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vml" ContentType="application/vnd.openxmlformats-officedocument.vmlDrawi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embeddings/oleObject1.bin" ContentType="application/vnd.openxmlformats-officedocument.oleObject"/>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524" r:id="rId1"/>
  </p:sldMasterIdLst>
  <p:notesMasterIdLst>
    <p:notesMasterId r:id="rId105"/>
  </p:notesMasterIdLst>
  <p:handoutMasterIdLst>
    <p:handoutMasterId r:id="rId106"/>
  </p:handoutMasterIdLst>
  <p:sldIdLst>
    <p:sldId id="693" r:id="rId2"/>
    <p:sldId id="694" r:id="rId3"/>
    <p:sldId id="695" r:id="rId4"/>
    <p:sldId id="696" r:id="rId5"/>
    <p:sldId id="697" r:id="rId6"/>
    <p:sldId id="698" r:id="rId7"/>
    <p:sldId id="699" r:id="rId8"/>
    <p:sldId id="700" r:id="rId9"/>
    <p:sldId id="701" r:id="rId10"/>
    <p:sldId id="702" r:id="rId11"/>
    <p:sldId id="585" r:id="rId12"/>
    <p:sldId id="586" r:id="rId13"/>
    <p:sldId id="587" r:id="rId14"/>
    <p:sldId id="637" r:id="rId15"/>
    <p:sldId id="638" r:id="rId16"/>
    <p:sldId id="639" r:id="rId17"/>
    <p:sldId id="640" r:id="rId18"/>
    <p:sldId id="641" r:id="rId19"/>
    <p:sldId id="703" r:id="rId20"/>
    <p:sldId id="622" r:id="rId21"/>
    <p:sldId id="595" r:id="rId22"/>
    <p:sldId id="578" r:id="rId23"/>
    <p:sldId id="596" r:id="rId24"/>
    <p:sldId id="545" r:id="rId25"/>
    <p:sldId id="548" r:id="rId26"/>
    <p:sldId id="491" r:id="rId27"/>
    <p:sldId id="624" r:id="rId28"/>
    <p:sldId id="610" r:id="rId29"/>
    <p:sldId id="611" r:id="rId30"/>
    <p:sldId id="612" r:id="rId31"/>
    <p:sldId id="613" r:id="rId32"/>
    <p:sldId id="614" r:id="rId33"/>
    <p:sldId id="496" r:id="rId34"/>
    <p:sldId id="577" r:id="rId35"/>
    <p:sldId id="527" r:id="rId36"/>
    <p:sldId id="528" r:id="rId37"/>
    <p:sldId id="497" r:id="rId38"/>
    <p:sldId id="314" r:id="rId39"/>
    <p:sldId id="368" r:id="rId40"/>
    <p:sldId id="461" r:id="rId41"/>
    <p:sldId id="315" r:id="rId42"/>
    <p:sldId id="615" r:id="rId43"/>
    <p:sldId id="630" r:id="rId44"/>
    <p:sldId id="631" r:id="rId45"/>
    <p:sldId id="652" r:id="rId46"/>
    <p:sldId id="515" r:id="rId47"/>
    <p:sldId id="659" r:id="rId48"/>
    <p:sldId id="705" r:id="rId49"/>
    <p:sldId id="706" r:id="rId50"/>
    <p:sldId id="319" r:id="rId51"/>
    <p:sldId id="660" r:id="rId52"/>
    <p:sldId id="661" r:id="rId53"/>
    <p:sldId id="662" r:id="rId54"/>
    <p:sldId id="663" r:id="rId55"/>
    <p:sldId id="664" r:id="rId56"/>
    <p:sldId id="665" r:id="rId57"/>
    <p:sldId id="666" r:id="rId58"/>
    <p:sldId id="667" r:id="rId59"/>
    <p:sldId id="668" r:id="rId60"/>
    <p:sldId id="678" r:id="rId61"/>
    <p:sldId id="676" r:id="rId62"/>
    <p:sldId id="677" r:id="rId63"/>
    <p:sldId id="679" r:id="rId64"/>
    <p:sldId id="680" r:id="rId65"/>
    <p:sldId id="681" r:id="rId66"/>
    <p:sldId id="682" r:id="rId67"/>
    <p:sldId id="683" r:id="rId68"/>
    <p:sldId id="684" r:id="rId69"/>
    <p:sldId id="692" r:id="rId70"/>
    <p:sldId id="685" r:id="rId71"/>
    <p:sldId id="669" r:id="rId72"/>
    <p:sldId id="670" r:id="rId73"/>
    <p:sldId id="671" r:id="rId74"/>
    <p:sldId id="672" r:id="rId75"/>
    <p:sldId id="673" r:id="rId76"/>
    <p:sldId id="674" r:id="rId77"/>
    <p:sldId id="675" r:id="rId78"/>
    <p:sldId id="603" r:id="rId79"/>
    <p:sldId id="604" r:id="rId80"/>
    <p:sldId id="606" r:id="rId81"/>
    <p:sldId id="607" r:id="rId82"/>
    <p:sldId id="633" r:id="rId83"/>
    <p:sldId id="634" r:id="rId84"/>
    <p:sldId id="635" r:id="rId85"/>
    <p:sldId id="636" r:id="rId86"/>
    <p:sldId id="686" r:id="rId87"/>
    <p:sldId id="687" r:id="rId88"/>
    <p:sldId id="688" r:id="rId89"/>
    <p:sldId id="689" r:id="rId90"/>
    <p:sldId id="642" r:id="rId91"/>
    <p:sldId id="643" r:id="rId92"/>
    <p:sldId id="644" r:id="rId93"/>
    <p:sldId id="645" r:id="rId94"/>
    <p:sldId id="646" r:id="rId95"/>
    <p:sldId id="627" r:id="rId96"/>
    <p:sldId id="629" r:id="rId97"/>
    <p:sldId id="653" r:id="rId98"/>
    <p:sldId id="654" r:id="rId99"/>
    <p:sldId id="655" r:id="rId100"/>
    <p:sldId id="656" r:id="rId101"/>
    <p:sldId id="657" r:id="rId102"/>
    <p:sldId id="658" r:id="rId103"/>
    <p:sldId id="691" r:id="rId104"/>
  </p:sldIdLst>
  <p:sldSz cx="9144000" cy="6858000" type="screen4x3"/>
  <p:notesSz cx="7016750" cy="9309100"/>
  <p:custShowLst>
    <p:custShow name="why she targeted" id="0">
      <p:sldLst>
        <p:sld r:id="rId53"/>
      </p:sldLst>
    </p:custShow>
    <p:custShow name="assailant" id="1">
      <p:sldLst>
        <p:sld r:id="rId58"/>
      </p:sldLst>
    </p:custShow>
    <p:custShow name="UN on crime scene" id="2">
      <p:sldLst>
        <p:sld r:id="rId54"/>
        <p:sld r:id="rId55"/>
      </p:sldLst>
    </p:custShow>
    <p:custShow name="UN on Autopsy" id="3">
      <p:sldLst>
        <p:sld r:id="rId56"/>
      </p:sldLst>
    </p:custShow>
    <p:custShow name="UN on Press Conference" id="4">
      <p:sldLst>
        <p:sld r:id="rId57"/>
      </p:sldLst>
    </p:custShow>
    <p:custShow name="30 bore pistol" id="5">
      <p:sldLst>
        <p:sld r:id="rId59"/>
      </p:sldLst>
    </p:custShow>
    <p:custShow name="Suicide Bomber face" id="6">
      <p:sldLst>
        <p:sld r:id="rId60"/>
      </p:sldLst>
    </p:custShow>
    <p:custShow name="Aitzaz Profile" id="7">
      <p:sldLst>
        <p:sld r:id="rId61"/>
      </p:sldLst>
    </p:custShow>
    <p:custShow name="Hasnain Profile" id="8">
      <p:sldLst>
        <p:sld r:id="rId62"/>
      </p:sldLst>
    </p:custShow>
    <p:custShow name="Rafaqat Profile" id="9">
      <p:sldLst>
        <p:sld r:id="rId63"/>
      </p:sldLst>
    </p:custShow>
    <p:custShow name="Qari Ismail Profile" id="10">
      <p:sldLst>
        <p:sld r:id="rId64"/>
        <p:sld r:id="rId65"/>
      </p:sldLst>
    </p:custShow>
    <p:custShow name="Nasrullah Profile" id="11">
      <p:sldLst>
        <p:sld r:id="rId66"/>
        <p:sld r:id="rId67"/>
      </p:sldLst>
    </p:custShow>
    <p:custShow name="Ibad Profile" id="12">
      <p:sldLst>
        <p:sld r:id="rId68"/>
        <p:sld r:id="rId69"/>
      </p:sldLst>
    </p:custShow>
    <p:custShow name="164 Statements" id="13">
      <p:sldLst>
        <p:sld r:id="rId71"/>
        <p:sld r:id="rId72"/>
        <p:sld r:id="rId73"/>
        <p:sld r:id="rId74"/>
        <p:sld r:id="rId75"/>
        <p:sld r:id="rId76"/>
        <p:sld r:id="rId77"/>
        <p:sld r:id="rId78"/>
      </p:sldLst>
    </p:custShow>
    <p:custShow name="Scotland yard report" id="14">
      <p:sldLst>
        <p:sld r:id="rId79"/>
        <p:sld r:id="rId80"/>
        <p:sld r:id="rId81"/>
        <p:sld r:id="rId82"/>
      </p:sldLst>
    </p:custShow>
    <p:custShow name="Call data analysis" id="15">
      <p:sldLst>
        <p:sld r:id="rId83"/>
        <p:sld r:id="rId84"/>
        <p:sld r:id="rId85"/>
        <p:sld r:id="rId86"/>
      </p:sldLst>
    </p:custShow>
    <p:custShow name="Statement recorded" id="16">
      <p:sldLst>
        <p:sld r:id="rId87"/>
        <p:sld r:id="rId88"/>
        <p:sld r:id="rId89"/>
        <p:sld r:id="rId90"/>
      </p:sldLst>
    </p:custShow>
    <p:custShow name="Haqania" id="17">
      <p:sldLst>
        <p:sld r:id="rId91"/>
        <p:sld r:id="rId92"/>
        <p:sld r:id="rId93"/>
        <p:sld r:id="rId94"/>
        <p:sld r:id="rId95"/>
      </p:sldLst>
    </p:custShow>
    <p:custShow name="UN Commission Report" id="18">
      <p:sldLst>
        <p:sld r:id="rId52"/>
        <p:sld r:id="rId53"/>
        <p:sld r:id="rId54"/>
        <p:sld r:id="rId55"/>
        <p:sld r:id="rId56"/>
        <p:sld r:id="rId57"/>
      </p:sldLst>
    </p:custShow>
    <p:custShow name="Turabi Profile" id="19">
      <p:sldLst/>
    </p:custShow>
    <p:custShow name="Death of Accused" id="20">
      <p:sldLst>
        <p:sld r:id="rId96"/>
        <p:sld r:id="rId97"/>
      </p:sldLst>
    </p:custShow>
    <p:custShow name="MUV2" id="21">
      <p:sldLst>
        <p:sld r:id="rId104"/>
      </p:sldLst>
    </p:custShow>
    <p:custShow name="Turabi  Profile 2" id="22">
      <p:sldLst>
        <p:sld r:id="rId70"/>
      </p:sldLst>
    </p:custShow>
  </p:custShow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0E223A"/>
    <a:srgbClr val="008000"/>
    <a:srgbClr val="FF0000"/>
    <a:srgbClr val="FFCCCC"/>
    <a:srgbClr val="CC9900"/>
    <a:srgbClr val="FFCC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21" autoAdjust="0"/>
    <p:restoredTop sz="95144" autoAdjust="0"/>
  </p:normalViewPr>
  <p:slideViewPr>
    <p:cSldViewPr>
      <p:cViewPr>
        <p:scale>
          <a:sx n="72" d="100"/>
          <a:sy n="72" d="100"/>
        </p:scale>
        <p:origin x="-928" y="-12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9096"/>
    </p:cViewPr>
  </p:sorter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notesMaster" Target="notesMasters/notesMaster1.xml"/><Relationship Id="rId106" Type="http://schemas.openxmlformats.org/officeDocument/2006/relationships/handoutMaster" Target="handoutMasters/handoutMaster1.xml"/><Relationship Id="rId107"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8" Type="http://schemas.openxmlformats.org/officeDocument/2006/relationships/presProps" Target="presProps.xml"/><Relationship Id="rId109"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10" Type="http://schemas.openxmlformats.org/officeDocument/2006/relationships/theme" Target="theme/theme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11"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slide" Target="slides/slide99.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1" y="0"/>
            <a:ext cx="3039718" cy="4644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cs typeface="+mn-cs"/>
              </a:defRPr>
            </a:lvl1pPr>
          </a:lstStyle>
          <a:p>
            <a:pPr>
              <a:defRPr/>
            </a:pPr>
            <a:endParaRPr lang="en-US"/>
          </a:p>
        </p:txBody>
      </p:sp>
      <p:sp>
        <p:nvSpPr>
          <p:cNvPr id="26627" name="Rectangle 3"/>
          <p:cNvSpPr>
            <a:spLocks noGrp="1" noChangeArrowheads="1"/>
          </p:cNvSpPr>
          <p:nvPr>
            <p:ph type="dt" sz="quarter" idx="1"/>
          </p:nvPr>
        </p:nvSpPr>
        <p:spPr bwMode="auto">
          <a:xfrm>
            <a:off x="3975394" y="0"/>
            <a:ext cx="3039718" cy="4644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cs typeface="+mn-cs"/>
              </a:defRPr>
            </a:lvl1pPr>
          </a:lstStyle>
          <a:p>
            <a:pPr>
              <a:defRPr/>
            </a:pPr>
            <a:r>
              <a:rPr lang="en-US" smtClean="0"/>
              <a:t>2/20/2012</a:t>
            </a:r>
            <a:endParaRPr lang="en-US"/>
          </a:p>
        </p:txBody>
      </p:sp>
      <p:sp>
        <p:nvSpPr>
          <p:cNvPr id="26628" name="Rectangle 4"/>
          <p:cNvSpPr>
            <a:spLocks noGrp="1" noChangeArrowheads="1"/>
          </p:cNvSpPr>
          <p:nvPr>
            <p:ph type="ftr" sz="quarter" idx="2"/>
          </p:nvPr>
        </p:nvSpPr>
        <p:spPr bwMode="auto">
          <a:xfrm>
            <a:off x="1" y="8841635"/>
            <a:ext cx="3039718" cy="46597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cs typeface="+mn-cs"/>
              </a:defRPr>
            </a:lvl1pPr>
          </a:lstStyle>
          <a:p>
            <a:pPr>
              <a:defRPr/>
            </a:pPr>
            <a:endParaRPr lang="en-US"/>
          </a:p>
        </p:txBody>
      </p:sp>
      <p:sp>
        <p:nvSpPr>
          <p:cNvPr id="26629" name="Rectangle 5"/>
          <p:cNvSpPr>
            <a:spLocks noGrp="1" noChangeArrowheads="1"/>
          </p:cNvSpPr>
          <p:nvPr>
            <p:ph type="sldNum" sz="quarter" idx="3"/>
          </p:nvPr>
        </p:nvSpPr>
        <p:spPr bwMode="auto">
          <a:xfrm>
            <a:off x="3975394" y="8841635"/>
            <a:ext cx="3039718" cy="46597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cs typeface="+mn-cs"/>
              </a:defRPr>
            </a:lvl1pPr>
          </a:lstStyle>
          <a:p>
            <a:pPr>
              <a:defRPr/>
            </a:pPr>
            <a:fld id="{85F0DE52-B020-4776-903C-F85064D0530F}" type="slidenum">
              <a:rPr lang="en-US"/>
              <a:pPr>
                <a:defRPr/>
              </a:pPr>
              <a:t>‹#›</a:t>
            </a:fld>
            <a:endParaRPr lang="en-US"/>
          </a:p>
        </p:txBody>
      </p:sp>
    </p:spTree>
    <p:extLst>
      <p:ext uri="{BB962C8B-B14F-4D97-AF65-F5344CB8AC3E}">
        <p14:creationId xmlns:p14="http://schemas.microsoft.com/office/powerpoint/2010/main" val="20183637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1" y="0"/>
            <a:ext cx="3039718" cy="4644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cs typeface="+mn-cs"/>
              </a:defRPr>
            </a:lvl1pPr>
          </a:lstStyle>
          <a:p>
            <a:pPr>
              <a:defRPr/>
            </a:pPr>
            <a:endParaRPr lang="en-US"/>
          </a:p>
        </p:txBody>
      </p:sp>
      <p:sp>
        <p:nvSpPr>
          <p:cNvPr id="67587" name="Rectangle 3"/>
          <p:cNvSpPr>
            <a:spLocks noGrp="1" noChangeArrowheads="1"/>
          </p:cNvSpPr>
          <p:nvPr>
            <p:ph type="dt" idx="1"/>
          </p:nvPr>
        </p:nvSpPr>
        <p:spPr bwMode="auto">
          <a:xfrm>
            <a:off x="3975394" y="0"/>
            <a:ext cx="3039718" cy="4644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cs typeface="+mn-cs"/>
              </a:defRPr>
            </a:lvl1pPr>
          </a:lstStyle>
          <a:p>
            <a:pPr>
              <a:defRPr/>
            </a:pPr>
            <a:r>
              <a:rPr lang="en-US" smtClean="0"/>
              <a:t>2/20/2012</a:t>
            </a:r>
            <a:endParaRPr lang="en-US"/>
          </a:p>
        </p:txBody>
      </p:sp>
      <p:sp>
        <p:nvSpPr>
          <p:cNvPr id="13316" name="Rectangle 4"/>
          <p:cNvSpPr>
            <a:spLocks noGrp="1" noRot="1" noChangeAspect="1" noChangeArrowheads="1" noTextEdit="1"/>
          </p:cNvSpPr>
          <p:nvPr>
            <p:ph type="sldImg" idx="2"/>
          </p:nvPr>
        </p:nvSpPr>
        <p:spPr bwMode="auto">
          <a:xfrm>
            <a:off x="1181100" y="698500"/>
            <a:ext cx="4656138" cy="3490913"/>
          </a:xfrm>
          <a:prstGeom prst="rect">
            <a:avLst/>
          </a:prstGeom>
          <a:noFill/>
          <a:ln w="9525">
            <a:solidFill>
              <a:srgbClr val="000000"/>
            </a:solidFill>
            <a:miter lim="800000"/>
            <a:headEnd/>
            <a:tailEnd/>
          </a:ln>
        </p:spPr>
      </p:sp>
      <p:sp>
        <p:nvSpPr>
          <p:cNvPr id="67589" name="Rectangle 5"/>
          <p:cNvSpPr>
            <a:spLocks noGrp="1" noChangeArrowheads="1"/>
          </p:cNvSpPr>
          <p:nvPr>
            <p:ph type="body" sz="quarter" idx="3"/>
          </p:nvPr>
        </p:nvSpPr>
        <p:spPr bwMode="auto">
          <a:xfrm>
            <a:off x="701348" y="4423051"/>
            <a:ext cx="5614055" cy="418782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7590" name="Rectangle 6"/>
          <p:cNvSpPr>
            <a:spLocks noGrp="1" noChangeArrowheads="1"/>
          </p:cNvSpPr>
          <p:nvPr>
            <p:ph type="ftr" sz="quarter" idx="4"/>
          </p:nvPr>
        </p:nvSpPr>
        <p:spPr bwMode="auto">
          <a:xfrm>
            <a:off x="1" y="8841635"/>
            <a:ext cx="3039718" cy="46597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cs typeface="+mn-cs"/>
              </a:defRPr>
            </a:lvl1pPr>
          </a:lstStyle>
          <a:p>
            <a:pPr>
              <a:defRPr/>
            </a:pPr>
            <a:endParaRPr lang="en-US"/>
          </a:p>
        </p:txBody>
      </p:sp>
      <p:sp>
        <p:nvSpPr>
          <p:cNvPr id="67591" name="Rectangle 7"/>
          <p:cNvSpPr>
            <a:spLocks noGrp="1" noChangeArrowheads="1"/>
          </p:cNvSpPr>
          <p:nvPr>
            <p:ph type="sldNum" sz="quarter" idx="5"/>
          </p:nvPr>
        </p:nvSpPr>
        <p:spPr bwMode="auto">
          <a:xfrm>
            <a:off x="3975394" y="8841635"/>
            <a:ext cx="3039718" cy="46597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cs typeface="+mn-cs"/>
              </a:defRPr>
            </a:lvl1pPr>
          </a:lstStyle>
          <a:p>
            <a:pPr>
              <a:defRPr/>
            </a:pPr>
            <a:fld id="{F78AD639-D59C-4270-8AC0-D442CFF9F792}" type="slidenum">
              <a:rPr lang="en-US"/>
              <a:pPr>
                <a:defRPr/>
              </a:pPr>
              <a:t>‹#›</a:t>
            </a:fld>
            <a:endParaRPr lang="en-US"/>
          </a:p>
        </p:txBody>
      </p:sp>
    </p:spTree>
    <p:extLst>
      <p:ext uri="{BB962C8B-B14F-4D97-AF65-F5344CB8AC3E}">
        <p14:creationId xmlns:p14="http://schemas.microsoft.com/office/powerpoint/2010/main" val="75902612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78AD639-D59C-4270-8AC0-D442CFF9F792}" type="slidenum">
              <a:rPr lang="en-US" smtClean="0"/>
              <a:pPr>
                <a:defRPr/>
              </a:pPr>
              <a:t>11</a:t>
            </a:fld>
            <a:endParaRPr lang="en-US"/>
          </a:p>
        </p:txBody>
      </p:sp>
    </p:spTree>
    <p:extLst>
      <p:ext uri="{BB962C8B-B14F-4D97-AF65-F5344CB8AC3E}">
        <p14:creationId xmlns:p14="http://schemas.microsoft.com/office/powerpoint/2010/main" val="12138144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Rot="1" noChangeAspect="1" noChangeArrowheads="1" noTextEdit="1"/>
          </p:cNvSpPr>
          <p:nvPr>
            <p:ph type="sldImg"/>
          </p:nvPr>
        </p:nvSpPr>
        <p:spPr>
          <a:xfrm>
            <a:off x="1181100" y="698500"/>
            <a:ext cx="4656138" cy="3490913"/>
          </a:xfrm>
          <a:ln/>
        </p:spPr>
      </p:sp>
      <p:sp>
        <p:nvSpPr>
          <p:cNvPr id="10445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xfrm>
            <a:off x="1181100" y="698500"/>
            <a:ext cx="4656138" cy="3490913"/>
          </a:xfrm>
          <a:ln/>
        </p:spPr>
      </p:sp>
      <p:sp>
        <p:nvSpPr>
          <p:cNvPr id="10649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Slide Image Placeholder 1"/>
          <p:cNvSpPr>
            <a:spLocks noGrp="1" noRot="1" noChangeAspect="1" noTextEdit="1"/>
          </p:cNvSpPr>
          <p:nvPr>
            <p:ph type="sldImg"/>
          </p:nvPr>
        </p:nvSpPr>
        <p:spPr>
          <a:xfrm>
            <a:off x="1181100" y="698500"/>
            <a:ext cx="4656138" cy="3490913"/>
          </a:xfrm>
          <a:ln/>
        </p:spPr>
      </p:sp>
      <p:sp>
        <p:nvSpPr>
          <p:cNvPr id="225282" name="Notes Placeholder 2"/>
          <p:cNvSpPr>
            <a:spLocks noGrp="1"/>
          </p:cNvSpPr>
          <p:nvPr>
            <p:ph type="body" idx="1"/>
          </p:nvPr>
        </p:nvSpPr>
        <p:spPr>
          <a:noFill/>
          <a:ln/>
        </p:spPr>
        <p:txBody>
          <a:bodyPr/>
          <a:lstStyle/>
          <a:p>
            <a:endParaRPr lang="en-US" smtClean="0"/>
          </a:p>
        </p:txBody>
      </p:sp>
      <p:sp>
        <p:nvSpPr>
          <p:cNvPr id="225283" name="Slide Number Placeholder 3"/>
          <p:cNvSpPr txBox="1">
            <a:spLocks noGrp="1"/>
          </p:cNvSpPr>
          <p:nvPr/>
        </p:nvSpPr>
        <p:spPr bwMode="auto">
          <a:xfrm>
            <a:off x="3975394" y="8841635"/>
            <a:ext cx="3039718" cy="465976"/>
          </a:xfrm>
          <a:prstGeom prst="rect">
            <a:avLst/>
          </a:prstGeom>
          <a:noFill/>
          <a:ln w="9525">
            <a:noFill/>
            <a:miter lim="800000"/>
            <a:headEnd/>
            <a:tailEnd/>
          </a:ln>
        </p:spPr>
        <p:txBody>
          <a:bodyPr anchor="b"/>
          <a:lstStyle/>
          <a:p>
            <a:pPr algn="r"/>
            <a:fld id="{FC2DE928-3628-4620-84B4-0B1DE254E0F0}" type="slidenum">
              <a:rPr lang="en-US" sz="1200"/>
              <a:pPr algn="r"/>
              <a:t>101</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xfrm>
            <a:off x="1181100" y="698500"/>
            <a:ext cx="4656138" cy="3490913"/>
          </a:xfrm>
          <a:ln/>
        </p:spPr>
      </p:sp>
      <p:sp>
        <p:nvSpPr>
          <p:cNvPr id="19458" name="Rectangle 3"/>
          <p:cNvSpPr>
            <a:spLocks noGrp="1" noChangeArrowheads="1"/>
          </p:cNvSpPr>
          <p:nvPr>
            <p:ph type="body" idx="1"/>
          </p:nvPr>
        </p:nvSpPr>
        <p:spPr>
          <a:noFill/>
          <a:ln/>
        </p:spPr>
        <p:txBody>
          <a:bodyPr/>
          <a:lstStyle/>
          <a:p>
            <a:r>
              <a:rPr lang="en-US" smtClean="0"/>
              <a:t>link</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181100" y="698500"/>
            <a:ext cx="4656138" cy="3490913"/>
          </a:xfrm>
          <a:ln/>
        </p:spPr>
      </p:sp>
      <p:sp>
        <p:nvSpPr>
          <p:cNvPr id="25602" name="Rectangle 3"/>
          <p:cNvSpPr>
            <a:spLocks noGrp="1" noChangeArrowheads="1"/>
          </p:cNvSpPr>
          <p:nvPr>
            <p:ph type="body" idx="1"/>
          </p:nvPr>
        </p:nvSpPr>
        <p:spPr>
          <a:noFill/>
          <a:ln/>
        </p:spPr>
        <p:txBody>
          <a:bodyPr/>
          <a:lstStyle/>
          <a:p>
            <a:r>
              <a:rPr lang="en-US" smtClean="0"/>
              <a:t>Update figures 2004 to 2011</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a:xfrm>
            <a:off x="1181100" y="698500"/>
            <a:ext cx="4656138" cy="3490913"/>
          </a:xfrm>
          <a:ln/>
        </p:spPr>
      </p:sp>
      <p:sp>
        <p:nvSpPr>
          <p:cNvPr id="29698" name="Rectangle 3"/>
          <p:cNvSpPr>
            <a:spLocks noGrp="1" noChangeArrowheads="1"/>
          </p:cNvSpPr>
          <p:nvPr>
            <p:ph type="body" idx="1"/>
          </p:nvPr>
        </p:nvSpPr>
        <p:spPr>
          <a:noFill/>
          <a:ln/>
        </p:spPr>
        <p:txBody>
          <a:bodyPr/>
          <a:lstStyle/>
          <a:p>
            <a:r>
              <a:rPr lang="en-US" smtClean="0"/>
              <a:t>link</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a:xfrm>
            <a:off x="1181100" y="698500"/>
            <a:ext cx="4656138" cy="3490913"/>
          </a:xfrm>
          <a:ln/>
        </p:spPr>
      </p:sp>
      <p:sp>
        <p:nvSpPr>
          <p:cNvPr id="31746" name="Rectangle 3"/>
          <p:cNvSpPr>
            <a:spLocks noGrp="1" noChangeArrowheads="1"/>
          </p:cNvSpPr>
          <p:nvPr>
            <p:ph type="body" idx="1"/>
          </p:nvPr>
        </p:nvSpPr>
        <p:spPr>
          <a:noFill/>
          <a:ln/>
        </p:spPr>
        <p:txBody>
          <a:bodyPr/>
          <a:lstStyle/>
          <a:p>
            <a:r>
              <a:rPr lang="en-US" smtClean="0"/>
              <a:t>link</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a:xfrm>
            <a:off x="1181100" y="698500"/>
            <a:ext cx="4656138" cy="3490913"/>
          </a:xfrm>
          <a:ln/>
        </p:spPr>
      </p:sp>
      <p:sp>
        <p:nvSpPr>
          <p:cNvPr id="35842" name="Rectangle 3"/>
          <p:cNvSpPr>
            <a:spLocks noGrp="1" noChangeArrowheads="1"/>
          </p:cNvSpPr>
          <p:nvPr>
            <p:ph type="body" idx="1"/>
          </p:nvPr>
        </p:nvSpPr>
        <p:spPr>
          <a:noFill/>
          <a:ln/>
        </p:spPr>
        <p:txBody>
          <a:bodyPr/>
          <a:lstStyle/>
          <a:p>
            <a:r>
              <a:rPr lang="en-US" smtClean="0"/>
              <a:t>Profiles of Sher Zaman and Rashid Turrabi to be prepared in hyper link</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78AD639-D59C-4270-8AC0-D442CFF9F792}" type="slidenum">
              <a:rPr lang="en-US" smtClean="0"/>
              <a:pPr>
                <a:defRPr/>
              </a:pPr>
              <a:t>40</a:t>
            </a:fld>
            <a:endParaRPr lang="en-US"/>
          </a:p>
        </p:txBody>
      </p:sp>
    </p:spTree>
    <p:extLst>
      <p:ext uri="{BB962C8B-B14F-4D97-AF65-F5344CB8AC3E}">
        <p14:creationId xmlns:p14="http://schemas.microsoft.com/office/powerpoint/2010/main" val="1694269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spect="1" noChangeArrowheads="1" noTextEdit="1"/>
          </p:cNvSpPr>
          <p:nvPr>
            <p:ph type="sldImg"/>
          </p:nvPr>
        </p:nvSpPr>
        <p:spPr>
          <a:xfrm>
            <a:off x="1181100" y="698500"/>
            <a:ext cx="4656138" cy="3490913"/>
          </a:xfrm>
          <a:ln/>
        </p:spPr>
      </p:sp>
      <p:sp>
        <p:nvSpPr>
          <p:cNvPr id="55298" name="Rectangle 3"/>
          <p:cNvSpPr>
            <a:spLocks noGrp="1" noChangeArrowheads="1"/>
          </p:cNvSpPr>
          <p:nvPr>
            <p:ph type="body" idx="1"/>
          </p:nvPr>
        </p:nvSpPr>
        <p:spPr>
          <a:noFill/>
          <a:ln/>
        </p:spPr>
        <p:txBody>
          <a:bodyPr/>
          <a:lstStyle/>
          <a:p>
            <a:r>
              <a:rPr lang="en-US" smtClean="0"/>
              <a:t>Scan statements of Dr. Abdul Rehman, Prof. Mussaddaq, Ghulam Muhammad Naz, SSP Yasin Farooq and SP Ashfaq Anwar and Mark Siege, and creat hyper link</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noTextEdit="1"/>
          </p:cNvSpPr>
          <p:nvPr>
            <p:ph type="sldImg"/>
          </p:nvPr>
        </p:nvSpPr>
        <p:spPr>
          <a:xfrm>
            <a:off x="1181100" y="698500"/>
            <a:ext cx="4656138" cy="3490913"/>
          </a:xfrm>
          <a:ln/>
        </p:spPr>
      </p:sp>
      <p:sp>
        <p:nvSpPr>
          <p:cNvPr id="96258" name="Notes Placeholder 2"/>
          <p:cNvSpPr>
            <a:spLocks noGrp="1"/>
          </p:cNvSpPr>
          <p:nvPr>
            <p:ph type="body" idx="1"/>
          </p:nvPr>
        </p:nvSpPr>
        <p:spPr>
          <a:noFill/>
          <a:ln/>
        </p:spPr>
        <p:txBody>
          <a:bodyPr/>
          <a:lstStyle/>
          <a:p>
            <a:pPr eaLnBrk="1" hangingPunct="1">
              <a:spcBef>
                <a:spcPct val="0"/>
              </a:spcBef>
            </a:pPr>
            <a:endParaRPr lang="en-US" smtClean="0"/>
          </a:p>
        </p:txBody>
      </p:sp>
      <p:sp>
        <p:nvSpPr>
          <p:cNvPr id="96259" name="Slide Number Placeholder 3"/>
          <p:cNvSpPr txBox="1">
            <a:spLocks noGrp="1"/>
          </p:cNvSpPr>
          <p:nvPr/>
        </p:nvSpPr>
        <p:spPr bwMode="auto">
          <a:xfrm>
            <a:off x="3975394" y="8841635"/>
            <a:ext cx="3039718" cy="465976"/>
          </a:xfrm>
          <a:prstGeom prst="rect">
            <a:avLst/>
          </a:prstGeom>
          <a:noFill/>
          <a:ln w="9525">
            <a:noFill/>
            <a:miter lim="800000"/>
            <a:headEnd/>
            <a:tailEnd/>
          </a:ln>
        </p:spPr>
        <p:txBody>
          <a:bodyPr anchor="b"/>
          <a:lstStyle/>
          <a:p>
            <a:pPr algn="r" eaLnBrk="0" hangingPunct="0"/>
            <a:fld id="{81760BBE-8C7A-4BA4-A105-752503DC9151}" type="slidenum">
              <a:rPr lang="en-US" sz="1200"/>
              <a:pPr algn="r" eaLnBrk="0" hangingPunct="0"/>
              <a:t>85</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A1E15C8-1B51-4765-A55C-0FFCA2FFB0FE}" type="datetime1">
              <a:rPr lang="en-US" smtClean="0"/>
              <a:t>08/12/17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62878E6-DA38-448A-847C-E0BAF9B2B7E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8F9287F-F406-4C66-AE2F-97EC4F97F429}" type="datetime1">
              <a:rPr lang="en-US" smtClean="0"/>
              <a:t>08/12/17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75065DF-26BD-43A3-BCFF-64D96617A7D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20AAD08-6180-4A9A-AAE0-C9D5963A76B6}" type="datetime1">
              <a:rPr lang="en-US" smtClean="0"/>
              <a:t>08/12/17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98B0A7B-B264-4D65-9C75-FDF4A037FA6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1091815-E4D0-4B05-9BEA-681B295EFF87}" type="datetime1">
              <a:rPr lang="en-US" smtClean="0"/>
              <a:t>08/12/17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2B380A1-F56C-4890-AC37-22308BE9446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3A2EF55-28E2-4643-A551-36AFD446E823}" type="datetime1">
              <a:rPr lang="en-US" smtClean="0"/>
              <a:t>08/12/17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77B874F-6487-4215-A474-5710F2CF05B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64D9A55-2DF5-4B2B-9008-41C7CCF9AA3C}" type="datetime1">
              <a:rPr lang="en-US" smtClean="0"/>
              <a:t>08/12/17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462DAA4-A929-4F10-80D1-5D63ACB06D9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4BE5827-CA6A-42A2-9026-EDB5A1BFA915}" type="datetime1">
              <a:rPr lang="en-US" smtClean="0"/>
              <a:t>08/12/17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72B09C8-28F9-4669-8445-F89B4635199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FEF616C-19D9-4123-81BE-E7A0CB7A6EAB}" type="datetime1">
              <a:rPr lang="en-US" smtClean="0"/>
              <a:t>08/12/17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71FD912-4A2E-43C5-BD50-6AE3CD3293E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B221401-0251-4C9F-BFE8-0D16AA5C6365}" type="datetime1">
              <a:rPr lang="en-US" smtClean="0"/>
              <a:t>08/12/17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2D19354-2084-465C-8051-64FC42390EC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8272DAD-6CFE-44DC-9237-385DB901CA71}" type="datetime1">
              <a:rPr lang="en-US" smtClean="0"/>
              <a:t>08/12/17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ACEB097-97E2-435D-B209-407C949FE01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F5A0FD4-8F59-4CF9-968D-10B7E47ED7BC}" type="datetime1">
              <a:rPr lang="en-US" smtClean="0"/>
              <a:t>08/12/17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FA952E9-6865-4D5D-8A3A-ED7C2F5A371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68313" y="162877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cs typeface="+mn-cs"/>
              </a:defRPr>
            </a:lvl1pPr>
          </a:lstStyle>
          <a:p>
            <a:pPr>
              <a:defRPr/>
            </a:pPr>
            <a:fld id="{8169DA4F-E913-4C8A-84A3-E329B3E0046C}" type="datetime1">
              <a:rPr lang="en-US" smtClean="0"/>
              <a:t>08/12/17</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0" hangingPunct="0">
              <a:defRPr sz="1200">
                <a:solidFill>
                  <a:srgbClr val="898989"/>
                </a:solidFill>
              </a:defRPr>
            </a:lvl1pPr>
          </a:lstStyle>
          <a:p>
            <a:pPr>
              <a:defRPr/>
            </a:pPr>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cs typeface="+mn-cs"/>
              </a:defRPr>
            </a:lvl1pPr>
          </a:lstStyle>
          <a:p>
            <a:pPr>
              <a:defRPr/>
            </a:pPr>
            <a:fld id="{488FF9B1-9DDB-48C4-A31C-38B00FC47A19}" type="slidenum">
              <a:rPr lang="en-US"/>
              <a:pPr>
                <a:defRPr/>
              </a:pPr>
              <a:t>‹#›</a:t>
            </a:fld>
            <a:endParaRPr lang="en-US"/>
          </a:p>
        </p:txBody>
      </p:sp>
      <p:pic>
        <p:nvPicPr>
          <p:cNvPr id="1031" name="Picture 7" descr="CTW Logo"/>
          <p:cNvPicPr>
            <a:picLocks noChangeAspect="1" noChangeArrowheads="1"/>
          </p:cNvPicPr>
          <p:nvPr userDrawn="1"/>
        </p:nvPicPr>
        <p:blipFill>
          <a:blip r:embed="rId13">
            <a:lum bright="70000" contrast="-70000"/>
          </a:blip>
          <a:srcRect/>
          <a:stretch>
            <a:fillRect/>
          </a:stretch>
        </p:blipFill>
        <p:spPr bwMode="auto">
          <a:xfrm>
            <a:off x="3203576" y="2278064"/>
            <a:ext cx="2879725" cy="28797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525" r:id="rId1"/>
    <p:sldLayoutId id="2147484526" r:id="rId2"/>
    <p:sldLayoutId id="2147484527" r:id="rId3"/>
    <p:sldLayoutId id="2147484528" r:id="rId4"/>
    <p:sldLayoutId id="2147484529" r:id="rId5"/>
    <p:sldLayoutId id="2147484530" r:id="rId6"/>
    <p:sldLayoutId id="2147484531" r:id="rId7"/>
    <p:sldLayoutId id="2147484532" r:id="rId8"/>
    <p:sldLayoutId id="2147484533" r:id="rId9"/>
    <p:sldLayoutId id="2147484534" r:id="rId10"/>
    <p:sldLayoutId id="2147484535" r:id="rId11"/>
  </p:sldLayoutIdLst>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fontAlgn="base">
        <a:spcBef>
          <a:spcPct val="0"/>
        </a:spcBef>
        <a:spcAft>
          <a:spcPct val="0"/>
        </a:spcAft>
        <a:defRPr sz="4400">
          <a:solidFill>
            <a:schemeClr val="tx2"/>
          </a:solidFill>
          <a:latin typeface="Calibri" pitchFamily="34" charset="0"/>
        </a:defRPr>
      </a:lvl6pPr>
      <a:lvl7pPr marL="914400" algn="ctr" rtl="0" fontAlgn="base">
        <a:spcBef>
          <a:spcPct val="0"/>
        </a:spcBef>
        <a:spcAft>
          <a:spcPct val="0"/>
        </a:spcAft>
        <a:defRPr sz="4400">
          <a:solidFill>
            <a:schemeClr val="tx2"/>
          </a:solidFill>
          <a:latin typeface="Calibri" pitchFamily="34" charset="0"/>
        </a:defRPr>
      </a:lvl7pPr>
      <a:lvl8pPr marL="1371600" algn="ctr" rtl="0" fontAlgn="base">
        <a:spcBef>
          <a:spcPct val="0"/>
        </a:spcBef>
        <a:spcAft>
          <a:spcPct val="0"/>
        </a:spcAft>
        <a:defRPr sz="4400">
          <a:solidFill>
            <a:schemeClr val="tx2"/>
          </a:solidFill>
          <a:latin typeface="Calibri" pitchFamily="34" charset="0"/>
        </a:defRPr>
      </a:lvl8pPr>
      <a:lvl9pPr marL="1828800" algn="ctr" rtl="0" fontAlgn="base">
        <a:spcBef>
          <a:spcPct val="0"/>
        </a:spcBef>
        <a:spcAft>
          <a:spcPct val="0"/>
        </a:spcAft>
        <a:defRPr sz="4400">
          <a:solidFill>
            <a:schemeClr val="tx2"/>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46.jpeg"/><Relationship Id="rId4" Type="http://schemas.openxmlformats.org/officeDocument/2006/relationships/image" Target="../media/image16.jpeg"/><Relationship Id="rId1" Type="http://schemas.openxmlformats.org/officeDocument/2006/relationships/slideLayout" Target="../slideLayouts/slideLayout7.xml"/><Relationship Id="rId2" Type="http://schemas.openxmlformats.org/officeDocument/2006/relationships/image" Target="../media/image45.jpe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6.jpe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 Id="rId3" Type="http://schemas.openxmlformats.org/officeDocument/2006/relationships/image" Target="../media/image47.jpe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8.png"/><Relationship Id="rId3" Type="http://schemas.openxmlformats.org/officeDocument/2006/relationships/image" Target="../media/image4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Suicide%20Bombers%20analysis%20by%20zaheer%20(original).doc"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hyperlink" Target="Video%20Clips%20Scotland%20Yard%5CVIDEO_TS%5CVTS_01_1.VOB"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VOICE%20OF%20BAITULLAH%20MEHSUD%5CABU%20SULMAN%5CBannu_2007-12-28_04.09.37_F16-Bannu_IID2602848%5CVoice%20Attachment_F16-Bannu_IID2602848-Bannu_IAID2708407-0-Mono.wav" TargetMode="External"/><Relationship Id="rId4" Type="http://schemas.openxmlformats.org/officeDocument/2006/relationships/hyperlink" Target="Scanned%20Documents%5CCD%20TRANSLATION.pdf" TargetMode="External"/><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1" Type="http://schemas.openxmlformats.org/officeDocument/2006/relationships/image" Target="../media/image14.jpeg"/><Relationship Id="rId12" Type="http://schemas.openxmlformats.org/officeDocument/2006/relationships/image" Target="../media/image15.jpeg"/><Relationship Id="rId13" Type="http://schemas.openxmlformats.org/officeDocument/2006/relationships/image" Target="../media/image16.jpeg"/><Relationship Id="rId1" Type="http://schemas.openxmlformats.org/officeDocument/2006/relationships/slideLayout" Target="../slideLayouts/slideLayout7.xml"/><Relationship Id="rId2" Type="http://schemas.openxmlformats.org/officeDocument/2006/relationships/image" Target="../media/image5.jpeg"/><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 Id="rId6" Type="http://schemas.openxmlformats.org/officeDocument/2006/relationships/image" Target="../media/image9.jpeg"/><Relationship Id="rId7" Type="http://schemas.openxmlformats.org/officeDocument/2006/relationships/image" Target="../media/image10.jpeg"/><Relationship Id="rId8" Type="http://schemas.openxmlformats.org/officeDocument/2006/relationships/image" Target="../media/image11.jpeg"/><Relationship Id="rId9" Type="http://schemas.openxmlformats.org/officeDocument/2006/relationships/image" Target="../media/image12.jpeg"/><Relationship Id="rId10" Type="http://schemas.openxmlformats.org/officeDocument/2006/relationships/image" Target="../media/image13.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jpeg"/><Relationship Id="rId3" Type="http://schemas.openxmlformats.org/officeDocument/2006/relationships/hyperlink" Target="X-Rays"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hyperlink" Target="Scanned%20Documents%5CStatement%20of%20Abdur%20Rehman.pdf" TargetMode="External"/><Relationship Id="rId4" Type="http://schemas.openxmlformats.org/officeDocument/2006/relationships/hyperlink" Target="Scanned%20Documents%5CDr%20Ghulam%20Muhammad%20Naz.pdf" TargetMode="External"/><Relationship Id="rId5" Type="http://schemas.openxmlformats.org/officeDocument/2006/relationships/hyperlink" Target="Scanned%20Documents%5CDr%20Musadiq%20Statement.pdf" TargetMode="External"/><Relationship Id="rId6" Type="http://schemas.openxmlformats.org/officeDocument/2006/relationships/hyperlink" Target="Scanned%20Documents%5CYasin%20Farooq%20Statement.pdf" TargetMode="External"/><Relationship Id="rId7" Type="http://schemas.openxmlformats.org/officeDocument/2006/relationships/hyperlink" Target="Scanned%20Documents%5CSYED%20ASHFAQ%20ANWAR.pdf" TargetMode="External"/><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Mark%20Siegel%20Statement.doc"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jpeg"/></Relationships>
</file>

<file path=ppt/slides/_rels/slide59.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1" Type="http://schemas.openxmlformats.org/officeDocument/2006/relationships/slideLayout" Target="../slideLayouts/slideLayout7.xml"/><Relationship Id="rId2" Type="http://schemas.openxmlformats.org/officeDocument/2006/relationships/image" Target="../media/image2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jpeg"/><Relationship Id="rId3" Type="http://schemas.openxmlformats.org/officeDocument/2006/relationships/image" Target="../media/image31.jpe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jpeg"/></Relationships>
</file>

<file path=ppt/slides/_rels/slide85.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jpeg"/><Relationship Id="rId6" Type="http://schemas.openxmlformats.org/officeDocument/2006/relationships/image" Target="../media/image36.jpeg"/><Relationship Id="rId7" Type="http://schemas.openxmlformats.org/officeDocument/2006/relationships/image" Target="../media/image37.jpeg"/><Relationship Id="rId8" Type="http://schemas.openxmlformats.org/officeDocument/2006/relationships/image" Target="../media/image38.jpeg"/><Relationship Id="rId9" Type="http://schemas.openxmlformats.org/officeDocument/2006/relationships/image" Target="../media/image39.pn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0.jpe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42.jpeg"/><Relationship Id="rId5" Type="http://schemas.openxmlformats.org/officeDocument/2006/relationships/oleObject" Target="../embeddings/oleObject1.bin"/><Relationship Id="rId6" Type="http://schemas.openxmlformats.org/officeDocument/2006/relationships/image" Target="../media/image41.pn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43.png"/><Relationship Id="rId1" Type="http://schemas.openxmlformats.org/officeDocument/2006/relationships/slideLayout" Target="../slideLayouts/slideLayout7.xml"/><Relationship Id="rId2" Type="http://schemas.openxmlformats.org/officeDocument/2006/relationships/image" Target="../media/image27.jpe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DF3434A6-0642-41A0-8E8A-122D614B2208}" type="slidenum">
              <a:rPr lang="en-US"/>
              <a:pPr>
                <a:defRPr/>
              </a:pPr>
              <a:t>1</a:t>
            </a:fld>
            <a:endParaRPr lang="en-US"/>
          </a:p>
        </p:txBody>
      </p:sp>
      <p:sp>
        <p:nvSpPr>
          <p:cNvPr id="15362" name="Rectangle 5"/>
          <p:cNvSpPr>
            <a:spLocks noChangeArrowheads="1"/>
          </p:cNvSpPr>
          <p:nvPr/>
        </p:nvSpPr>
        <p:spPr bwMode="auto">
          <a:xfrm>
            <a:off x="0" y="115889"/>
            <a:ext cx="9144000" cy="3354765"/>
          </a:xfrm>
          <a:prstGeom prst="rect">
            <a:avLst/>
          </a:prstGeom>
          <a:noFill/>
          <a:ln w="9525">
            <a:noFill/>
            <a:miter lim="800000"/>
            <a:headEnd/>
            <a:tailEnd/>
          </a:ln>
        </p:spPr>
        <p:txBody>
          <a:bodyPr>
            <a:spAutoFit/>
          </a:bodyPr>
          <a:lstStyle/>
          <a:p>
            <a:pPr algn="ctr"/>
            <a:r>
              <a:rPr lang="en-US" sz="3600" b="1" dirty="0" smtClean="0">
                <a:solidFill>
                  <a:srgbClr val="17375E"/>
                </a:solidFill>
                <a:latin typeface="Calibri" pitchFamily="34" charset="0"/>
              </a:rPr>
              <a:t>Presentation </a:t>
            </a:r>
            <a:r>
              <a:rPr lang="en-US" sz="3200" b="1" dirty="0" smtClean="0">
                <a:solidFill>
                  <a:srgbClr val="17375E"/>
                </a:solidFill>
                <a:latin typeface="Calibri" pitchFamily="34" charset="0"/>
              </a:rPr>
              <a:t>on</a:t>
            </a:r>
          </a:p>
          <a:p>
            <a:pPr algn="ctr"/>
            <a:r>
              <a:rPr lang="en-US" sz="3200" b="1" dirty="0" smtClean="0">
                <a:solidFill>
                  <a:srgbClr val="17375E"/>
                </a:solidFill>
                <a:latin typeface="Calibri" pitchFamily="34" charset="0"/>
              </a:rPr>
              <a:t>Investigation of Assassination of </a:t>
            </a:r>
          </a:p>
          <a:p>
            <a:pPr algn="ctr"/>
            <a:r>
              <a:rPr lang="en-US" sz="3200" b="1" dirty="0" err="1" smtClean="0">
                <a:solidFill>
                  <a:srgbClr val="17375E"/>
                </a:solidFill>
                <a:latin typeface="Calibri" pitchFamily="34" charset="0"/>
              </a:rPr>
              <a:t>Mohtarma</a:t>
            </a:r>
            <a:r>
              <a:rPr lang="en-US" sz="3200" b="1" dirty="0" smtClean="0">
                <a:solidFill>
                  <a:srgbClr val="17375E"/>
                </a:solidFill>
                <a:latin typeface="Calibri" pitchFamily="34" charset="0"/>
              </a:rPr>
              <a:t> </a:t>
            </a:r>
            <a:r>
              <a:rPr lang="en-US" sz="3200" b="1" dirty="0">
                <a:solidFill>
                  <a:srgbClr val="17375E"/>
                </a:solidFill>
                <a:latin typeface="Calibri" pitchFamily="34" charset="0"/>
              </a:rPr>
              <a:t>Benazir Bhutto </a:t>
            </a:r>
            <a:r>
              <a:rPr lang="en-US" sz="3200" b="1" dirty="0" err="1">
                <a:solidFill>
                  <a:srgbClr val="17375E"/>
                </a:solidFill>
                <a:latin typeface="Calibri" pitchFamily="34" charset="0"/>
              </a:rPr>
              <a:t>Shaheed</a:t>
            </a:r>
            <a:r>
              <a:rPr lang="en-US" sz="3200" b="1" dirty="0">
                <a:solidFill>
                  <a:srgbClr val="17375E"/>
                </a:solidFill>
                <a:latin typeface="Calibri" pitchFamily="34" charset="0"/>
              </a:rPr>
              <a:t> </a:t>
            </a:r>
          </a:p>
          <a:p>
            <a:pPr algn="ctr"/>
            <a:endParaRPr lang="en-US" sz="3200" b="1" dirty="0">
              <a:latin typeface="Calibri" pitchFamily="34" charset="0"/>
            </a:endParaRPr>
          </a:p>
          <a:p>
            <a:pPr algn="ctr"/>
            <a:r>
              <a:rPr lang="en-US" sz="2000" b="1" dirty="0" smtClean="0">
                <a:latin typeface="Calibri" pitchFamily="34" charset="0"/>
              </a:rPr>
              <a:t>(Case </a:t>
            </a:r>
            <a:r>
              <a:rPr lang="en-US" sz="2000" b="1" dirty="0">
                <a:latin typeface="Calibri" pitchFamily="34" charset="0"/>
              </a:rPr>
              <a:t>FIR No. 471, dated: Dec 27, 2007, </a:t>
            </a:r>
          </a:p>
          <a:p>
            <a:pPr algn="ctr"/>
            <a:r>
              <a:rPr lang="en-US" sz="2000" b="1" dirty="0">
                <a:latin typeface="Calibri" pitchFamily="34" charset="0"/>
              </a:rPr>
              <a:t>U/S 302, 324, 435, 436 PPC, 4/5 ESA, 7 ATA, </a:t>
            </a:r>
            <a:endParaRPr lang="en-US" sz="2000" b="1" dirty="0" smtClean="0">
              <a:latin typeface="Calibri" pitchFamily="34" charset="0"/>
            </a:endParaRPr>
          </a:p>
          <a:p>
            <a:pPr algn="ctr"/>
            <a:r>
              <a:rPr lang="en-US" sz="2000" b="1" dirty="0" smtClean="0">
                <a:latin typeface="Calibri" pitchFamily="34" charset="0"/>
              </a:rPr>
              <a:t>P.S </a:t>
            </a:r>
            <a:r>
              <a:rPr lang="en-US" sz="2000" b="1" dirty="0">
                <a:latin typeface="Calibri" pitchFamily="34" charset="0"/>
              </a:rPr>
              <a:t>City, </a:t>
            </a:r>
            <a:r>
              <a:rPr lang="en-US" sz="2000" b="1" dirty="0" smtClean="0">
                <a:latin typeface="Calibri" pitchFamily="34" charset="0"/>
              </a:rPr>
              <a:t>Rawalpindi)</a:t>
            </a:r>
            <a:r>
              <a:rPr lang="en-US" sz="2000" b="1" dirty="0">
                <a:latin typeface="Calibri" pitchFamily="34" charset="0"/>
              </a:rPr>
              <a:t/>
            </a:r>
            <a:br>
              <a:rPr lang="en-US" sz="2000" b="1" dirty="0">
                <a:latin typeface="Calibri" pitchFamily="34" charset="0"/>
              </a:rPr>
            </a:br>
            <a:endParaRPr lang="en-US" sz="2000" b="1" dirty="0">
              <a:latin typeface="Calibri" pitchFamily="34" charset="0"/>
            </a:endParaRPr>
          </a:p>
        </p:txBody>
      </p:sp>
      <p:sp>
        <p:nvSpPr>
          <p:cNvPr id="15363" name="Rectangle 5"/>
          <p:cNvSpPr>
            <a:spLocks noChangeArrowheads="1"/>
          </p:cNvSpPr>
          <p:nvPr/>
        </p:nvSpPr>
        <p:spPr bwMode="auto">
          <a:xfrm>
            <a:off x="1312863" y="5229201"/>
            <a:ext cx="6572251" cy="1138773"/>
          </a:xfrm>
          <a:prstGeom prst="rect">
            <a:avLst/>
          </a:prstGeom>
          <a:noFill/>
          <a:ln w="9525">
            <a:noFill/>
            <a:miter lim="800000"/>
            <a:headEnd/>
            <a:tailEnd/>
          </a:ln>
        </p:spPr>
        <p:txBody>
          <a:bodyPr>
            <a:spAutoFit/>
          </a:bodyPr>
          <a:lstStyle/>
          <a:p>
            <a:pPr algn="ctr"/>
            <a:r>
              <a:rPr lang="en-US" sz="3200" b="1" dirty="0">
                <a:solidFill>
                  <a:srgbClr val="17375E"/>
                </a:solidFill>
                <a:latin typeface="Calibri" pitchFamily="34" charset="0"/>
              </a:rPr>
              <a:t>Counter Terrorism Wing</a:t>
            </a:r>
          </a:p>
          <a:p>
            <a:pPr algn="ctr"/>
            <a:r>
              <a:rPr lang="en-US" sz="3600" b="1" dirty="0">
                <a:solidFill>
                  <a:srgbClr val="17375E"/>
                </a:solidFill>
                <a:latin typeface="Calibri" pitchFamily="34" charset="0"/>
              </a:rPr>
              <a:t>Federal Investigation Agency</a:t>
            </a:r>
            <a:endParaRPr lang="en-US" sz="2000" b="1" dirty="0">
              <a:solidFill>
                <a:srgbClr val="17375E"/>
              </a:solidFill>
              <a:latin typeface="Calibri" pitchFamily="34" charset="0"/>
            </a:endParaRPr>
          </a:p>
        </p:txBody>
      </p:sp>
      <p:sp>
        <p:nvSpPr>
          <p:cNvPr id="6" name="Rectangle 5"/>
          <p:cNvSpPr>
            <a:spLocks noChangeArrowheads="1"/>
          </p:cNvSpPr>
          <p:nvPr/>
        </p:nvSpPr>
        <p:spPr bwMode="auto">
          <a:xfrm>
            <a:off x="6936090" y="6381328"/>
            <a:ext cx="2179017" cy="400110"/>
          </a:xfrm>
          <a:prstGeom prst="rect">
            <a:avLst/>
          </a:prstGeom>
          <a:noFill/>
          <a:ln w="9525">
            <a:noFill/>
            <a:miter lim="800000"/>
            <a:headEnd/>
            <a:tailEnd/>
          </a:ln>
        </p:spPr>
        <p:txBody>
          <a:bodyPr wrap="square">
            <a:spAutoFit/>
          </a:bodyPr>
          <a:lstStyle/>
          <a:p>
            <a:pPr algn="ctr"/>
            <a:r>
              <a:rPr lang="en-US" sz="2000" b="1" dirty="0" smtClean="0">
                <a:solidFill>
                  <a:srgbClr val="17375E"/>
                </a:solidFill>
                <a:latin typeface="Calibri" pitchFamily="34" charset="0"/>
              </a:rPr>
              <a:t>Dated: 17-12-2012</a:t>
            </a:r>
            <a:endParaRPr lang="en-US" sz="1200" b="1" dirty="0">
              <a:solidFill>
                <a:srgbClr val="17375E"/>
              </a:solidFill>
              <a:latin typeface="Calibri" pitchFamily="34" charset="0"/>
            </a:endParaRPr>
          </a:p>
        </p:txBody>
      </p:sp>
    </p:spTree>
    <p:extLst>
      <p:ext uri="{BB962C8B-B14F-4D97-AF65-F5344CB8AC3E}">
        <p14:creationId xmlns:p14="http://schemas.microsoft.com/office/powerpoint/2010/main" val="139481060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p:cNvSpPr>
          <p:nvPr>
            <p:ph type="title" idx="4294967295"/>
          </p:nvPr>
        </p:nvSpPr>
        <p:spPr>
          <a:xfrm>
            <a:off x="301752" y="730032"/>
            <a:ext cx="8534400" cy="758952"/>
          </a:xfrm>
        </p:spPr>
        <p:txBody>
          <a:bodyPr>
            <a:normAutofit fontScale="90000"/>
          </a:bodyPr>
          <a:lstStyle/>
          <a:p>
            <a:r>
              <a:rPr lang="en-GB" sz="3200" smtClean="0"/>
              <a:t>DIALOGUE WITH </a:t>
            </a:r>
            <a:br>
              <a:rPr lang="en-GB" sz="3200" smtClean="0"/>
            </a:br>
            <a:r>
              <a:rPr lang="en-GB" sz="3200" smtClean="0"/>
              <a:t>MILITARY LEADERSHIP –RESTORATION OF DEMOCRACY </a:t>
            </a:r>
          </a:p>
        </p:txBody>
      </p:sp>
      <p:sp>
        <p:nvSpPr>
          <p:cNvPr id="22530" name="Rectangle 3"/>
          <p:cNvSpPr>
            <a:spLocks noGrp="1"/>
          </p:cNvSpPr>
          <p:nvPr>
            <p:ph type="body" idx="4294967295"/>
          </p:nvPr>
        </p:nvSpPr>
        <p:spPr/>
        <p:txBody>
          <a:bodyPr/>
          <a:lstStyle/>
          <a:p>
            <a:pPr algn="just"/>
            <a:r>
              <a:rPr lang="en-GB" sz="2400" dirty="0" smtClean="0"/>
              <a:t>Pervez Musharraf was reluctant to accept these demands but Mohtrama Benazir Bhutto Shaheed was determined to get these two demands fulfilled although she was threatened with cases against her.</a:t>
            </a:r>
          </a:p>
          <a:p>
            <a:pPr algn="just"/>
            <a:r>
              <a:rPr lang="en-GB" sz="2400" dirty="0" smtClean="0"/>
              <a:t>Gen. Pervez Musharraf tried to drag off his feet from his pledges to which Mohtrama Benazir Bhutto forcefully resisted and forced him to stick to his promises.</a:t>
            </a:r>
          </a:p>
          <a:p>
            <a:pPr algn="just"/>
            <a:r>
              <a:rPr lang="en-GB" sz="2400" dirty="0" smtClean="0"/>
              <a:t>Mohtrama Benazir Bhutto mustered the support of international community with the help of friendly countries and forced Pervez Musharraf to come on the table of negotiations.</a:t>
            </a:r>
          </a:p>
          <a:p>
            <a:pPr marL="0" indent="0">
              <a:buNone/>
            </a:pPr>
            <a:endParaRPr lang="en-GB" sz="2400" dirty="0" smtClean="0"/>
          </a:p>
        </p:txBody>
      </p:sp>
      <p:sp>
        <p:nvSpPr>
          <p:cNvPr id="4" name="Slide Number Placeholder 3"/>
          <p:cNvSpPr>
            <a:spLocks noGrp="1"/>
          </p:cNvSpPr>
          <p:nvPr>
            <p:ph type="sldNum" sz="quarter" idx="12"/>
          </p:nvPr>
        </p:nvSpPr>
        <p:spPr/>
        <p:txBody>
          <a:bodyPr/>
          <a:lstStyle/>
          <a:p>
            <a:pPr>
              <a:defRPr/>
            </a:pPr>
            <a:fld id="{82D19354-2084-465C-8051-64FC42390EC5}" type="slidenum">
              <a:rPr lang="en-US" smtClean="0"/>
              <a:pPr>
                <a:defRPr/>
              </a:pPr>
              <a:t>10</a:t>
            </a:fld>
            <a:endParaRPr lang="en-US"/>
          </a:p>
        </p:txBody>
      </p:sp>
    </p:spTree>
    <p:extLst>
      <p:ext uri="{BB962C8B-B14F-4D97-AF65-F5344CB8AC3E}">
        <p14:creationId xmlns:p14="http://schemas.microsoft.com/office/powerpoint/2010/main" val="3860636648"/>
      </p:ext>
    </p:extLst>
  </p:cSld>
  <p:clrMapOvr>
    <a:masterClrMapping/>
  </p:clrMapOvr>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pPr>
              <a:defRPr/>
            </a:pPr>
            <a:fld id="{C0563C99-CAC5-4895-8EA0-A4D3ADCF6971}" type="slidenum">
              <a:rPr lang="en-US"/>
              <a:pPr>
                <a:defRPr/>
              </a:pPr>
              <a:t>100</a:t>
            </a:fld>
            <a:endParaRPr lang="en-US"/>
          </a:p>
        </p:txBody>
      </p:sp>
      <p:sp>
        <p:nvSpPr>
          <p:cNvPr id="33794" name="Title 1"/>
          <p:cNvSpPr>
            <a:spLocks noGrp="1"/>
          </p:cNvSpPr>
          <p:nvPr>
            <p:ph type="title" idx="4294967295"/>
          </p:nvPr>
        </p:nvSpPr>
        <p:spPr>
          <a:xfrm>
            <a:off x="457200" y="-142875"/>
            <a:ext cx="8229600" cy="1143000"/>
          </a:xfrm>
        </p:spPr>
        <p:txBody>
          <a:bodyPr/>
          <a:lstStyle/>
          <a:p>
            <a:pPr eaLnBrk="1" hangingPunct="1">
              <a:defRPr/>
            </a:pPr>
            <a:r>
              <a:rPr lang="en-US" b="1" dirty="0" smtClean="0">
                <a:solidFill>
                  <a:schemeClr val="tx2">
                    <a:lumMod val="75000"/>
                  </a:schemeClr>
                </a:solidFill>
              </a:rPr>
              <a:t> Absconders and killed P.Os.</a:t>
            </a:r>
          </a:p>
        </p:txBody>
      </p:sp>
      <p:sp>
        <p:nvSpPr>
          <p:cNvPr id="4" name="Slide Number Placeholder 3"/>
          <p:cNvSpPr txBox="1">
            <a:spLocks noGrp="1"/>
          </p:cNvSpPr>
          <p:nvPr/>
        </p:nvSpPr>
        <p:spPr>
          <a:xfrm>
            <a:off x="6553200" y="6356351"/>
            <a:ext cx="2133600" cy="365125"/>
          </a:xfrm>
          <a:prstGeom prst="rect">
            <a:avLst/>
          </a:prstGeom>
          <a:noFill/>
        </p:spPr>
        <p:txBody>
          <a:bodyPr anchor="ctr"/>
          <a:lstStyle/>
          <a:p>
            <a:pPr algn="r" eaLnBrk="0" hangingPunct="0">
              <a:defRPr/>
            </a:pPr>
            <a:fld id="{9F91148F-4FD2-49C1-AAB2-334997891C50}" type="slidenum">
              <a:rPr lang="en-US" sz="1200">
                <a:solidFill>
                  <a:schemeClr val="tx1">
                    <a:tint val="75000"/>
                  </a:schemeClr>
                </a:solidFill>
                <a:cs typeface="+mn-cs"/>
              </a:rPr>
              <a:pPr algn="r" eaLnBrk="0" hangingPunct="0">
                <a:defRPr/>
              </a:pPr>
              <a:t>100</a:t>
            </a:fld>
            <a:endParaRPr lang="en-US" sz="1200">
              <a:solidFill>
                <a:schemeClr val="tx1">
                  <a:tint val="75000"/>
                </a:schemeClr>
              </a:solidFill>
              <a:cs typeface="+mn-cs"/>
            </a:endParaRPr>
          </a:p>
        </p:txBody>
      </p:sp>
      <p:graphicFrame>
        <p:nvGraphicFramePr>
          <p:cNvPr id="140320" name="Group 32"/>
          <p:cNvGraphicFramePr>
            <a:graphicFrameLocks noGrp="1"/>
          </p:cNvGraphicFramePr>
          <p:nvPr/>
        </p:nvGraphicFramePr>
        <p:xfrm>
          <a:off x="214314" y="857251"/>
          <a:ext cx="8929689" cy="10046970"/>
        </p:xfrm>
        <a:graphic>
          <a:graphicData uri="http://schemas.openxmlformats.org/drawingml/2006/table">
            <a:tbl>
              <a:tblPr/>
              <a:tblGrid>
                <a:gridCol w="654051"/>
                <a:gridCol w="5962651"/>
                <a:gridCol w="2312987"/>
              </a:tblGrid>
              <a:tr h="2194560">
                <a:tc>
                  <a:txBody>
                    <a:bodyPr/>
                    <a:lstStyle/>
                    <a:p>
                      <a:pPr marL="342900" marR="0" lvl="0" indent="-342900" algn="ctr" defTabSz="914400" rtl="0" eaLnBrk="1" fontAlgn="base" latinLnBrk="0" hangingPunct="1">
                        <a:lnSpc>
                          <a:spcPct val="100000"/>
                        </a:lnSpc>
                        <a:spcBef>
                          <a:spcPct val="0"/>
                        </a:spcBef>
                        <a:spcAft>
                          <a:spcPct val="0"/>
                        </a:spcAft>
                        <a:buClr>
                          <a:srgbClr val="FF0000"/>
                        </a:buClr>
                        <a:buSzTx/>
                        <a:buFont typeface="+mj-lt"/>
                        <a:buNone/>
                        <a:tabLst>
                          <a:tab pos="304800" algn="l"/>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1.</a:t>
                      </a:r>
                    </a:p>
                  </a:txBody>
                  <a:tcPr marL="38420" marR="384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Baitullah</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Mehsud</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r/o South Waziristan Agency. </a:t>
                      </a:r>
                      <a:r>
                        <a:rPr kumimoji="0" lang="en-US" sz="1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(Killed in a drone attack on 05-08-09)</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(Chief Commander of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Tahrik</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-e-Taliban who provided suicide bombers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Saeed</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Bilal</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and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Ikramullah</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38420" marR="384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FF0000"/>
                        </a:solidFill>
                        <a:effectLst/>
                        <a:latin typeface="Times New Roman" pitchFamily="18" charset="0"/>
                        <a:cs typeface="Times New Roman" pitchFamily="18" charset="0"/>
                      </a:endParaRPr>
                    </a:p>
                  </a:txBody>
                  <a:tcPr marL="38420" marR="384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11930">
                <a:tc>
                  <a:txBody>
                    <a:bodyPr/>
                    <a:lstStyle/>
                    <a:p>
                      <a:pPr marL="342900" marR="0" lvl="0" indent="-342900" algn="ctr" defTabSz="914400" rtl="0" eaLnBrk="1" fontAlgn="base" latinLnBrk="0" hangingPunct="1">
                        <a:lnSpc>
                          <a:spcPct val="100000"/>
                        </a:lnSpc>
                        <a:spcBef>
                          <a:spcPct val="0"/>
                        </a:spcBef>
                        <a:spcAft>
                          <a:spcPct val="0"/>
                        </a:spcAft>
                        <a:buClr>
                          <a:srgbClr val="FF0000"/>
                        </a:buClr>
                        <a:buSzTx/>
                        <a:buFont typeface="+mj-lt"/>
                        <a:buNone/>
                        <a:tabLst>
                          <a:tab pos="304800" algn="l"/>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2.</a:t>
                      </a:r>
                    </a:p>
                  </a:txBody>
                  <a:tcPr marL="38420" marR="384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Ibad</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ur</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Rahman</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Noman</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Usman</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s/o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Rehmatullah</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r/o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Bazdara</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Payan</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PO </a:t>
                      </a:r>
                      <a:r>
                        <a:rPr kumimoji="0" lang="en-US" sz="1800" b="1" i="0" u="none" strike="noStrike" cap="none" normalizeH="0" baseline="0" dirty="0" smtClean="0">
                          <a:ln>
                            <a:noFill/>
                          </a:ln>
                          <a:solidFill>
                            <a:srgbClr val="0070C0"/>
                          </a:solidFill>
                          <a:effectLst/>
                          <a:latin typeface="Times New Roman" pitchFamily="18" charset="0"/>
                          <a:cs typeface="Times New Roman" pitchFamily="18" charset="0"/>
                        </a:rPr>
                        <a:t>ex-student of</a:t>
                      </a:r>
                      <a:r>
                        <a:rPr kumimoji="0" lang="en-US" sz="1800" b="1" i="0" u="none" strike="noStrike" cap="none" normalizeH="0" baseline="0" dirty="0" smtClean="0">
                          <a:ln>
                            <a:noFill/>
                          </a:ln>
                          <a:solidFill>
                            <a:srgbClr val="C00000"/>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rgbClr val="C00000"/>
                          </a:solidFill>
                          <a:effectLst/>
                          <a:latin typeface="Times New Roman" pitchFamily="18" charset="0"/>
                          <a:cs typeface="Times New Roman" pitchFamily="18" charset="0"/>
                        </a:rPr>
                        <a:t>Madrassa</a:t>
                      </a:r>
                      <a:r>
                        <a:rPr kumimoji="0" lang="en-US" sz="1800" b="1" i="0" u="none" strike="noStrike" cap="none" normalizeH="0" baseline="0" dirty="0" smtClean="0">
                          <a:ln>
                            <a:noFill/>
                          </a:ln>
                          <a:solidFill>
                            <a:srgbClr val="C00000"/>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rgbClr val="C00000"/>
                          </a:solidFill>
                          <a:effectLst/>
                          <a:latin typeface="Times New Roman" pitchFamily="18" charset="0"/>
                          <a:cs typeface="Times New Roman" pitchFamily="18" charset="0"/>
                        </a:rPr>
                        <a:t>Haqqania</a:t>
                      </a:r>
                      <a:endParaRPr kumimoji="0" lang="en-US" sz="1800" b="1" i="0" u="none" strike="noStrike" cap="none" normalizeH="0" baseline="0" dirty="0" smtClean="0">
                        <a:ln>
                          <a:noFill/>
                        </a:ln>
                        <a:solidFill>
                          <a:srgbClr val="C000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Palai</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Tehsil</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Batkhela</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Malakand</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Agency,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Nowshehra</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(Reportedly killed in </a:t>
                      </a:r>
                      <a:r>
                        <a:rPr kumimoji="0" lang="en-US" sz="20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Tirah</a:t>
                      </a:r>
                      <a:r>
                        <a:rPr kumimoji="0" lang="en-US" sz="20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Khyber Agency in a Drone attack on 13.05.2010, including 14 other militants including foreigners)</a:t>
                      </a:r>
                      <a:endParaRPr kumimoji="0" lang="en-US" sz="1800" b="1"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(Provided suicide bombers and suicide vests to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Rafaqat</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and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Hasnain</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38420" marR="384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FF0000"/>
                        </a:solidFill>
                        <a:effectLst/>
                        <a:latin typeface="Times New Roman" pitchFamily="18" charset="0"/>
                        <a:cs typeface="Times New Roman" pitchFamily="18" charset="0"/>
                      </a:endParaRPr>
                    </a:p>
                  </a:txBody>
                  <a:tcPr marL="38420" marR="384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40480">
                <a:tc>
                  <a:txBody>
                    <a:bodyPr/>
                    <a:lstStyle/>
                    <a:p>
                      <a:pPr marL="342900" marR="0" lvl="0" indent="-342900" algn="ctr" defTabSz="914400" rtl="0" eaLnBrk="1" fontAlgn="base" latinLnBrk="0" hangingPunct="1">
                        <a:lnSpc>
                          <a:spcPct val="100000"/>
                        </a:lnSpc>
                        <a:spcBef>
                          <a:spcPct val="0"/>
                        </a:spcBef>
                        <a:spcAft>
                          <a:spcPct val="0"/>
                        </a:spcAft>
                        <a:buClr>
                          <a:srgbClr val="FF0000"/>
                        </a:buClr>
                        <a:buSzTx/>
                        <a:buFont typeface="+mj-lt"/>
                        <a:buNone/>
                        <a:tabLst>
                          <a:tab pos="304800" algn="l"/>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3.</a:t>
                      </a:r>
                    </a:p>
                  </a:txBody>
                  <a:tcPr marL="38420" marR="384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Abdullah @ Saddam s/o Ali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Rehman</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r/o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Garbuz</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PO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Lakre</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Lakre</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Aden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Khel</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Upper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Mohmond</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Mohmand</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Agency, </a:t>
                      </a:r>
                      <a:r>
                        <a:rPr kumimoji="0" lang="en-US" sz="1800" b="1" i="0" u="none" strike="noStrike" cap="none" normalizeH="0" baseline="0" dirty="0" smtClean="0">
                          <a:ln>
                            <a:noFill/>
                          </a:ln>
                          <a:solidFill>
                            <a:srgbClr val="0070C0"/>
                          </a:solidFill>
                          <a:effectLst/>
                          <a:latin typeface="Times New Roman" pitchFamily="18" charset="0"/>
                          <a:cs typeface="Times New Roman" pitchFamily="18" charset="0"/>
                        </a:rPr>
                        <a:t>ex-student of </a:t>
                      </a:r>
                      <a:r>
                        <a:rPr kumimoji="0" lang="en-US" sz="1800" b="1" i="0" u="none" strike="noStrike" cap="none" normalizeH="0" baseline="0" dirty="0" err="1" smtClean="0">
                          <a:ln>
                            <a:noFill/>
                          </a:ln>
                          <a:solidFill>
                            <a:srgbClr val="C00000"/>
                          </a:solidFill>
                          <a:effectLst/>
                          <a:latin typeface="Times New Roman" pitchFamily="18" charset="0"/>
                          <a:cs typeface="Times New Roman" pitchFamily="18" charset="0"/>
                        </a:rPr>
                        <a:t>Madrassa</a:t>
                      </a:r>
                      <a:r>
                        <a:rPr kumimoji="0" lang="en-US" sz="1800" b="1" i="0" u="none" strike="noStrike" cap="none" normalizeH="0" baseline="0" dirty="0" smtClean="0">
                          <a:ln>
                            <a:noFill/>
                          </a:ln>
                          <a:solidFill>
                            <a:srgbClr val="C00000"/>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rgbClr val="C00000"/>
                          </a:solidFill>
                          <a:effectLst/>
                          <a:latin typeface="Times New Roman" pitchFamily="18" charset="0"/>
                          <a:cs typeface="Times New Roman" pitchFamily="18" charset="0"/>
                        </a:rPr>
                        <a:t>Haqqania</a:t>
                      </a:r>
                      <a:r>
                        <a:rPr kumimoji="0" lang="en-US" sz="1800" b="1" i="0" u="none" strike="noStrike" cap="none" normalizeH="0" baseline="0" dirty="0" smtClean="0">
                          <a:ln>
                            <a:noFill/>
                          </a:ln>
                          <a:solidFill>
                            <a:srgbClr val="C00000"/>
                          </a:solidFill>
                          <a:effectLst/>
                          <a:latin typeface="Times New Roman" pitchFamily="18" charset="0"/>
                          <a:cs typeface="Times New Roman" pitchFamily="18" charset="0"/>
                        </a:rPr>
                        <a:t>.</a:t>
                      </a:r>
                      <a:r>
                        <a:rPr kumimoji="0" lang="en-US" sz="1800" b="1"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rgbClr val="0070C0"/>
                          </a:solidFill>
                          <a:effectLst/>
                          <a:latin typeface="Times New Roman" pitchFamily="18" charset="0"/>
                          <a:cs typeface="Times New Roman" pitchFamily="18" charset="0"/>
                        </a:rPr>
                        <a:t>Akora</a:t>
                      </a:r>
                      <a:r>
                        <a:rPr kumimoji="0" lang="en-US" sz="1800" b="1"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rgbClr val="0070C0"/>
                          </a:solidFill>
                          <a:effectLst/>
                          <a:latin typeface="Times New Roman" pitchFamily="18" charset="0"/>
                          <a:cs typeface="Times New Roman" pitchFamily="18" charset="0"/>
                        </a:rPr>
                        <a:t>Khattak</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(Killed in </a:t>
                      </a:r>
                      <a:r>
                        <a:rPr kumimoji="0" lang="en-US" sz="18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Mamad</a:t>
                      </a:r>
                      <a:r>
                        <a:rPr kumimoji="0" lang="en-US" sz="1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Gatt</a:t>
                      </a:r>
                      <a:r>
                        <a:rPr kumimoji="0" lang="en-US" sz="1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Mohammand</a:t>
                      </a:r>
                      <a:r>
                        <a:rPr kumimoji="0" lang="en-US" sz="1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Agency in an explosion on 31-05-2008)</a:t>
                      </a:r>
                      <a:endParaRPr kumimoji="0" lang="en-US" sz="1600" b="0"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(Involved in planning of the incident, taking suicide bombers from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Baitullah</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Mehsud</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and transportation of suicide vests in before 27-12-2007)</a:t>
                      </a:r>
                    </a:p>
                  </a:txBody>
                  <a:tcPr marL="38420" marR="384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FF0000"/>
                        </a:solidFill>
                        <a:effectLst/>
                        <a:latin typeface="Times New Roman" pitchFamily="18" charset="0"/>
                        <a:cs typeface="Times New Roman" pitchFamily="18" charset="0"/>
                      </a:endParaRPr>
                    </a:p>
                  </a:txBody>
                  <a:tcPr marL="38420" marR="384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223254" name="Picture 2" descr="F:\images\abdullah.jpg"/>
          <p:cNvPicPr>
            <a:picLocks noChangeAspect="1" noChangeArrowheads="1"/>
          </p:cNvPicPr>
          <p:nvPr/>
        </p:nvPicPr>
        <p:blipFill>
          <a:blip r:embed="rId2"/>
          <a:srcRect/>
          <a:stretch>
            <a:fillRect/>
          </a:stretch>
        </p:blipFill>
        <p:spPr bwMode="auto">
          <a:xfrm>
            <a:off x="7380290" y="5084764"/>
            <a:ext cx="1400175" cy="1571625"/>
          </a:xfrm>
          <a:prstGeom prst="rect">
            <a:avLst/>
          </a:prstGeom>
          <a:noFill/>
          <a:ln w="9525">
            <a:noFill/>
            <a:miter lim="800000"/>
            <a:headEnd/>
            <a:tailEnd/>
          </a:ln>
        </p:spPr>
      </p:pic>
      <p:pic>
        <p:nvPicPr>
          <p:cNvPr id="223255" name="Picture 8" descr="3710139617079"/>
          <p:cNvPicPr>
            <a:picLocks noChangeAspect="1" noChangeArrowheads="1"/>
          </p:cNvPicPr>
          <p:nvPr/>
        </p:nvPicPr>
        <p:blipFill>
          <a:blip r:embed="rId3"/>
          <a:srcRect l="14633" t="17894" r="64482" b="62509"/>
          <a:stretch>
            <a:fillRect/>
          </a:stretch>
        </p:blipFill>
        <p:spPr bwMode="auto">
          <a:xfrm>
            <a:off x="7380289" y="2492375"/>
            <a:ext cx="1352551" cy="1695450"/>
          </a:xfrm>
          <a:prstGeom prst="rect">
            <a:avLst/>
          </a:prstGeom>
          <a:noFill/>
          <a:ln w="9525">
            <a:noFill/>
            <a:miter lim="800000"/>
            <a:headEnd/>
            <a:tailEnd/>
          </a:ln>
        </p:spPr>
      </p:pic>
      <p:pic>
        <p:nvPicPr>
          <p:cNvPr id="223256" name="Picture 1" descr="BM"/>
          <p:cNvPicPr>
            <a:picLocks noChangeAspect="1" noChangeArrowheads="1"/>
          </p:cNvPicPr>
          <p:nvPr/>
        </p:nvPicPr>
        <p:blipFill>
          <a:blip r:embed="rId4"/>
          <a:srcRect/>
          <a:stretch>
            <a:fillRect/>
          </a:stretch>
        </p:blipFill>
        <p:spPr bwMode="auto">
          <a:xfrm>
            <a:off x="7596189" y="908051"/>
            <a:ext cx="1158875" cy="1223963"/>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EEB392F9-DED7-4DB4-9478-D7618832E755}" type="slidenum">
              <a:rPr lang="en-US"/>
              <a:pPr>
                <a:defRPr/>
              </a:pPr>
              <a:t>101</a:t>
            </a:fld>
            <a:endParaRPr lang="en-US"/>
          </a:p>
        </p:txBody>
      </p:sp>
      <p:sp>
        <p:nvSpPr>
          <p:cNvPr id="34818" name="Title 1"/>
          <p:cNvSpPr>
            <a:spLocks noGrp="1"/>
          </p:cNvSpPr>
          <p:nvPr>
            <p:ph type="title" idx="4294967295"/>
          </p:nvPr>
        </p:nvSpPr>
        <p:spPr>
          <a:xfrm>
            <a:off x="457200" y="-142875"/>
            <a:ext cx="8229600" cy="1143000"/>
          </a:xfrm>
        </p:spPr>
        <p:txBody>
          <a:bodyPr/>
          <a:lstStyle/>
          <a:p>
            <a:pPr eaLnBrk="1" hangingPunct="1">
              <a:defRPr/>
            </a:pPr>
            <a:r>
              <a:rPr lang="en-US" b="1" dirty="0" smtClean="0">
                <a:solidFill>
                  <a:schemeClr val="tx2">
                    <a:lumMod val="75000"/>
                  </a:schemeClr>
                </a:solidFill>
              </a:rPr>
              <a:t>…Absconders and killed P.Os.</a:t>
            </a:r>
          </a:p>
        </p:txBody>
      </p:sp>
      <p:sp>
        <p:nvSpPr>
          <p:cNvPr id="4" name="Slide Number Placeholder 3"/>
          <p:cNvSpPr txBox="1">
            <a:spLocks noGrp="1"/>
          </p:cNvSpPr>
          <p:nvPr/>
        </p:nvSpPr>
        <p:spPr>
          <a:xfrm>
            <a:off x="6553200" y="6356351"/>
            <a:ext cx="2133600" cy="365125"/>
          </a:xfrm>
          <a:prstGeom prst="rect">
            <a:avLst/>
          </a:prstGeom>
          <a:noFill/>
        </p:spPr>
        <p:txBody>
          <a:bodyPr anchor="ctr"/>
          <a:lstStyle/>
          <a:p>
            <a:pPr algn="r" eaLnBrk="0" hangingPunct="0">
              <a:defRPr/>
            </a:pPr>
            <a:fld id="{00C64F5D-7044-4504-A242-2D6749528B76}" type="slidenum">
              <a:rPr lang="en-US" sz="1200">
                <a:solidFill>
                  <a:schemeClr val="tx1">
                    <a:tint val="75000"/>
                  </a:schemeClr>
                </a:solidFill>
                <a:cs typeface="+mn-cs"/>
              </a:rPr>
              <a:pPr algn="r" eaLnBrk="0" hangingPunct="0">
                <a:defRPr/>
              </a:pPr>
              <a:t>101</a:t>
            </a:fld>
            <a:endParaRPr lang="en-US" sz="1200">
              <a:solidFill>
                <a:schemeClr val="tx1">
                  <a:tint val="75000"/>
                </a:schemeClr>
              </a:solidFill>
              <a:cs typeface="+mn-cs"/>
            </a:endParaRPr>
          </a:p>
        </p:txBody>
      </p:sp>
      <p:graphicFrame>
        <p:nvGraphicFramePr>
          <p:cNvPr id="141338" name="Group 26"/>
          <p:cNvGraphicFramePr>
            <a:graphicFrameLocks noGrp="1"/>
          </p:cNvGraphicFramePr>
          <p:nvPr/>
        </p:nvGraphicFramePr>
        <p:xfrm>
          <a:off x="142875" y="1023938"/>
          <a:ext cx="8929690" cy="8332470"/>
        </p:xfrm>
        <a:graphic>
          <a:graphicData uri="http://schemas.openxmlformats.org/drawingml/2006/table">
            <a:tbl>
              <a:tblPr/>
              <a:tblGrid>
                <a:gridCol w="654051"/>
                <a:gridCol w="5962651"/>
                <a:gridCol w="2312988"/>
              </a:tblGrid>
              <a:tr h="2468880">
                <a:tc>
                  <a:txBody>
                    <a:bodyPr/>
                    <a:lstStyle/>
                    <a:p>
                      <a:pPr marL="342900" marR="0" lvl="0" indent="-342900" algn="ctr" defTabSz="914400" rtl="0" eaLnBrk="1" fontAlgn="base" latinLnBrk="0" hangingPunct="1">
                        <a:lnSpc>
                          <a:spcPct val="100000"/>
                        </a:lnSpc>
                        <a:spcBef>
                          <a:spcPct val="0"/>
                        </a:spcBef>
                        <a:spcAft>
                          <a:spcPct val="0"/>
                        </a:spcAft>
                        <a:buClr>
                          <a:srgbClr val="FF0000"/>
                        </a:buClr>
                        <a:buSzTx/>
                        <a:buFont typeface="+mj-lt"/>
                        <a:buNone/>
                        <a:tabLst>
                          <a:tab pos="304800" algn="l"/>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4.</a:t>
                      </a:r>
                    </a:p>
                  </a:txBody>
                  <a:tcPr marL="38420" marR="384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Faiz</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Muhammad @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Kiskat</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s/o Shah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Nazar</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r/o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Swabi</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smtClean="0">
                          <a:ln>
                            <a:noFill/>
                          </a:ln>
                          <a:solidFill>
                            <a:srgbClr val="0070C0"/>
                          </a:solidFill>
                          <a:effectLst/>
                          <a:latin typeface="Times New Roman" pitchFamily="18" charset="0"/>
                          <a:cs typeface="Times New Roman" pitchFamily="18" charset="0"/>
                        </a:rPr>
                        <a:t>ex- student </a:t>
                      </a:r>
                      <a:r>
                        <a:rPr kumimoji="0" lang="en-US" sz="2000" b="1" i="0" u="none" strike="noStrike" cap="none" normalizeH="0" baseline="0" dirty="0" err="1" smtClean="0">
                          <a:ln>
                            <a:noFill/>
                          </a:ln>
                          <a:solidFill>
                            <a:srgbClr val="C00000"/>
                          </a:solidFill>
                          <a:effectLst/>
                          <a:latin typeface="Times New Roman" pitchFamily="18" charset="0"/>
                          <a:cs typeface="Times New Roman" pitchFamily="18" charset="0"/>
                        </a:rPr>
                        <a:t>Madrassa</a:t>
                      </a:r>
                      <a:r>
                        <a:rPr kumimoji="0" lang="en-US" sz="2000" b="1" i="0" u="none" strike="noStrike" cap="none" normalizeH="0" baseline="0" dirty="0" smtClean="0">
                          <a:ln>
                            <a:noFill/>
                          </a:ln>
                          <a:solidFill>
                            <a:srgbClr val="C00000"/>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rgbClr val="C00000"/>
                          </a:solidFill>
                          <a:effectLst/>
                          <a:latin typeface="Times New Roman" pitchFamily="18" charset="0"/>
                          <a:cs typeface="Times New Roman" pitchFamily="18" charset="0"/>
                        </a:rPr>
                        <a:t>Haqqania</a:t>
                      </a:r>
                      <a:r>
                        <a:rPr kumimoji="0" lang="en-US" sz="2000" b="1" i="0" u="none" strike="noStrike" cap="none" normalizeH="0" baseline="0" dirty="0" smtClean="0">
                          <a:ln>
                            <a:noFill/>
                          </a:ln>
                          <a:solidFill>
                            <a:srgbClr val="C00000"/>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rgbClr val="0070C0"/>
                          </a:solidFill>
                          <a:effectLst/>
                          <a:latin typeface="Times New Roman" pitchFamily="18" charset="0"/>
                          <a:cs typeface="Times New Roman" pitchFamily="18" charset="0"/>
                        </a:rPr>
                        <a:t>Akora</a:t>
                      </a:r>
                      <a:r>
                        <a:rPr kumimoji="0" lang="en-US" sz="2000" b="1"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rgbClr val="0070C0"/>
                          </a:solidFill>
                          <a:effectLst/>
                          <a:latin typeface="Times New Roman" pitchFamily="18" charset="0"/>
                          <a:cs typeface="Times New Roman" pitchFamily="18" charset="0"/>
                        </a:rPr>
                        <a:t>Khattak</a:t>
                      </a:r>
                      <a:endParaRPr kumimoji="0" lang="en-US" sz="2000" b="1" i="0" u="none" strike="noStrike" cap="none" normalizeH="0" baseline="0" dirty="0" smtClean="0">
                        <a:ln>
                          <a:noFill/>
                        </a:ln>
                        <a:solidFill>
                          <a:srgbClr val="0070C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(Involved in conspiracy and provision of suicide vests to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Rafaqat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and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Hasnain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in )</a:t>
                      </a:r>
                    </a:p>
                  </a:txBody>
                  <a:tcPr marL="38420" marR="384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38420" marR="384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60270">
                <a:tc>
                  <a:txBody>
                    <a:bodyPr/>
                    <a:lstStyle/>
                    <a:p>
                      <a:pPr marL="342900" marR="0" lvl="0" indent="-342900" algn="ctr" defTabSz="914400" rtl="0" eaLnBrk="1" fontAlgn="base" latinLnBrk="0" hangingPunct="1">
                        <a:lnSpc>
                          <a:spcPct val="100000"/>
                        </a:lnSpc>
                        <a:spcBef>
                          <a:spcPct val="0"/>
                        </a:spcBef>
                        <a:spcAft>
                          <a:spcPct val="0"/>
                        </a:spcAft>
                        <a:buClr>
                          <a:srgbClr val="FF0000"/>
                        </a:buClr>
                        <a:buSzTx/>
                        <a:buFont typeface="+mj-lt"/>
                        <a:buNone/>
                        <a:tabLst>
                          <a:tab pos="304800"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5.</a:t>
                      </a:r>
                    </a:p>
                  </a:txBody>
                  <a:tcPr marL="38420" marR="384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Ikramullha</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r/o South Waziristan Agency</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(2</a:t>
                      </a:r>
                      <a:r>
                        <a:rPr kumimoji="0" lang="en-US" sz="2000" b="0" i="0" u="none" strike="noStrike" cap="none" normalizeH="0" baseline="30000" dirty="0" smtClean="0">
                          <a:ln>
                            <a:noFill/>
                          </a:ln>
                          <a:solidFill>
                            <a:schemeClr val="tx1"/>
                          </a:solidFill>
                          <a:effectLst/>
                          <a:latin typeface="Times New Roman" pitchFamily="18" charset="0"/>
                          <a:cs typeface="Times New Roman" pitchFamily="18" charset="0"/>
                        </a:rPr>
                        <a:t>nd</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suicide bomber deployed at the other gate of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Liaqat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Bagh</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Rawalpindi)</a:t>
                      </a:r>
                    </a:p>
                  </a:txBody>
                  <a:tcPr marL="38420" marR="384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38420" marR="384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03320">
                <a:tc>
                  <a:txBody>
                    <a:bodyPr/>
                    <a:lstStyle/>
                    <a:p>
                      <a:pPr marL="342900" marR="0" lvl="0" indent="-342900" algn="ctr" defTabSz="914400" rtl="0" eaLnBrk="1" fontAlgn="base" latinLnBrk="0" hangingPunct="1">
                        <a:lnSpc>
                          <a:spcPct val="100000"/>
                        </a:lnSpc>
                        <a:spcBef>
                          <a:spcPct val="0"/>
                        </a:spcBef>
                        <a:spcAft>
                          <a:spcPct val="0"/>
                        </a:spcAft>
                        <a:buClr>
                          <a:srgbClr val="FF0000"/>
                        </a:buClr>
                        <a:buSzTx/>
                        <a:buFont typeface="+mj-lt"/>
                        <a:buNone/>
                        <a:tabLst>
                          <a:tab pos="304800"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6.</a:t>
                      </a:r>
                    </a:p>
                  </a:txBody>
                  <a:tcPr marL="38420" marR="384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Nasrullah</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 Ahmed r/o </a:t>
                      </a:r>
                      <a:r>
                        <a:rPr kumimoji="0" lang="en-US" sz="2000" b="1" i="0" u="none" strike="noStrike" cap="none" normalizeH="0" baseline="0" dirty="0" err="1" smtClean="0">
                          <a:ln>
                            <a:noFill/>
                          </a:ln>
                          <a:solidFill>
                            <a:srgbClr val="C00000"/>
                          </a:solidFill>
                          <a:effectLst/>
                          <a:latin typeface="Times New Roman" pitchFamily="18" charset="0"/>
                          <a:cs typeface="Times New Roman" pitchFamily="18" charset="0"/>
                        </a:rPr>
                        <a:t>Madrassa</a:t>
                      </a:r>
                      <a:r>
                        <a:rPr kumimoji="0" lang="en-US" sz="2000" b="1" i="0" u="none" strike="noStrike" cap="none" normalizeH="0" baseline="0" dirty="0" smtClean="0">
                          <a:ln>
                            <a:noFill/>
                          </a:ln>
                          <a:solidFill>
                            <a:srgbClr val="C00000"/>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rgbClr val="C00000"/>
                          </a:solidFill>
                          <a:effectLst/>
                          <a:latin typeface="Times New Roman" pitchFamily="18" charset="0"/>
                          <a:cs typeface="Times New Roman" pitchFamily="18" charset="0"/>
                        </a:rPr>
                        <a:t>Haqqania</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Akora</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Khattak</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(Killed in </a:t>
                      </a:r>
                      <a:r>
                        <a:rPr kumimoji="0" lang="en-US" sz="20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Mohmand</a:t>
                      </a:r>
                      <a:r>
                        <a:rPr kumimoji="0" lang="en-US" sz="20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Agency on 15-01-2008)</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(Focal person in . He took two suicide bombers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Saeed</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Bilal</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and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Ikramullah</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from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Baitullah</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Mehsud</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carried out reconnaissance of the place of occurrence)</a:t>
                      </a:r>
                    </a:p>
                  </a:txBody>
                  <a:tcPr marL="38420" marR="384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38420" marR="384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224278" name="Picture 7" descr="Nasrullah2"/>
          <p:cNvPicPr>
            <a:picLocks noChangeAspect="1" noChangeArrowheads="1"/>
          </p:cNvPicPr>
          <p:nvPr/>
        </p:nvPicPr>
        <p:blipFill>
          <a:blip r:embed="rId3"/>
          <a:srcRect b="15581"/>
          <a:stretch>
            <a:fillRect/>
          </a:stretch>
        </p:blipFill>
        <p:spPr bwMode="auto">
          <a:xfrm>
            <a:off x="7380289" y="4221163"/>
            <a:ext cx="1438275" cy="1752600"/>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96DDB221-705A-4947-917F-D87E4CA106D2}" type="slidenum">
              <a:rPr lang="en-US"/>
              <a:pPr>
                <a:defRPr/>
              </a:pPr>
              <a:t>102</a:t>
            </a:fld>
            <a:endParaRPr lang="en-US"/>
          </a:p>
        </p:txBody>
      </p:sp>
      <p:sp>
        <p:nvSpPr>
          <p:cNvPr id="35842" name="Title 1"/>
          <p:cNvSpPr>
            <a:spLocks noGrp="1"/>
          </p:cNvSpPr>
          <p:nvPr>
            <p:ph type="title" idx="4294967295"/>
          </p:nvPr>
        </p:nvSpPr>
        <p:spPr>
          <a:xfrm>
            <a:off x="457200" y="-142875"/>
            <a:ext cx="8229600" cy="1143000"/>
          </a:xfrm>
        </p:spPr>
        <p:txBody>
          <a:bodyPr/>
          <a:lstStyle/>
          <a:p>
            <a:pPr eaLnBrk="1" hangingPunct="1">
              <a:defRPr/>
            </a:pPr>
            <a:r>
              <a:rPr lang="en-US" b="1" dirty="0" smtClean="0">
                <a:solidFill>
                  <a:schemeClr val="tx2">
                    <a:lumMod val="75000"/>
                  </a:schemeClr>
                </a:solidFill>
              </a:rPr>
              <a:t>…Absconders and killed P.Os.</a:t>
            </a:r>
          </a:p>
        </p:txBody>
      </p:sp>
      <p:sp>
        <p:nvSpPr>
          <p:cNvPr id="4" name="Slide Number Placeholder 3"/>
          <p:cNvSpPr txBox="1">
            <a:spLocks noGrp="1"/>
          </p:cNvSpPr>
          <p:nvPr/>
        </p:nvSpPr>
        <p:spPr>
          <a:xfrm>
            <a:off x="6553200" y="6356351"/>
            <a:ext cx="2133600" cy="365125"/>
          </a:xfrm>
          <a:prstGeom prst="rect">
            <a:avLst/>
          </a:prstGeom>
          <a:noFill/>
        </p:spPr>
        <p:txBody>
          <a:bodyPr anchor="ctr"/>
          <a:lstStyle/>
          <a:p>
            <a:pPr algn="r" eaLnBrk="0" hangingPunct="0">
              <a:defRPr/>
            </a:pPr>
            <a:fld id="{9F74C138-EBA2-4D50-9707-FCDAA5E63DEE}" type="slidenum">
              <a:rPr lang="en-US" sz="1200">
                <a:solidFill>
                  <a:schemeClr val="tx1">
                    <a:tint val="75000"/>
                  </a:schemeClr>
                </a:solidFill>
                <a:cs typeface="+mn-cs"/>
              </a:rPr>
              <a:pPr algn="r" eaLnBrk="0" hangingPunct="0">
                <a:defRPr/>
              </a:pPr>
              <a:t>102</a:t>
            </a:fld>
            <a:endParaRPr lang="en-US" sz="1200">
              <a:solidFill>
                <a:schemeClr val="tx1">
                  <a:tint val="75000"/>
                </a:schemeClr>
              </a:solidFill>
              <a:cs typeface="+mn-cs"/>
            </a:endParaRPr>
          </a:p>
        </p:txBody>
      </p:sp>
      <p:graphicFrame>
        <p:nvGraphicFramePr>
          <p:cNvPr id="61463" name="Group 23"/>
          <p:cNvGraphicFramePr>
            <a:graphicFrameLocks noGrp="1"/>
          </p:cNvGraphicFramePr>
          <p:nvPr/>
        </p:nvGraphicFramePr>
        <p:xfrm>
          <a:off x="214314" y="857250"/>
          <a:ext cx="8929689" cy="8023860"/>
        </p:xfrm>
        <a:graphic>
          <a:graphicData uri="http://schemas.openxmlformats.org/drawingml/2006/table">
            <a:tbl>
              <a:tblPr/>
              <a:tblGrid>
                <a:gridCol w="654051"/>
                <a:gridCol w="5962651"/>
                <a:gridCol w="2312987"/>
              </a:tblGrid>
              <a:tr h="3394710">
                <a:tc>
                  <a:txBody>
                    <a:bodyPr/>
                    <a:lstStyle/>
                    <a:p>
                      <a:pPr marL="342900" marR="0" lvl="0" indent="-342900" algn="ctr" defTabSz="914400" rtl="0" eaLnBrk="1" fontAlgn="base" latinLnBrk="0" hangingPunct="1">
                        <a:lnSpc>
                          <a:spcPct val="100000"/>
                        </a:lnSpc>
                        <a:spcBef>
                          <a:spcPct val="0"/>
                        </a:spcBef>
                        <a:spcAft>
                          <a:spcPct val="0"/>
                        </a:spcAft>
                        <a:buClr>
                          <a:srgbClr val="FF0000"/>
                        </a:buClr>
                        <a:buSzTx/>
                        <a:buFont typeface="+mj-lt"/>
                        <a:buNone/>
                        <a:tabLst>
                          <a:tab pos="304800"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7.</a:t>
                      </a:r>
                    </a:p>
                  </a:txBody>
                  <a:tcPr marL="38420" marR="384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Nadir @ Qari Ismail r/o Madrassa Haqqania, Akora Khattak </a:t>
                      </a:r>
                      <a:r>
                        <a:rPr kumimoji="0" lang="en-US" sz="2000" b="1" i="0" u="none" strike="noStrike" cap="none" normalizeH="0" baseline="0" smtClean="0">
                          <a:ln>
                            <a:noFill/>
                          </a:ln>
                          <a:solidFill>
                            <a:srgbClr val="FF0000"/>
                          </a:solidFill>
                          <a:effectLst/>
                          <a:latin typeface="Times New Roman" pitchFamily="18" charset="0"/>
                          <a:ea typeface="Calibri" pitchFamily="34" charset="0"/>
                          <a:cs typeface="Times New Roman" pitchFamily="18" charset="0"/>
                        </a:rPr>
                        <a:t>(Killed in Mohmand Agency on 15-01-2008)</a:t>
                      </a:r>
                      <a:endParaRPr kumimoji="0" lang="en-US" sz="20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(Main character of the conspiracy  who took two suicide bombers from Bailtullah Mehsud)</a:t>
                      </a:r>
                    </a:p>
                  </a:txBody>
                  <a:tcPr marL="38420" marR="384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700" b="0" i="0" u="none" strike="noStrike" cap="none" normalizeH="0" baseline="0" smtClean="0">
                        <a:ln>
                          <a:noFill/>
                        </a:ln>
                        <a:solidFill>
                          <a:srgbClr val="FF0000"/>
                        </a:solidFill>
                        <a:effectLst/>
                        <a:latin typeface="Times New Roman" pitchFamily="18" charset="0"/>
                        <a:cs typeface="Times New Roman" pitchFamily="18" charset="0"/>
                      </a:endParaRPr>
                    </a:p>
                  </a:txBody>
                  <a:tcPr marL="38420" marR="384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29150">
                <a:tc>
                  <a:txBody>
                    <a:bodyPr/>
                    <a:lstStyle/>
                    <a:p>
                      <a:pPr marL="342900" marR="0" lvl="0" indent="-342900" algn="ctr" defTabSz="914400" rtl="0" eaLnBrk="1" fontAlgn="base" latinLnBrk="0" hangingPunct="1">
                        <a:lnSpc>
                          <a:spcPct val="100000"/>
                        </a:lnSpc>
                        <a:spcBef>
                          <a:spcPct val="0"/>
                        </a:spcBef>
                        <a:spcAft>
                          <a:spcPct val="0"/>
                        </a:spcAft>
                        <a:buClr>
                          <a:srgbClr val="FF0000"/>
                        </a:buClr>
                        <a:buSzTx/>
                        <a:buFont typeface="+mj-lt"/>
                        <a:buNone/>
                        <a:tabLst>
                          <a:tab pos="304800"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8.</a:t>
                      </a:r>
                    </a:p>
                  </a:txBody>
                  <a:tcPr marL="38420" marR="384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Pervez Musharraf  S/o Syed Musharraf Uddin, Ex-Chief Executive &amp; President of Pakistan.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R/o Agro Farm No. 1, Chak Shahzad, Park Road, Islamabad,</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(Failure to provide security to SMBB. Nominated by SMBB in case any harm is done to her.)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Presently in London, UK. (Absconder)</a:t>
                      </a:r>
                    </a:p>
                  </a:txBody>
                  <a:tcPr marL="38420" marR="384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700" b="0" i="0" u="none" strike="noStrike" cap="none" normalizeH="0" baseline="0" smtClean="0">
                        <a:ln>
                          <a:noFill/>
                        </a:ln>
                        <a:solidFill>
                          <a:srgbClr val="FF0000"/>
                        </a:solidFill>
                        <a:effectLst/>
                        <a:latin typeface="Times New Roman" pitchFamily="18" charset="0"/>
                        <a:cs typeface="Times New Roman" pitchFamily="18" charset="0"/>
                      </a:endParaRPr>
                    </a:p>
                  </a:txBody>
                  <a:tcPr marL="38420" marR="384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226322" name="Picture 6" descr="Nadir"/>
          <p:cNvPicPr>
            <a:picLocks noChangeAspect="1" noChangeArrowheads="1"/>
          </p:cNvPicPr>
          <p:nvPr/>
        </p:nvPicPr>
        <p:blipFill>
          <a:blip r:embed="rId2"/>
          <a:srcRect r="10106" b="18597"/>
          <a:stretch>
            <a:fillRect/>
          </a:stretch>
        </p:blipFill>
        <p:spPr bwMode="auto">
          <a:xfrm>
            <a:off x="7161214" y="928688"/>
            <a:ext cx="1482725" cy="1924050"/>
          </a:xfrm>
          <a:prstGeom prst="rect">
            <a:avLst/>
          </a:prstGeom>
          <a:noFill/>
          <a:ln w="9525">
            <a:noFill/>
            <a:miter lim="800000"/>
            <a:headEnd/>
            <a:tailEnd/>
          </a:ln>
        </p:spPr>
      </p:pic>
      <p:pic>
        <p:nvPicPr>
          <p:cNvPr id="226323" name="Picture 2" descr="C:\Documents and Settings\Administrator.LTOP.000\Desktop\pervez musharraf.jpg"/>
          <p:cNvPicPr>
            <a:picLocks noChangeAspect="1" noChangeArrowheads="1"/>
          </p:cNvPicPr>
          <p:nvPr/>
        </p:nvPicPr>
        <p:blipFill>
          <a:blip r:embed="rId3"/>
          <a:srcRect/>
          <a:stretch>
            <a:fillRect/>
          </a:stretch>
        </p:blipFill>
        <p:spPr bwMode="auto">
          <a:xfrm>
            <a:off x="7235826" y="3363913"/>
            <a:ext cx="1408113" cy="1911350"/>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7329" name="Slide Number Placeholder 4"/>
          <p:cNvSpPr txBox="1">
            <a:spLocks noGrp="1"/>
          </p:cNvSpPr>
          <p:nvPr/>
        </p:nvSpPr>
        <p:spPr bwMode="auto">
          <a:xfrm>
            <a:off x="6553200" y="6356351"/>
            <a:ext cx="2133600" cy="365125"/>
          </a:xfrm>
          <a:prstGeom prst="rect">
            <a:avLst/>
          </a:prstGeom>
          <a:noFill/>
          <a:ln w="9525">
            <a:noFill/>
            <a:miter lim="800000"/>
            <a:headEnd/>
            <a:tailEnd/>
          </a:ln>
        </p:spPr>
        <p:txBody>
          <a:bodyPr anchor="ctr"/>
          <a:lstStyle/>
          <a:p>
            <a:pPr algn="r"/>
            <a:fld id="{2E8C9C4E-51B7-489C-A965-1E49C719D3A5}" type="slidenum">
              <a:rPr lang="en-US" sz="1200"/>
              <a:pPr algn="r"/>
              <a:t>103</a:t>
            </a:fld>
            <a:endParaRPr lang="en-US" sz="1200"/>
          </a:p>
        </p:txBody>
      </p:sp>
      <p:sp>
        <p:nvSpPr>
          <p:cNvPr id="227330" name="Rectangle 5"/>
          <p:cNvSpPr>
            <a:spLocks noChangeArrowheads="1"/>
          </p:cNvSpPr>
          <p:nvPr/>
        </p:nvSpPr>
        <p:spPr bwMode="auto">
          <a:xfrm>
            <a:off x="609600" y="381000"/>
            <a:ext cx="8001000" cy="1046440"/>
          </a:xfrm>
          <a:prstGeom prst="rect">
            <a:avLst/>
          </a:prstGeom>
          <a:noFill/>
          <a:ln w="9525">
            <a:noFill/>
            <a:miter lim="800000"/>
            <a:headEnd/>
            <a:tailEnd/>
          </a:ln>
        </p:spPr>
        <p:txBody>
          <a:bodyPr>
            <a:spAutoFit/>
          </a:bodyPr>
          <a:lstStyle/>
          <a:p>
            <a:pPr algn="ctr"/>
            <a:r>
              <a:rPr lang="en-US" sz="3200" b="1">
                <a:solidFill>
                  <a:schemeClr val="hlink"/>
                </a:solidFill>
                <a:latin typeface="Calibri" pitchFamily="34" charset="0"/>
              </a:rPr>
              <a:t>Mechanical</a:t>
            </a:r>
            <a:r>
              <a:rPr lang="en-US" sz="3200" b="1" u="sng">
                <a:solidFill>
                  <a:schemeClr val="hlink"/>
                </a:solidFill>
                <a:latin typeface="Calibri" pitchFamily="34" charset="0"/>
              </a:rPr>
              <a:t> </a:t>
            </a:r>
            <a:r>
              <a:rPr lang="en-US" sz="3000" b="1">
                <a:solidFill>
                  <a:schemeClr val="hlink"/>
                </a:solidFill>
                <a:latin typeface="Calibri" pitchFamily="34" charset="0"/>
              </a:rPr>
              <a:t>Triggering Mechanism For Suicide  Bombing</a:t>
            </a:r>
          </a:p>
        </p:txBody>
      </p:sp>
      <p:sp>
        <p:nvSpPr>
          <p:cNvPr id="227331" name="Rectangle 7"/>
          <p:cNvSpPr>
            <a:spLocks noChangeArrowheads="1"/>
          </p:cNvSpPr>
          <p:nvPr/>
        </p:nvSpPr>
        <p:spPr bwMode="auto">
          <a:xfrm>
            <a:off x="457200" y="1244511"/>
            <a:ext cx="8248651" cy="1200329"/>
          </a:xfrm>
          <a:prstGeom prst="rect">
            <a:avLst/>
          </a:prstGeom>
          <a:noFill/>
          <a:ln w="9525">
            <a:noFill/>
            <a:miter lim="800000"/>
            <a:headEnd/>
            <a:tailEnd/>
          </a:ln>
        </p:spPr>
        <p:txBody>
          <a:bodyPr anchor="ctr">
            <a:spAutoFit/>
          </a:bodyPr>
          <a:lstStyle/>
          <a:p>
            <a:r>
              <a:rPr lang="en-US" sz="2400" b="1">
                <a:latin typeface="Times New Roman" pitchFamily="18" charset="0"/>
              </a:rPr>
              <a:t>Terrorists have used striker sleeves for detonation in number of suicide bombing incidents.</a:t>
            </a:r>
          </a:p>
          <a:p>
            <a:endParaRPr lang="en-US" sz="2400" b="1">
              <a:latin typeface="Times New Roman" pitchFamily="18" charset="0"/>
            </a:endParaRPr>
          </a:p>
        </p:txBody>
      </p:sp>
      <p:sp>
        <p:nvSpPr>
          <p:cNvPr id="227332" name="Rectangle 9"/>
          <p:cNvSpPr>
            <a:spLocks noChangeArrowheads="1"/>
          </p:cNvSpPr>
          <p:nvPr/>
        </p:nvSpPr>
        <p:spPr bwMode="auto">
          <a:xfrm>
            <a:off x="3708400" y="6021667"/>
            <a:ext cx="5435600" cy="369332"/>
          </a:xfrm>
          <a:prstGeom prst="rect">
            <a:avLst/>
          </a:prstGeom>
          <a:noFill/>
          <a:ln w="9525">
            <a:noFill/>
            <a:miter lim="800000"/>
            <a:headEnd/>
            <a:tailEnd/>
          </a:ln>
        </p:spPr>
        <p:txBody>
          <a:bodyPr anchor="ctr">
            <a:spAutoFit/>
          </a:bodyPr>
          <a:lstStyle/>
          <a:p>
            <a:r>
              <a:rPr lang="en-US" b="1">
                <a:latin typeface="Calibri" pitchFamily="34" charset="0"/>
              </a:rPr>
              <a:t>Striker sleeve used in a suicide attack in Karachi in 2010</a:t>
            </a:r>
          </a:p>
        </p:txBody>
      </p:sp>
      <p:pic>
        <p:nvPicPr>
          <p:cNvPr id="227333" name="Picture 9" descr="Sriker Sleave"/>
          <p:cNvPicPr>
            <a:picLocks noChangeAspect="1" noChangeArrowheads="1"/>
          </p:cNvPicPr>
          <p:nvPr/>
        </p:nvPicPr>
        <p:blipFill>
          <a:blip r:embed="rId2"/>
          <a:srcRect l="4073" t="40965" r="12239" b="12637"/>
          <a:stretch>
            <a:fillRect/>
          </a:stretch>
        </p:blipFill>
        <p:spPr bwMode="auto">
          <a:xfrm>
            <a:off x="3851275" y="2087563"/>
            <a:ext cx="5113339" cy="3933825"/>
          </a:xfrm>
          <a:prstGeom prst="rect">
            <a:avLst/>
          </a:prstGeom>
          <a:noFill/>
          <a:ln w="9525">
            <a:noFill/>
            <a:miter lim="800000"/>
            <a:headEnd/>
            <a:tailEnd/>
          </a:ln>
        </p:spPr>
      </p:pic>
      <p:pic>
        <p:nvPicPr>
          <p:cNvPr id="227334" name="Picture 2" descr="C:\Users\nauman.bodla.SIG\Desktop\Peshawar SuicideAttack AmirMaqam Detonation Sleeve 07.JPG"/>
          <p:cNvPicPr>
            <a:picLocks noChangeAspect="1" noChangeArrowheads="1"/>
          </p:cNvPicPr>
          <p:nvPr/>
        </p:nvPicPr>
        <p:blipFill>
          <a:blip r:embed="rId3"/>
          <a:srcRect l="22626" t="30797" r="11514" b="8084"/>
          <a:stretch>
            <a:fillRect/>
          </a:stretch>
        </p:blipFill>
        <p:spPr bwMode="auto">
          <a:xfrm>
            <a:off x="179389" y="2133600"/>
            <a:ext cx="3529012" cy="3887788"/>
          </a:xfrm>
          <a:prstGeom prst="rect">
            <a:avLst/>
          </a:prstGeom>
          <a:noFill/>
          <a:ln w="9525">
            <a:noFill/>
            <a:miter lim="800000"/>
            <a:headEnd/>
            <a:tailEnd/>
          </a:ln>
        </p:spPr>
      </p:pic>
      <p:sp>
        <p:nvSpPr>
          <p:cNvPr id="227335" name="Rectangle 9"/>
          <p:cNvSpPr>
            <a:spLocks noChangeArrowheads="1"/>
          </p:cNvSpPr>
          <p:nvPr/>
        </p:nvSpPr>
        <p:spPr bwMode="auto">
          <a:xfrm>
            <a:off x="34925" y="6100654"/>
            <a:ext cx="3673475" cy="646331"/>
          </a:xfrm>
          <a:prstGeom prst="rect">
            <a:avLst/>
          </a:prstGeom>
          <a:noFill/>
          <a:ln w="9525">
            <a:noFill/>
            <a:miter lim="800000"/>
            <a:headEnd/>
            <a:tailEnd/>
          </a:ln>
        </p:spPr>
        <p:txBody>
          <a:bodyPr anchor="ctr">
            <a:spAutoFit/>
          </a:bodyPr>
          <a:lstStyle/>
          <a:p>
            <a:r>
              <a:rPr lang="en-US" b="1">
                <a:latin typeface="Calibri" pitchFamily="34" charset="0"/>
              </a:rPr>
              <a:t>Striker sleeves used in a Suicide Attack in Peshawar - 2007</a:t>
            </a:r>
          </a:p>
        </p:txBody>
      </p:sp>
      <p:sp>
        <p:nvSpPr>
          <p:cNvPr id="9" name="Slide Number Placeholder 8"/>
          <p:cNvSpPr>
            <a:spLocks noGrp="1"/>
          </p:cNvSpPr>
          <p:nvPr>
            <p:ph type="sldNum" sz="quarter" idx="12"/>
          </p:nvPr>
        </p:nvSpPr>
        <p:spPr/>
        <p:txBody>
          <a:bodyPr/>
          <a:lstStyle/>
          <a:p>
            <a:pPr>
              <a:defRPr/>
            </a:pPr>
            <a:fld id="{82D19354-2084-465C-8051-64FC42390EC5}" type="slidenum">
              <a:rPr lang="en-US" smtClean="0"/>
              <a:pPr>
                <a:defRPr/>
              </a:pPr>
              <a:t>103</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778978F9-6765-4BE2-BF74-B15682F72503}" type="slidenum">
              <a:rPr lang="en-US"/>
              <a:pPr>
                <a:defRPr/>
              </a:pPr>
              <a:t>11</a:t>
            </a:fld>
            <a:endParaRPr lang="en-US"/>
          </a:p>
        </p:txBody>
      </p:sp>
      <p:sp>
        <p:nvSpPr>
          <p:cNvPr id="16386" name="Title 1"/>
          <p:cNvSpPr>
            <a:spLocks noGrp="1"/>
          </p:cNvSpPr>
          <p:nvPr>
            <p:ph type="title" idx="4294967295"/>
          </p:nvPr>
        </p:nvSpPr>
        <p:spPr>
          <a:xfrm>
            <a:off x="468313" y="260350"/>
            <a:ext cx="8229600" cy="1143000"/>
          </a:xfrm>
        </p:spPr>
        <p:txBody>
          <a:bodyPr/>
          <a:lstStyle/>
          <a:p>
            <a:pPr>
              <a:lnSpc>
                <a:spcPct val="80000"/>
              </a:lnSpc>
            </a:pPr>
            <a:r>
              <a:rPr lang="en-US" sz="3600" b="1" smtClean="0"/>
              <a:t>Why Was Mohtarma Benazir Bhutto Assassinated? </a:t>
            </a:r>
          </a:p>
        </p:txBody>
      </p:sp>
      <p:sp>
        <p:nvSpPr>
          <p:cNvPr id="16387" name="Content Placeholder 2"/>
          <p:cNvSpPr>
            <a:spLocks noGrp="1"/>
          </p:cNvSpPr>
          <p:nvPr>
            <p:ph idx="4294967295"/>
          </p:nvPr>
        </p:nvSpPr>
        <p:spPr>
          <a:xfrm>
            <a:off x="684213" y="1484313"/>
            <a:ext cx="7848600" cy="4525962"/>
          </a:xfrm>
        </p:spPr>
        <p:txBody>
          <a:bodyPr/>
          <a:lstStyle/>
          <a:p>
            <a:pPr algn="just">
              <a:spcBef>
                <a:spcPct val="30000"/>
              </a:spcBef>
              <a:spcAft>
                <a:spcPct val="30000"/>
              </a:spcAft>
              <a:buFont typeface="Arial" charset="0"/>
              <a:buNone/>
            </a:pPr>
            <a:r>
              <a:rPr lang="en-US" sz="2800" b="1" dirty="0" smtClean="0"/>
              <a:t>Political Struggle 2000-2007</a:t>
            </a:r>
            <a:endParaRPr lang="en-US" b="1" dirty="0" smtClean="0">
              <a:cs typeface="Arial" charset="0"/>
            </a:endParaRPr>
          </a:p>
          <a:p>
            <a:pPr algn="just">
              <a:spcBef>
                <a:spcPct val="30000"/>
              </a:spcBef>
              <a:spcAft>
                <a:spcPct val="30000"/>
              </a:spcAft>
            </a:pPr>
            <a:r>
              <a:rPr lang="en-US" sz="2400" b="1" dirty="0" smtClean="0">
                <a:cs typeface="Arial" charset="0"/>
              </a:rPr>
              <a:t>Gen. </a:t>
            </a:r>
            <a:r>
              <a:rPr lang="en-US" sz="2400" b="1" dirty="0" err="1" smtClean="0">
                <a:cs typeface="Arial" charset="0"/>
              </a:rPr>
              <a:t>Pervaiz</a:t>
            </a:r>
            <a:r>
              <a:rPr lang="en-US" sz="2400" b="1" dirty="0" smtClean="0">
                <a:cs typeface="Arial" charset="0"/>
              </a:rPr>
              <a:t> </a:t>
            </a:r>
            <a:r>
              <a:rPr lang="en-US" sz="2400" b="1" dirty="0" err="1" smtClean="0">
                <a:cs typeface="Arial" charset="0"/>
              </a:rPr>
              <a:t>Musharaf</a:t>
            </a:r>
            <a:r>
              <a:rPr lang="en-US" sz="2400" b="1" dirty="0" smtClean="0">
                <a:cs typeface="Arial" charset="0"/>
              </a:rPr>
              <a:t> in power October 1999- August 2008.</a:t>
            </a:r>
          </a:p>
          <a:p>
            <a:pPr algn="just">
              <a:spcBef>
                <a:spcPct val="30000"/>
              </a:spcBef>
              <a:spcAft>
                <a:spcPct val="30000"/>
              </a:spcAft>
            </a:pPr>
            <a:r>
              <a:rPr lang="en-US" sz="2400" b="1" dirty="0" err="1" smtClean="0">
                <a:cs typeface="Arial" charset="0"/>
              </a:rPr>
              <a:t>Mohtarma</a:t>
            </a:r>
            <a:r>
              <a:rPr lang="en-US" sz="2400" b="1" dirty="0" smtClean="0">
                <a:cs typeface="Arial" charset="0"/>
              </a:rPr>
              <a:t> Benazir Bhutto remained in  exile. </a:t>
            </a:r>
          </a:p>
          <a:p>
            <a:pPr algn="just">
              <a:spcBef>
                <a:spcPct val="30000"/>
              </a:spcBef>
              <a:spcAft>
                <a:spcPct val="30000"/>
              </a:spcAft>
            </a:pPr>
            <a:r>
              <a:rPr lang="en-US" sz="2400" b="1" dirty="0" smtClean="0">
                <a:cs typeface="Arial" charset="0"/>
              </a:rPr>
              <a:t>Govt. announced general elections for the end of 2007 and all major parties decided to contest general election. </a:t>
            </a:r>
          </a:p>
          <a:p>
            <a:pPr algn="just">
              <a:spcBef>
                <a:spcPct val="30000"/>
              </a:spcBef>
              <a:spcAft>
                <a:spcPct val="30000"/>
              </a:spcAft>
            </a:pPr>
            <a:r>
              <a:rPr lang="en-US" sz="2400" b="1" dirty="0" err="1" smtClean="0">
                <a:cs typeface="Arial" charset="0"/>
              </a:rPr>
              <a:t>Mohtarma</a:t>
            </a:r>
            <a:r>
              <a:rPr lang="en-US" sz="2400" b="1" dirty="0" smtClean="0">
                <a:cs typeface="Arial" charset="0"/>
              </a:rPr>
              <a:t> Benazir Bhutto was determined to return to Pakistan. </a:t>
            </a:r>
          </a:p>
          <a:p>
            <a:pPr algn="just">
              <a:spcBef>
                <a:spcPct val="30000"/>
              </a:spcBef>
              <a:spcAft>
                <a:spcPct val="30000"/>
              </a:spcAft>
            </a:pPr>
            <a:r>
              <a:rPr lang="en-US" sz="2400" b="1" dirty="0" smtClean="0">
                <a:cs typeface="Arial" charset="0"/>
              </a:rPr>
              <a:t>Her return to Pakistan was a threat to Gen. </a:t>
            </a:r>
            <a:r>
              <a:rPr lang="en-US" sz="2400" b="1" dirty="0" err="1" smtClean="0">
                <a:cs typeface="Arial" charset="0"/>
              </a:rPr>
              <a:t>Pervaiz</a:t>
            </a:r>
            <a:r>
              <a:rPr lang="en-US" sz="2400" b="1" dirty="0" smtClean="0">
                <a:cs typeface="Arial" charset="0"/>
              </a:rPr>
              <a:t> Musharraf’s Govt. who demanded &amp; insisted that she should return after the elections. </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FEEECA60-E3A6-4160-AB34-C112C5B3537F}" type="slidenum">
              <a:rPr lang="en-US"/>
              <a:pPr>
                <a:defRPr/>
              </a:pPr>
              <a:t>12</a:t>
            </a:fld>
            <a:endParaRPr lang="en-US"/>
          </a:p>
        </p:txBody>
      </p:sp>
      <p:sp>
        <p:nvSpPr>
          <p:cNvPr id="17410" name="Title 1"/>
          <p:cNvSpPr>
            <a:spLocks noGrp="1"/>
          </p:cNvSpPr>
          <p:nvPr>
            <p:ph type="title" idx="4294967295"/>
          </p:nvPr>
        </p:nvSpPr>
        <p:spPr/>
        <p:txBody>
          <a:bodyPr/>
          <a:lstStyle/>
          <a:p>
            <a:pPr>
              <a:lnSpc>
                <a:spcPct val="80000"/>
              </a:lnSpc>
            </a:pPr>
            <a:r>
              <a:rPr lang="en-US" sz="3600" b="1" smtClean="0"/>
              <a:t>… Why Was Mohtarma Benazir Bhutto Assassinated? </a:t>
            </a:r>
          </a:p>
        </p:txBody>
      </p:sp>
      <p:sp>
        <p:nvSpPr>
          <p:cNvPr id="17411" name="Content Placeholder 2"/>
          <p:cNvSpPr>
            <a:spLocks noGrp="1"/>
          </p:cNvSpPr>
          <p:nvPr>
            <p:ph idx="4294967295"/>
          </p:nvPr>
        </p:nvSpPr>
        <p:spPr>
          <a:xfrm>
            <a:off x="468313" y="1341438"/>
            <a:ext cx="8229600" cy="4525962"/>
          </a:xfrm>
        </p:spPr>
        <p:txBody>
          <a:bodyPr/>
          <a:lstStyle/>
          <a:p>
            <a:pPr algn="just">
              <a:spcBef>
                <a:spcPct val="30000"/>
              </a:spcBef>
              <a:spcAft>
                <a:spcPct val="30000"/>
              </a:spcAft>
              <a:buFont typeface="Arial" charset="0"/>
              <a:buNone/>
            </a:pPr>
            <a:r>
              <a:rPr lang="en-US" sz="2800" b="1" dirty="0" smtClean="0"/>
              <a:t>Rise of Militancy &amp; Terrorism</a:t>
            </a:r>
            <a:endParaRPr lang="en-US" sz="2400" b="1" dirty="0" smtClean="0"/>
          </a:p>
          <a:p>
            <a:pPr>
              <a:spcBef>
                <a:spcPct val="30000"/>
              </a:spcBef>
              <a:spcAft>
                <a:spcPct val="30000"/>
              </a:spcAft>
            </a:pPr>
            <a:r>
              <a:rPr lang="en-US" sz="2400" b="1" dirty="0" smtClean="0"/>
              <a:t>Due to </a:t>
            </a:r>
            <a:r>
              <a:rPr lang="en-US" sz="2400" b="1" dirty="0" err="1" smtClean="0"/>
              <a:t>Lal</a:t>
            </a:r>
            <a:r>
              <a:rPr lang="en-US" sz="2400" b="1" dirty="0" smtClean="0"/>
              <a:t> Masjid operation in Islamabad militancy was at its peak in 2007. </a:t>
            </a:r>
          </a:p>
          <a:p>
            <a:pPr>
              <a:spcBef>
                <a:spcPct val="30000"/>
              </a:spcBef>
              <a:spcAft>
                <a:spcPct val="30000"/>
              </a:spcAft>
            </a:pPr>
            <a:r>
              <a:rPr lang="en-US" sz="2400" b="1" dirty="0" smtClean="0"/>
              <a:t>Various Taliban factions formally established </a:t>
            </a:r>
            <a:r>
              <a:rPr lang="en-US" sz="2400" b="1" dirty="0" err="1" smtClean="0"/>
              <a:t>Tehrik</a:t>
            </a:r>
            <a:r>
              <a:rPr lang="en-US" sz="2400" b="1" dirty="0" smtClean="0"/>
              <a:t>-e-Taliban Pakistan in South Waziristan on 14</a:t>
            </a:r>
            <a:r>
              <a:rPr lang="en-US" sz="2400" b="1" baseline="30000" dirty="0" smtClean="0"/>
              <a:t>th</a:t>
            </a:r>
            <a:r>
              <a:rPr lang="en-US" sz="2400" b="1" dirty="0" smtClean="0"/>
              <a:t> December, 2007.  </a:t>
            </a:r>
          </a:p>
          <a:p>
            <a:pPr>
              <a:spcBef>
                <a:spcPct val="30000"/>
              </a:spcBef>
              <a:spcAft>
                <a:spcPct val="30000"/>
              </a:spcAft>
            </a:pPr>
            <a:r>
              <a:rPr lang="en-US" sz="2400" b="1" dirty="0" smtClean="0"/>
              <a:t>In 2007, 42 suicide attacks had occurred all over Pakistan, before 27</a:t>
            </a:r>
            <a:r>
              <a:rPr lang="en-US" sz="2400" b="1" baseline="30000" dirty="0" smtClean="0"/>
              <a:t>th</a:t>
            </a:r>
            <a:r>
              <a:rPr lang="en-US" sz="2400" b="1" dirty="0" smtClean="0"/>
              <a:t> December, 2007 attack on MBB in Rawalpindi.</a:t>
            </a:r>
          </a:p>
          <a:p>
            <a:pPr>
              <a:spcBef>
                <a:spcPct val="30000"/>
              </a:spcBef>
              <a:spcAft>
                <a:spcPct val="30000"/>
              </a:spcAft>
            </a:pPr>
            <a:r>
              <a:rPr lang="en-US" sz="2400" b="1" dirty="0" smtClean="0"/>
              <a:t>On 18</a:t>
            </a:r>
            <a:r>
              <a:rPr lang="en-US" sz="2400" b="1" baseline="30000" dirty="0" smtClean="0"/>
              <a:t>th</a:t>
            </a:r>
            <a:r>
              <a:rPr lang="en-US" sz="2400" b="1" dirty="0" smtClean="0"/>
              <a:t> October, 2007 </a:t>
            </a:r>
            <a:r>
              <a:rPr lang="en-US" sz="2400" b="1" dirty="0" err="1" smtClean="0"/>
              <a:t>Mohtarma</a:t>
            </a:r>
            <a:r>
              <a:rPr lang="en-US" sz="2400" b="1" dirty="0" smtClean="0"/>
              <a:t> Benazir Bhutto was targeted the very first day in Karachi – 170 innocent citizens, party workers, policemen were killed in twin suicide attack on her cavalcade. </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B4A72D25-84C5-46B7-8E8B-99D1C2FE0E13}" type="slidenum">
              <a:rPr lang="en-US"/>
              <a:pPr>
                <a:defRPr/>
              </a:pPr>
              <a:t>13</a:t>
            </a:fld>
            <a:endParaRPr lang="en-US"/>
          </a:p>
        </p:txBody>
      </p:sp>
      <p:sp>
        <p:nvSpPr>
          <p:cNvPr id="18434" name="Title 1"/>
          <p:cNvSpPr>
            <a:spLocks noGrp="1"/>
          </p:cNvSpPr>
          <p:nvPr>
            <p:ph type="title" idx="4294967295"/>
          </p:nvPr>
        </p:nvSpPr>
        <p:spPr/>
        <p:txBody>
          <a:bodyPr/>
          <a:lstStyle/>
          <a:p>
            <a:pPr>
              <a:lnSpc>
                <a:spcPct val="80000"/>
              </a:lnSpc>
            </a:pPr>
            <a:r>
              <a:rPr lang="en-US" sz="3600" b="1" smtClean="0"/>
              <a:t>… Why Was Mohtarma Benazir Bhutto Assassinated?</a:t>
            </a:r>
          </a:p>
        </p:txBody>
      </p:sp>
      <p:sp>
        <p:nvSpPr>
          <p:cNvPr id="18435" name="Content Placeholder 2"/>
          <p:cNvSpPr>
            <a:spLocks noGrp="1"/>
          </p:cNvSpPr>
          <p:nvPr>
            <p:ph idx="4294967295"/>
          </p:nvPr>
        </p:nvSpPr>
        <p:spPr>
          <a:xfrm>
            <a:off x="468314" y="1412876"/>
            <a:ext cx="8424863" cy="4525963"/>
          </a:xfrm>
        </p:spPr>
        <p:txBody>
          <a:bodyPr/>
          <a:lstStyle/>
          <a:p>
            <a:pPr marL="609600" indent="-609600" algn="just">
              <a:spcBef>
                <a:spcPct val="30000"/>
              </a:spcBef>
              <a:spcAft>
                <a:spcPct val="30000"/>
              </a:spcAft>
            </a:pPr>
            <a:r>
              <a:rPr lang="en-US" sz="2400" b="1" dirty="0" smtClean="0"/>
              <a:t>Both the Govt. of Gen. </a:t>
            </a:r>
            <a:r>
              <a:rPr lang="en-US" sz="2400" b="1" dirty="0" err="1" smtClean="0"/>
              <a:t>Pervaiz</a:t>
            </a:r>
            <a:r>
              <a:rPr lang="en-US" sz="2400" b="1" dirty="0" smtClean="0"/>
              <a:t> Musharraf &amp; militants based in FATA considered </a:t>
            </a:r>
            <a:r>
              <a:rPr lang="en-US" sz="2400" b="1" dirty="0" err="1" smtClean="0"/>
              <a:t>Mohtarma</a:t>
            </a:r>
            <a:r>
              <a:rPr lang="en-US" sz="2400" b="1" dirty="0" smtClean="0"/>
              <a:t> Benazir Bhutto a threat to them.  </a:t>
            </a:r>
            <a:r>
              <a:rPr lang="en-US" sz="2400" b="1" dirty="0" smtClean="0">
                <a:solidFill>
                  <a:schemeClr val="tx2"/>
                </a:solidFill>
                <a:hlinkClick r:id="" action="ppaction://customshow?id=0&amp;return=true"/>
              </a:rPr>
              <a:t>UN Report</a:t>
            </a:r>
            <a:r>
              <a:rPr lang="en-US" sz="2400" b="1" dirty="0" smtClean="0">
                <a:hlinkClick r:id="" action="ppaction://customshow?id=0&amp;return=true"/>
              </a:rPr>
              <a:t> </a:t>
            </a:r>
            <a:r>
              <a:rPr lang="en-US" sz="2400" b="1" dirty="0" smtClean="0"/>
              <a:t>. They had different motives but one objective </a:t>
            </a:r>
            <a:r>
              <a:rPr lang="en-US" sz="2400" b="1" dirty="0" err="1" smtClean="0"/>
              <a:t>i.e</a:t>
            </a:r>
            <a:r>
              <a:rPr lang="en-US" sz="2400" b="1" dirty="0" smtClean="0"/>
              <a:t> to eliminate her from the political scene.</a:t>
            </a:r>
          </a:p>
          <a:p>
            <a:pPr marL="609600" indent="-609600" algn="just">
              <a:spcBef>
                <a:spcPct val="30000"/>
              </a:spcBef>
              <a:spcAft>
                <a:spcPct val="30000"/>
              </a:spcAft>
            </a:pPr>
            <a:r>
              <a:rPr lang="en-US" sz="2400" b="1" dirty="0" smtClean="0"/>
              <a:t>In this grave security environment she bravely decided to return &amp; conduct election campaign throughout Pakistan for restoration of democracy. </a:t>
            </a:r>
          </a:p>
          <a:p>
            <a:pPr marL="609600" indent="-609600" algn="just">
              <a:spcBef>
                <a:spcPct val="30000"/>
              </a:spcBef>
              <a:spcAft>
                <a:spcPct val="30000"/>
              </a:spcAft>
            </a:pPr>
            <a:r>
              <a:rPr lang="en-US" sz="2400" b="1" dirty="0" smtClean="0"/>
              <a:t>The risk to her person increased tremendously when Gen. </a:t>
            </a:r>
            <a:r>
              <a:rPr lang="en-US" sz="2400" b="1" dirty="0" err="1" smtClean="0"/>
              <a:t>Pervaiz</a:t>
            </a:r>
            <a:r>
              <a:rPr lang="en-US" sz="2400" b="1" dirty="0" smtClean="0"/>
              <a:t> Musharraf Govt. denied her VVIP security despite repeated requests by her leadership, to which she was entitled as twice elected P.M of Pakistan and chairperson of PPP. While Gen. </a:t>
            </a:r>
            <a:r>
              <a:rPr lang="en-US" sz="2400" b="1" dirty="0" err="1" smtClean="0"/>
              <a:t>Pervaiz</a:t>
            </a:r>
            <a:r>
              <a:rPr lang="en-US" sz="2400" b="1" dirty="0" smtClean="0"/>
              <a:t> Musharraf’s Govt. notified this security for Ex- PM Mr. </a:t>
            </a:r>
            <a:r>
              <a:rPr lang="en-US" sz="2400" b="1" dirty="0" err="1" smtClean="0"/>
              <a:t>Shaukat</a:t>
            </a:r>
            <a:r>
              <a:rPr lang="en-US" sz="2400" b="1" dirty="0" smtClean="0"/>
              <a:t> Aziz &amp; Ch. </a:t>
            </a:r>
            <a:r>
              <a:rPr lang="en-US" sz="2400" b="1" dirty="0" err="1" smtClean="0"/>
              <a:t>Shujaat</a:t>
            </a:r>
            <a:r>
              <a:rPr lang="en-US" sz="2400" b="1" dirty="0" smtClean="0"/>
              <a:t> </a:t>
            </a:r>
            <a:r>
              <a:rPr lang="en-US" sz="2400" b="1" dirty="0" err="1" smtClean="0"/>
              <a:t>Hussain</a:t>
            </a:r>
            <a:r>
              <a:rPr lang="en-US" sz="2400" b="1" dirty="0" smtClean="0"/>
              <a:t>. </a:t>
            </a:r>
          </a:p>
          <a:p>
            <a:pPr marL="609600" indent="-609600" algn="just">
              <a:spcBef>
                <a:spcPct val="30000"/>
              </a:spcBef>
              <a:spcAft>
                <a:spcPct val="30000"/>
              </a:spcAft>
              <a:buFont typeface="Arial" charset="0"/>
              <a:buNone/>
            </a:pPr>
            <a:endParaRPr lang="en-US" sz="2400" b="1" dirty="0" smtClean="0"/>
          </a:p>
          <a:p>
            <a:pPr marL="609600" indent="-609600" algn="just">
              <a:spcBef>
                <a:spcPct val="30000"/>
              </a:spcBef>
              <a:spcAft>
                <a:spcPct val="30000"/>
              </a:spcAft>
            </a:pPr>
            <a:endParaRPr lang="en-US" sz="2400" b="1" dirty="0" smtClean="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BF6E6A4C-B7AC-4C3A-B19E-F0F654E22016}" type="slidenum">
              <a:rPr lang="en-US"/>
              <a:pPr>
                <a:defRPr/>
              </a:pPr>
              <a:t>14</a:t>
            </a:fld>
            <a:endParaRPr lang="en-US"/>
          </a:p>
        </p:txBody>
      </p:sp>
      <p:sp>
        <p:nvSpPr>
          <p:cNvPr id="20482" name="Rectangle 2"/>
          <p:cNvSpPr>
            <a:spLocks noGrp="1"/>
          </p:cNvSpPr>
          <p:nvPr>
            <p:ph type="title"/>
          </p:nvPr>
        </p:nvSpPr>
        <p:spPr>
          <a:xfrm>
            <a:off x="250826" y="115888"/>
            <a:ext cx="8642351" cy="1143000"/>
          </a:xfrm>
        </p:spPr>
        <p:txBody>
          <a:bodyPr/>
          <a:lstStyle/>
          <a:p>
            <a:pPr>
              <a:lnSpc>
                <a:spcPct val="80000"/>
              </a:lnSpc>
            </a:pPr>
            <a:r>
              <a:rPr lang="en-US" sz="3600" b="1" smtClean="0"/>
              <a:t>Twin Suicide Attack on SMBB Cavalcade in Karsaaz Karachi – 18</a:t>
            </a:r>
            <a:r>
              <a:rPr lang="en-US" sz="3600" b="1" baseline="30000" smtClean="0"/>
              <a:t>th</a:t>
            </a:r>
            <a:r>
              <a:rPr lang="en-US" sz="3600" b="1" smtClean="0"/>
              <a:t> Oct. 2007</a:t>
            </a:r>
          </a:p>
        </p:txBody>
      </p:sp>
      <p:sp>
        <p:nvSpPr>
          <p:cNvPr id="20483" name="Rectangle 3"/>
          <p:cNvSpPr>
            <a:spLocks noGrp="1"/>
          </p:cNvSpPr>
          <p:nvPr>
            <p:ph type="body" idx="1"/>
          </p:nvPr>
        </p:nvSpPr>
        <p:spPr>
          <a:xfrm>
            <a:off x="468313" y="1989138"/>
            <a:ext cx="8229600" cy="4165600"/>
          </a:xfrm>
        </p:spPr>
        <p:txBody>
          <a:bodyPr/>
          <a:lstStyle/>
          <a:p>
            <a:endParaRPr lang="en-US" smtClean="0"/>
          </a:p>
        </p:txBody>
      </p:sp>
      <p:sp>
        <p:nvSpPr>
          <p:cNvPr id="20485" name="Rectangle 6"/>
          <p:cNvSpPr>
            <a:spLocks noChangeArrowheads="1"/>
          </p:cNvSpPr>
          <p:nvPr/>
        </p:nvSpPr>
        <p:spPr bwMode="auto">
          <a:xfrm>
            <a:off x="610211" y="6087534"/>
            <a:ext cx="7923579" cy="646331"/>
          </a:xfrm>
          <a:prstGeom prst="rect">
            <a:avLst/>
          </a:prstGeom>
          <a:noFill/>
          <a:ln w="9525">
            <a:noFill/>
            <a:miter lim="800000"/>
            <a:headEnd/>
            <a:tailEnd/>
          </a:ln>
        </p:spPr>
        <p:txBody>
          <a:bodyPr wrap="none" anchor="ctr">
            <a:spAutoFit/>
          </a:bodyPr>
          <a:lstStyle/>
          <a:p>
            <a:r>
              <a:rPr lang="en-GB" sz="3600" b="1" dirty="0">
                <a:solidFill>
                  <a:schemeClr val="bg1"/>
                </a:solidFill>
                <a:latin typeface="Calibri" pitchFamily="34" charset="0"/>
              </a:rPr>
              <a:t>170 persons were killed and 150 injured </a:t>
            </a:r>
          </a:p>
        </p:txBody>
      </p:sp>
      <p:pic>
        <p:nvPicPr>
          <p:cNvPr id="9" name="Picture 8" descr="E:\AP204110_5483755.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1052736"/>
            <a:ext cx="9144000" cy="5688631"/>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DFC6EAEB-2B90-426F-A447-F120EC2AD401}" type="slidenum">
              <a:rPr lang="en-US"/>
              <a:pPr>
                <a:defRPr/>
              </a:pPr>
              <a:t>15</a:t>
            </a:fld>
            <a:endParaRPr lang="en-US"/>
          </a:p>
        </p:txBody>
      </p:sp>
      <p:sp>
        <p:nvSpPr>
          <p:cNvPr id="21506" name="Rectangle 3"/>
          <p:cNvSpPr>
            <a:spLocks noGrp="1"/>
          </p:cNvSpPr>
          <p:nvPr>
            <p:ph type="body" idx="1"/>
          </p:nvPr>
        </p:nvSpPr>
        <p:spPr/>
        <p:txBody>
          <a:bodyPr/>
          <a:lstStyle/>
          <a:p>
            <a:r>
              <a:rPr lang="en-US" sz="2800" b="1" dirty="0" smtClean="0"/>
              <a:t>After the twin suicide attack carried out on </a:t>
            </a:r>
            <a:r>
              <a:rPr lang="en-US" sz="2800" b="1" dirty="0" err="1" smtClean="0"/>
              <a:t>Mohtarma</a:t>
            </a:r>
            <a:r>
              <a:rPr lang="en-US" sz="2800" b="1" dirty="0" smtClean="0"/>
              <a:t> Benazir Bhutto on 18</a:t>
            </a:r>
            <a:r>
              <a:rPr lang="en-US" sz="2800" b="1" baseline="30000" dirty="0" smtClean="0"/>
              <a:t>th</a:t>
            </a:r>
            <a:r>
              <a:rPr lang="en-US" sz="2800" b="1" dirty="0" smtClean="0"/>
              <a:t> October 2007, SIG recovered striker sleeves </a:t>
            </a:r>
            <a:r>
              <a:rPr lang="en-US" sz="2800" b="1" u="sng" dirty="0" smtClean="0">
                <a:solidFill>
                  <a:srgbClr val="FF3300"/>
                </a:solidFill>
                <a:hlinkClick r:id="" action="ppaction://customshow?id=21&amp;return=true"/>
              </a:rPr>
              <a:t>MUV2</a:t>
            </a:r>
            <a:r>
              <a:rPr lang="en-US" sz="2800" b="1" dirty="0" smtClean="0">
                <a:hlinkClick r:id="" action="ppaction://customshow?id=21&amp;return=true"/>
              </a:rPr>
              <a:t> </a:t>
            </a:r>
            <a:r>
              <a:rPr lang="en-US" sz="2800" b="1" dirty="0" smtClean="0"/>
              <a:t>(Russian made) from the crime scene. </a:t>
            </a:r>
          </a:p>
          <a:p>
            <a:r>
              <a:rPr lang="en-US" sz="2800" b="1" dirty="0" smtClean="0">
                <a:solidFill>
                  <a:srgbClr val="FF3300"/>
                </a:solidFill>
              </a:rPr>
              <a:t>MUV2</a:t>
            </a:r>
            <a:r>
              <a:rPr lang="en-US" sz="2800" b="1" dirty="0" smtClean="0"/>
              <a:t> striker sleeves with same lot number and factory code except little variation of manufacturing year was used in 11 suicide bombings in Quetta, Peshawar, </a:t>
            </a:r>
            <a:r>
              <a:rPr lang="en-US" sz="2800" b="1" dirty="0" err="1" smtClean="0"/>
              <a:t>Kohat</a:t>
            </a:r>
            <a:r>
              <a:rPr lang="en-US" sz="2800" b="1" dirty="0" smtClean="0"/>
              <a:t>, </a:t>
            </a:r>
            <a:r>
              <a:rPr lang="en-US" sz="2800" b="1" dirty="0" err="1" smtClean="0"/>
              <a:t>Charsadda</a:t>
            </a:r>
            <a:r>
              <a:rPr lang="en-US" sz="2800" b="1" dirty="0" smtClean="0"/>
              <a:t>, Rawalpindi and D.I. Khan in the year 2007.</a:t>
            </a:r>
          </a:p>
          <a:p>
            <a:r>
              <a:rPr lang="en-US" sz="2800" b="1" dirty="0" smtClean="0"/>
              <a:t>MUV2 was first identified by CTW in Jan 2007 in the 1</a:t>
            </a:r>
            <a:r>
              <a:rPr lang="en-US" sz="2800" b="1" baseline="30000" dirty="0" smtClean="0"/>
              <a:t>st</a:t>
            </a:r>
            <a:r>
              <a:rPr lang="en-US" sz="2800" b="1" dirty="0" smtClean="0"/>
              <a:t> suicide attack on Marriott Islamabad.</a:t>
            </a:r>
          </a:p>
        </p:txBody>
      </p:sp>
      <p:sp>
        <p:nvSpPr>
          <p:cNvPr id="21507" name="Rectangle 5"/>
          <p:cNvSpPr>
            <a:spLocks noGrp="1"/>
          </p:cNvSpPr>
          <p:nvPr>
            <p:ph type="title"/>
          </p:nvPr>
        </p:nvSpPr>
        <p:spPr/>
        <p:txBody>
          <a:bodyPr/>
          <a:lstStyle/>
          <a:p>
            <a:pPr>
              <a:lnSpc>
                <a:spcPct val="80000"/>
              </a:lnSpc>
            </a:pPr>
            <a:r>
              <a:rPr lang="en-US" sz="3600" b="1" smtClean="0"/>
              <a:t>…Twin Suicide Attack on SMBB Cavalcade in Karsaaz Karachi – 18th Oct. 2007</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CCFBAEA5-C08B-4C75-9845-D9537E12F827}" type="slidenum">
              <a:rPr lang="en-US"/>
              <a:pPr>
                <a:defRPr/>
              </a:pPr>
              <a:t>16</a:t>
            </a:fld>
            <a:endParaRPr lang="en-US"/>
          </a:p>
        </p:txBody>
      </p:sp>
      <p:sp>
        <p:nvSpPr>
          <p:cNvPr id="22530" name="Rectangle 2"/>
          <p:cNvSpPr>
            <a:spLocks noGrp="1"/>
          </p:cNvSpPr>
          <p:nvPr>
            <p:ph type="title"/>
          </p:nvPr>
        </p:nvSpPr>
        <p:spPr>
          <a:xfrm>
            <a:off x="468313" y="0"/>
            <a:ext cx="8229600" cy="1143000"/>
          </a:xfrm>
        </p:spPr>
        <p:txBody>
          <a:bodyPr/>
          <a:lstStyle/>
          <a:p>
            <a:r>
              <a:rPr lang="en-US" sz="3600" b="1" smtClean="0"/>
              <a:t>Terrorist Groups Re-organize</a:t>
            </a:r>
          </a:p>
        </p:txBody>
      </p:sp>
      <p:sp>
        <p:nvSpPr>
          <p:cNvPr id="22531" name="Rectangle 3"/>
          <p:cNvSpPr>
            <a:spLocks noGrp="1"/>
          </p:cNvSpPr>
          <p:nvPr>
            <p:ph type="body" idx="1"/>
          </p:nvPr>
        </p:nvSpPr>
        <p:spPr>
          <a:xfrm>
            <a:off x="179389" y="908051"/>
            <a:ext cx="8964612" cy="4525963"/>
          </a:xfrm>
        </p:spPr>
        <p:txBody>
          <a:bodyPr/>
          <a:lstStyle/>
          <a:p>
            <a:pPr>
              <a:spcBef>
                <a:spcPts val="25"/>
              </a:spcBef>
              <a:spcAft>
                <a:spcPts val="25"/>
              </a:spcAft>
            </a:pPr>
            <a:r>
              <a:rPr lang="en-US" sz="2800" b="1" dirty="0" smtClean="0"/>
              <a:t>On </a:t>
            </a:r>
            <a:r>
              <a:rPr lang="en-US" sz="2800" b="1" dirty="0" smtClean="0">
                <a:solidFill>
                  <a:srgbClr val="FF3300"/>
                </a:solidFill>
              </a:rPr>
              <a:t>14</a:t>
            </a:r>
            <a:r>
              <a:rPr lang="en-US" sz="2800" b="1" baseline="30000" dirty="0" smtClean="0">
                <a:solidFill>
                  <a:srgbClr val="FF3300"/>
                </a:solidFill>
              </a:rPr>
              <a:t>th</a:t>
            </a:r>
            <a:r>
              <a:rPr lang="en-US" sz="2800" b="1" dirty="0" smtClean="0">
                <a:solidFill>
                  <a:srgbClr val="FF3300"/>
                </a:solidFill>
              </a:rPr>
              <a:t> Dec. 2007</a:t>
            </a:r>
            <a:r>
              <a:rPr lang="en-US" sz="2800" b="1" dirty="0" smtClean="0"/>
              <a:t>, 27 militant groups from 7 tribal agencies, 6 frontier regions and 24 districts of NWFP (now KPK) formed an umbrella organization named </a:t>
            </a:r>
            <a:r>
              <a:rPr lang="en-US" sz="2800" b="1" dirty="0" err="1" smtClean="0"/>
              <a:t>Tahrik</a:t>
            </a:r>
            <a:r>
              <a:rPr lang="en-US" sz="2800" b="1" dirty="0" smtClean="0"/>
              <a:t>-e-Talban Pakistan (TTP). </a:t>
            </a:r>
          </a:p>
          <a:p>
            <a:pPr>
              <a:spcBef>
                <a:spcPts val="25"/>
              </a:spcBef>
              <a:spcAft>
                <a:spcPts val="25"/>
              </a:spcAft>
            </a:pPr>
            <a:r>
              <a:rPr lang="en-US" sz="2800" b="1" dirty="0" err="1" smtClean="0">
                <a:solidFill>
                  <a:srgbClr val="FF3300"/>
                </a:solidFill>
              </a:rPr>
              <a:t>Baitullah</a:t>
            </a:r>
            <a:r>
              <a:rPr lang="en-US" sz="2800" b="1" dirty="0" smtClean="0">
                <a:solidFill>
                  <a:srgbClr val="FF3300"/>
                </a:solidFill>
              </a:rPr>
              <a:t> </a:t>
            </a:r>
            <a:r>
              <a:rPr lang="en-US" sz="2800" b="1" dirty="0" err="1" smtClean="0">
                <a:solidFill>
                  <a:srgbClr val="FF3300"/>
                </a:solidFill>
              </a:rPr>
              <a:t>Mehsud</a:t>
            </a:r>
            <a:r>
              <a:rPr lang="en-US" sz="2800" b="1" dirty="0" smtClean="0">
                <a:solidFill>
                  <a:srgbClr val="FF3300"/>
                </a:solidFill>
              </a:rPr>
              <a:t>, </a:t>
            </a:r>
            <a:r>
              <a:rPr lang="en-US" sz="2800" b="1" dirty="0" smtClean="0"/>
              <a:t>r/o </a:t>
            </a:r>
            <a:r>
              <a:rPr lang="en-US" sz="2800" b="1" dirty="0" err="1" smtClean="0"/>
              <a:t>Makeen</a:t>
            </a:r>
            <a:r>
              <a:rPr lang="en-US" sz="2800" b="1" dirty="0" smtClean="0"/>
              <a:t>, South Waziristan, was chosen as Amir of TTP.</a:t>
            </a:r>
          </a:p>
          <a:p>
            <a:pPr>
              <a:spcBef>
                <a:spcPts val="25"/>
              </a:spcBef>
              <a:spcAft>
                <a:spcPts val="25"/>
              </a:spcAft>
            </a:pPr>
            <a:r>
              <a:rPr lang="en-US" sz="2800" b="1" dirty="0" smtClean="0"/>
              <a:t>In year 2007, 20 suicide bombers out of </a:t>
            </a:r>
            <a:r>
              <a:rPr lang="en-US" sz="2800" b="1" u="sng" dirty="0" smtClean="0">
                <a:hlinkClick r:id="rId2" action="ppaction://hlinkfile"/>
              </a:rPr>
              <a:t>26</a:t>
            </a:r>
            <a:r>
              <a:rPr lang="en-US" sz="2800" b="1" dirty="0" smtClean="0"/>
              <a:t> known suicide  bombers were from South Waziristan. </a:t>
            </a:r>
          </a:p>
          <a:p>
            <a:pPr>
              <a:spcBef>
                <a:spcPts val="25"/>
              </a:spcBef>
              <a:spcAft>
                <a:spcPts val="25"/>
              </a:spcAft>
            </a:pPr>
            <a:r>
              <a:rPr lang="en-US" sz="2800" b="1" dirty="0" err="1" smtClean="0"/>
              <a:t>Qari</a:t>
            </a:r>
            <a:r>
              <a:rPr lang="en-US" sz="2800" b="1" dirty="0" smtClean="0"/>
              <a:t> </a:t>
            </a:r>
            <a:r>
              <a:rPr lang="en-US" sz="2800" b="1" dirty="0" err="1" smtClean="0"/>
              <a:t>Hussain</a:t>
            </a:r>
            <a:r>
              <a:rPr lang="en-US" sz="2800" b="1" dirty="0" smtClean="0"/>
              <a:t> </a:t>
            </a:r>
            <a:r>
              <a:rPr lang="en-US" sz="2800" b="1" dirty="0" err="1" smtClean="0"/>
              <a:t>Mehsud</a:t>
            </a:r>
            <a:r>
              <a:rPr lang="en-US" sz="2800" b="1" dirty="0" smtClean="0"/>
              <a:t> r/o </a:t>
            </a:r>
            <a:r>
              <a:rPr lang="en-US" sz="2800" b="1" dirty="0" err="1" smtClean="0"/>
              <a:t>Kotkai</a:t>
            </a:r>
            <a:r>
              <a:rPr lang="en-US" sz="2800" b="1" dirty="0" smtClean="0"/>
              <a:t>, </a:t>
            </a:r>
            <a:r>
              <a:rPr lang="en-US" sz="2800" b="1" dirty="0" err="1" smtClean="0"/>
              <a:t>Teh</a:t>
            </a:r>
            <a:r>
              <a:rPr lang="en-US" sz="2800" b="1" dirty="0" smtClean="0"/>
              <a:t>. </a:t>
            </a:r>
            <a:r>
              <a:rPr lang="en-US" sz="2800" b="1" dirty="0" err="1" smtClean="0"/>
              <a:t>Sararogha</a:t>
            </a:r>
            <a:r>
              <a:rPr lang="en-US" sz="2800" b="1" dirty="0" smtClean="0"/>
              <a:t>, SWA operated a training center for Suicide bombers at </a:t>
            </a:r>
            <a:r>
              <a:rPr lang="en-US" sz="2800" b="1" dirty="0" err="1" smtClean="0"/>
              <a:t>Spinkey</a:t>
            </a:r>
            <a:r>
              <a:rPr lang="en-US" sz="2800" b="1" dirty="0" smtClean="0"/>
              <a:t> </a:t>
            </a:r>
            <a:r>
              <a:rPr lang="en-US" sz="2800" b="1" dirty="0" err="1" smtClean="0"/>
              <a:t>Raghzay</a:t>
            </a:r>
            <a:r>
              <a:rPr lang="en-US" sz="2800" b="1" dirty="0" smtClean="0"/>
              <a:t>, </a:t>
            </a:r>
            <a:r>
              <a:rPr lang="en-US" sz="2800" b="1" dirty="0" err="1" smtClean="0"/>
              <a:t>Wana</a:t>
            </a:r>
            <a:r>
              <a:rPr lang="en-US" sz="2800" b="1" dirty="0" smtClean="0"/>
              <a:t>, SWA.</a:t>
            </a:r>
          </a:p>
          <a:p>
            <a:pPr>
              <a:spcBef>
                <a:spcPts val="25"/>
              </a:spcBef>
              <a:spcAft>
                <a:spcPts val="25"/>
              </a:spcAft>
            </a:pPr>
            <a:r>
              <a:rPr lang="en-US" sz="2800" b="1" dirty="0" smtClean="0"/>
              <a:t>TTP formation gave a new impetus to terrorism in FATA &amp; rest of the country.</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Slide Number Placeholder 5"/>
          <p:cNvSpPr>
            <a:spLocks noGrp="1"/>
          </p:cNvSpPr>
          <p:nvPr>
            <p:ph type="sldNum" sz="quarter" idx="12"/>
          </p:nvPr>
        </p:nvSpPr>
        <p:spPr/>
        <p:txBody>
          <a:bodyPr/>
          <a:lstStyle/>
          <a:p>
            <a:pPr>
              <a:defRPr/>
            </a:pPr>
            <a:fld id="{DE0CAD46-99CA-4098-A407-6DBAABE6ACCE}" type="slidenum">
              <a:rPr lang="en-US"/>
              <a:pPr>
                <a:defRPr/>
              </a:pPr>
              <a:t>17</a:t>
            </a:fld>
            <a:endParaRPr lang="en-US"/>
          </a:p>
        </p:txBody>
      </p:sp>
      <p:sp>
        <p:nvSpPr>
          <p:cNvPr id="23554" name="Rectangle 2"/>
          <p:cNvSpPr>
            <a:spLocks noGrp="1"/>
          </p:cNvSpPr>
          <p:nvPr>
            <p:ph type="title"/>
          </p:nvPr>
        </p:nvSpPr>
        <p:spPr>
          <a:xfrm>
            <a:off x="468313" y="101601"/>
            <a:ext cx="8229600" cy="288925"/>
          </a:xfrm>
        </p:spPr>
        <p:txBody>
          <a:bodyPr/>
          <a:lstStyle/>
          <a:p>
            <a:r>
              <a:rPr lang="en-US" sz="2800" b="1" smtClean="0"/>
              <a:t>Tehrik-e-Talban Pakistan in 2007</a:t>
            </a:r>
          </a:p>
        </p:txBody>
      </p:sp>
      <p:sp>
        <p:nvSpPr>
          <p:cNvPr id="23555" name="Oval 3"/>
          <p:cNvSpPr>
            <a:spLocks noChangeArrowheads="1"/>
          </p:cNvSpPr>
          <p:nvPr/>
        </p:nvSpPr>
        <p:spPr bwMode="auto">
          <a:xfrm>
            <a:off x="3327401" y="404814"/>
            <a:ext cx="2232025" cy="1730375"/>
          </a:xfrm>
          <a:prstGeom prst="ellipse">
            <a:avLst/>
          </a:prstGeom>
          <a:solidFill>
            <a:srgbClr val="FFCCCC"/>
          </a:solidFill>
          <a:ln w="9525">
            <a:solidFill>
              <a:schemeClr val="tx1"/>
            </a:solidFill>
            <a:round/>
            <a:headEnd/>
            <a:tailEnd/>
          </a:ln>
        </p:spPr>
        <p:txBody>
          <a:bodyPr wrap="none" anchor="ctr"/>
          <a:lstStyle/>
          <a:p>
            <a:pPr algn="ctr"/>
            <a:r>
              <a:rPr lang="en-US" sz="1600" b="1">
                <a:solidFill>
                  <a:srgbClr val="FF3300"/>
                </a:solidFill>
              </a:rPr>
              <a:t>South Waziristan</a:t>
            </a:r>
          </a:p>
          <a:p>
            <a:pPr algn="ctr"/>
            <a:r>
              <a:rPr lang="en-US" sz="1400" b="1">
                <a:solidFill>
                  <a:srgbClr val="FF3300"/>
                </a:solidFill>
              </a:rPr>
              <a:t> Mehsud</a:t>
            </a:r>
          </a:p>
          <a:p>
            <a:pPr algn="ctr"/>
            <a:r>
              <a:rPr lang="en-US" sz="1400" b="1"/>
              <a:t>Qari Hussain</a:t>
            </a:r>
          </a:p>
          <a:p>
            <a:pPr algn="ctr"/>
            <a:r>
              <a:rPr lang="en-US" sz="1400" b="1">
                <a:solidFill>
                  <a:srgbClr val="FF3300"/>
                </a:solidFill>
              </a:rPr>
              <a:t>Wazir </a:t>
            </a:r>
          </a:p>
          <a:p>
            <a:pPr algn="ctr"/>
            <a:r>
              <a:rPr lang="en-US" sz="1400" b="1"/>
              <a:t>Noor Islam</a:t>
            </a:r>
          </a:p>
        </p:txBody>
      </p:sp>
      <p:sp>
        <p:nvSpPr>
          <p:cNvPr id="23556" name="Oval 4"/>
          <p:cNvSpPr>
            <a:spLocks noChangeArrowheads="1"/>
          </p:cNvSpPr>
          <p:nvPr/>
        </p:nvSpPr>
        <p:spPr bwMode="auto">
          <a:xfrm>
            <a:off x="5940425" y="404814"/>
            <a:ext cx="1514475" cy="1370012"/>
          </a:xfrm>
          <a:prstGeom prst="ellipse">
            <a:avLst/>
          </a:prstGeom>
          <a:solidFill>
            <a:srgbClr val="FFCCCC"/>
          </a:solidFill>
          <a:ln w="9525">
            <a:solidFill>
              <a:schemeClr val="tx1"/>
            </a:solidFill>
            <a:round/>
            <a:headEnd/>
            <a:tailEnd/>
          </a:ln>
        </p:spPr>
        <p:txBody>
          <a:bodyPr wrap="none" anchor="ctr"/>
          <a:lstStyle/>
          <a:p>
            <a:pPr algn="ctr"/>
            <a:r>
              <a:rPr lang="en-US" sz="1600" b="1">
                <a:solidFill>
                  <a:srgbClr val="FF3300"/>
                </a:solidFill>
              </a:rPr>
              <a:t>Swat</a:t>
            </a:r>
            <a:r>
              <a:rPr lang="en-US" sz="1400" b="1">
                <a:solidFill>
                  <a:srgbClr val="FF3300"/>
                </a:solidFill>
              </a:rPr>
              <a:t> </a:t>
            </a:r>
          </a:p>
          <a:p>
            <a:pPr algn="ctr"/>
            <a:r>
              <a:rPr lang="en-US" sz="1400" b="1">
                <a:solidFill>
                  <a:srgbClr val="FF3300"/>
                </a:solidFill>
              </a:rPr>
              <a:t>Amir:</a:t>
            </a:r>
            <a:r>
              <a:rPr lang="en-US" sz="1400" b="1"/>
              <a:t> </a:t>
            </a:r>
          </a:p>
          <a:p>
            <a:pPr algn="ctr"/>
            <a:r>
              <a:rPr lang="en-US" sz="1400" b="1"/>
              <a:t>Maulvi </a:t>
            </a:r>
          </a:p>
          <a:p>
            <a:pPr algn="ctr"/>
            <a:r>
              <a:rPr lang="en-US" sz="1400" b="1"/>
              <a:t>Fazlullah</a:t>
            </a:r>
          </a:p>
        </p:txBody>
      </p:sp>
      <p:sp>
        <p:nvSpPr>
          <p:cNvPr id="23557" name="Oval 5"/>
          <p:cNvSpPr>
            <a:spLocks noChangeArrowheads="1"/>
          </p:cNvSpPr>
          <p:nvPr/>
        </p:nvSpPr>
        <p:spPr bwMode="auto">
          <a:xfrm>
            <a:off x="7345364" y="1125539"/>
            <a:ext cx="1798637" cy="1366837"/>
          </a:xfrm>
          <a:prstGeom prst="ellipse">
            <a:avLst/>
          </a:prstGeom>
          <a:solidFill>
            <a:srgbClr val="FFCCCC"/>
          </a:solidFill>
          <a:ln w="9525">
            <a:solidFill>
              <a:schemeClr val="tx1"/>
            </a:solidFill>
            <a:round/>
            <a:headEnd/>
            <a:tailEnd/>
          </a:ln>
        </p:spPr>
        <p:txBody>
          <a:bodyPr wrap="none" anchor="ctr"/>
          <a:lstStyle/>
          <a:p>
            <a:pPr algn="ctr"/>
            <a:r>
              <a:rPr lang="en-US" sz="1600" b="1">
                <a:solidFill>
                  <a:srgbClr val="FF3300"/>
                </a:solidFill>
              </a:rPr>
              <a:t>Mohmand</a:t>
            </a:r>
            <a:r>
              <a:rPr lang="en-US" sz="1400" b="1">
                <a:solidFill>
                  <a:srgbClr val="FF3300"/>
                </a:solidFill>
              </a:rPr>
              <a:t> </a:t>
            </a:r>
          </a:p>
          <a:p>
            <a:pPr algn="ctr"/>
            <a:r>
              <a:rPr lang="en-US" sz="1400" b="1">
                <a:solidFill>
                  <a:srgbClr val="FF3300"/>
                </a:solidFill>
              </a:rPr>
              <a:t>Amir: </a:t>
            </a:r>
          </a:p>
          <a:p>
            <a:pPr algn="ctr"/>
            <a:r>
              <a:rPr lang="en-US" sz="1400" b="1"/>
              <a:t>Abdul Wali </a:t>
            </a:r>
          </a:p>
        </p:txBody>
      </p:sp>
      <p:sp>
        <p:nvSpPr>
          <p:cNvPr id="23558" name="Oval 6"/>
          <p:cNvSpPr>
            <a:spLocks noChangeArrowheads="1"/>
          </p:cNvSpPr>
          <p:nvPr/>
        </p:nvSpPr>
        <p:spPr bwMode="auto">
          <a:xfrm>
            <a:off x="7380288" y="2565401"/>
            <a:ext cx="1584325" cy="1223963"/>
          </a:xfrm>
          <a:prstGeom prst="ellipse">
            <a:avLst/>
          </a:prstGeom>
          <a:solidFill>
            <a:srgbClr val="FFCCCC"/>
          </a:solidFill>
          <a:ln w="9525">
            <a:solidFill>
              <a:schemeClr val="tx1"/>
            </a:solidFill>
            <a:round/>
            <a:headEnd/>
            <a:tailEnd/>
          </a:ln>
        </p:spPr>
        <p:txBody>
          <a:bodyPr wrap="none" anchor="ctr"/>
          <a:lstStyle/>
          <a:p>
            <a:pPr algn="ctr"/>
            <a:r>
              <a:rPr lang="en-US" b="1">
                <a:solidFill>
                  <a:srgbClr val="FF3300"/>
                </a:solidFill>
              </a:rPr>
              <a:t>Orakzai</a:t>
            </a:r>
          </a:p>
          <a:p>
            <a:pPr algn="ctr"/>
            <a:r>
              <a:rPr lang="en-US" sz="1400" b="1">
                <a:solidFill>
                  <a:srgbClr val="FF3300"/>
                </a:solidFill>
              </a:rPr>
              <a:t>Amir:</a:t>
            </a:r>
          </a:p>
          <a:p>
            <a:pPr algn="ctr"/>
            <a:r>
              <a:rPr lang="en-US" sz="1400" b="1">
                <a:solidFill>
                  <a:srgbClr val="FF3300"/>
                </a:solidFill>
              </a:rPr>
              <a:t> </a:t>
            </a:r>
            <a:r>
              <a:rPr lang="en-US" sz="1400" b="1"/>
              <a:t>Hakeemullah </a:t>
            </a:r>
          </a:p>
          <a:p>
            <a:pPr algn="ctr"/>
            <a:r>
              <a:rPr lang="en-US" sz="1400" b="1"/>
              <a:t>Mehsud</a:t>
            </a:r>
          </a:p>
        </p:txBody>
      </p:sp>
      <p:sp>
        <p:nvSpPr>
          <p:cNvPr id="23559" name="Oval 7"/>
          <p:cNvSpPr>
            <a:spLocks noChangeArrowheads="1"/>
          </p:cNvSpPr>
          <p:nvPr/>
        </p:nvSpPr>
        <p:spPr bwMode="auto">
          <a:xfrm>
            <a:off x="7164388" y="4005264"/>
            <a:ext cx="1584325" cy="1223962"/>
          </a:xfrm>
          <a:prstGeom prst="ellipse">
            <a:avLst/>
          </a:prstGeom>
          <a:solidFill>
            <a:srgbClr val="FFCCCC"/>
          </a:solidFill>
          <a:ln w="9525">
            <a:solidFill>
              <a:schemeClr val="tx1"/>
            </a:solidFill>
            <a:round/>
            <a:headEnd/>
            <a:tailEnd/>
          </a:ln>
        </p:spPr>
        <p:txBody>
          <a:bodyPr wrap="none" anchor="ctr"/>
          <a:lstStyle/>
          <a:p>
            <a:pPr algn="ctr"/>
            <a:r>
              <a:rPr lang="en-US" b="1">
                <a:solidFill>
                  <a:srgbClr val="FF3300"/>
                </a:solidFill>
              </a:rPr>
              <a:t>Tank</a:t>
            </a:r>
          </a:p>
          <a:p>
            <a:pPr algn="ctr"/>
            <a:r>
              <a:rPr lang="en-US" sz="1400" b="1"/>
              <a:t>Asmatullah </a:t>
            </a:r>
          </a:p>
          <a:p>
            <a:pPr algn="ctr"/>
            <a:r>
              <a:rPr lang="en-US" sz="1400" b="1"/>
              <a:t>Shaheen</a:t>
            </a:r>
          </a:p>
          <a:p>
            <a:pPr algn="ctr"/>
            <a:endParaRPr lang="en-US" sz="1400" b="1"/>
          </a:p>
        </p:txBody>
      </p:sp>
      <p:sp>
        <p:nvSpPr>
          <p:cNvPr id="23560" name="Oval 8"/>
          <p:cNvSpPr>
            <a:spLocks noChangeArrowheads="1"/>
          </p:cNvSpPr>
          <p:nvPr/>
        </p:nvSpPr>
        <p:spPr bwMode="auto">
          <a:xfrm>
            <a:off x="6588125" y="5300664"/>
            <a:ext cx="1655763" cy="1368425"/>
          </a:xfrm>
          <a:prstGeom prst="ellipse">
            <a:avLst/>
          </a:prstGeom>
          <a:solidFill>
            <a:srgbClr val="FFCCCC"/>
          </a:solidFill>
          <a:ln w="9525">
            <a:solidFill>
              <a:schemeClr val="tx1"/>
            </a:solidFill>
            <a:round/>
            <a:headEnd/>
            <a:tailEnd/>
          </a:ln>
        </p:spPr>
        <p:txBody>
          <a:bodyPr wrap="none" anchor="ctr"/>
          <a:lstStyle/>
          <a:p>
            <a:pPr algn="ctr"/>
            <a:r>
              <a:rPr lang="en-US" sz="1600" b="1">
                <a:solidFill>
                  <a:srgbClr val="FF3300"/>
                </a:solidFill>
              </a:rPr>
              <a:t>Lakki Marwat</a:t>
            </a:r>
          </a:p>
          <a:p>
            <a:pPr algn="ctr"/>
            <a:r>
              <a:rPr lang="en-US" sz="1400" b="1"/>
              <a:t>Inamullah, </a:t>
            </a:r>
          </a:p>
          <a:p>
            <a:pPr algn="ctr"/>
            <a:r>
              <a:rPr lang="en-US" sz="1400" b="1"/>
              <a:t>Qari Sarfraz</a:t>
            </a:r>
          </a:p>
        </p:txBody>
      </p:sp>
      <p:sp>
        <p:nvSpPr>
          <p:cNvPr id="23561" name="Oval 9"/>
          <p:cNvSpPr>
            <a:spLocks noChangeArrowheads="1"/>
          </p:cNvSpPr>
          <p:nvPr/>
        </p:nvSpPr>
        <p:spPr bwMode="auto">
          <a:xfrm>
            <a:off x="4716464" y="5373689"/>
            <a:ext cx="1728787" cy="1223962"/>
          </a:xfrm>
          <a:prstGeom prst="ellipse">
            <a:avLst/>
          </a:prstGeom>
          <a:solidFill>
            <a:srgbClr val="FFCCCC"/>
          </a:solidFill>
          <a:ln w="9525">
            <a:solidFill>
              <a:schemeClr val="tx1"/>
            </a:solidFill>
            <a:round/>
            <a:headEnd/>
            <a:tailEnd/>
          </a:ln>
        </p:spPr>
        <p:txBody>
          <a:bodyPr wrap="none" anchor="ctr"/>
          <a:lstStyle/>
          <a:p>
            <a:pPr algn="ctr"/>
            <a:r>
              <a:rPr lang="en-US" sz="1600" b="1">
                <a:solidFill>
                  <a:srgbClr val="FF3300"/>
                </a:solidFill>
              </a:rPr>
              <a:t>Dara Adam </a:t>
            </a:r>
          </a:p>
          <a:p>
            <a:pPr algn="ctr"/>
            <a:r>
              <a:rPr lang="en-US" sz="1600" b="1">
                <a:solidFill>
                  <a:srgbClr val="FF3300"/>
                </a:solidFill>
              </a:rPr>
              <a:t>Khel</a:t>
            </a:r>
          </a:p>
          <a:p>
            <a:pPr algn="ctr"/>
            <a:r>
              <a:rPr lang="en-US" sz="1400" b="1">
                <a:solidFill>
                  <a:srgbClr val="FF3300"/>
                </a:solidFill>
              </a:rPr>
              <a:t>Amir: </a:t>
            </a:r>
          </a:p>
          <a:p>
            <a:pPr algn="ctr"/>
            <a:r>
              <a:rPr lang="en-US" sz="1400" b="1"/>
              <a:t>Tariq Aridi</a:t>
            </a:r>
          </a:p>
        </p:txBody>
      </p:sp>
      <p:sp>
        <p:nvSpPr>
          <p:cNvPr id="23562" name="Oval 10"/>
          <p:cNvSpPr>
            <a:spLocks noChangeArrowheads="1"/>
          </p:cNvSpPr>
          <p:nvPr/>
        </p:nvSpPr>
        <p:spPr bwMode="auto">
          <a:xfrm>
            <a:off x="755651" y="5229226"/>
            <a:ext cx="2159000" cy="1628775"/>
          </a:xfrm>
          <a:prstGeom prst="ellipse">
            <a:avLst/>
          </a:prstGeom>
          <a:solidFill>
            <a:srgbClr val="FFCCCC"/>
          </a:solidFill>
          <a:ln w="9525">
            <a:solidFill>
              <a:schemeClr val="tx1"/>
            </a:solidFill>
            <a:round/>
            <a:headEnd/>
            <a:tailEnd/>
          </a:ln>
        </p:spPr>
        <p:txBody>
          <a:bodyPr wrap="none" anchor="ctr"/>
          <a:lstStyle/>
          <a:p>
            <a:pPr algn="ctr"/>
            <a:r>
              <a:rPr lang="en-US" sz="1600" b="1">
                <a:solidFill>
                  <a:srgbClr val="FF3300"/>
                </a:solidFill>
              </a:rPr>
              <a:t>(Bannu)</a:t>
            </a:r>
          </a:p>
          <a:p>
            <a:pPr algn="ctr"/>
            <a:r>
              <a:rPr lang="en-US" sz="1400" b="1">
                <a:solidFill>
                  <a:srgbClr val="FF3300"/>
                </a:solidFill>
              </a:rPr>
              <a:t>Jani Khel</a:t>
            </a:r>
          </a:p>
          <a:p>
            <a:pPr algn="ctr"/>
            <a:r>
              <a:rPr lang="en-US" sz="1400" b="1"/>
              <a:t>Qismatullah</a:t>
            </a:r>
          </a:p>
          <a:p>
            <a:pPr algn="ctr"/>
            <a:r>
              <a:rPr lang="en-US" sz="1400" b="1">
                <a:solidFill>
                  <a:srgbClr val="FF3300"/>
                </a:solidFill>
              </a:rPr>
              <a:t>Bakka khel</a:t>
            </a:r>
            <a:r>
              <a:rPr lang="en-US" sz="1600" b="1">
                <a:solidFill>
                  <a:srgbClr val="FF3300"/>
                </a:solidFill>
              </a:rPr>
              <a:t> </a:t>
            </a:r>
          </a:p>
          <a:p>
            <a:pPr algn="ctr"/>
            <a:r>
              <a:rPr lang="en-US" sz="1400" b="1"/>
              <a:t>Mulla Bahadar Jan</a:t>
            </a:r>
          </a:p>
          <a:p>
            <a:pPr algn="ctr"/>
            <a:r>
              <a:rPr lang="en-US" sz="1400" b="1">
                <a:solidFill>
                  <a:srgbClr val="FF3300"/>
                </a:solidFill>
              </a:rPr>
              <a:t>Domail</a:t>
            </a:r>
          </a:p>
          <a:p>
            <a:pPr algn="ctr"/>
            <a:r>
              <a:rPr lang="en-US" sz="1400" b="1"/>
              <a:t>Qari Wazir</a:t>
            </a:r>
          </a:p>
        </p:txBody>
      </p:sp>
      <p:sp>
        <p:nvSpPr>
          <p:cNvPr id="23563" name="Oval 11"/>
          <p:cNvSpPr>
            <a:spLocks noChangeArrowheads="1"/>
          </p:cNvSpPr>
          <p:nvPr/>
        </p:nvSpPr>
        <p:spPr bwMode="auto">
          <a:xfrm>
            <a:off x="1670051" y="404814"/>
            <a:ext cx="1511300" cy="1370012"/>
          </a:xfrm>
          <a:prstGeom prst="ellipse">
            <a:avLst/>
          </a:prstGeom>
          <a:solidFill>
            <a:srgbClr val="FFCCCC"/>
          </a:solidFill>
          <a:ln w="9525">
            <a:solidFill>
              <a:schemeClr val="tx1"/>
            </a:solidFill>
            <a:round/>
            <a:headEnd/>
            <a:tailEnd/>
          </a:ln>
        </p:spPr>
        <p:txBody>
          <a:bodyPr wrap="none" anchor="ctr"/>
          <a:lstStyle/>
          <a:p>
            <a:pPr algn="ctr"/>
            <a:r>
              <a:rPr lang="en-US" sz="1600" b="1">
                <a:solidFill>
                  <a:srgbClr val="FF3300"/>
                </a:solidFill>
              </a:rPr>
              <a:t>Bajaur</a:t>
            </a:r>
            <a:r>
              <a:rPr lang="en-US" sz="1400" b="1">
                <a:solidFill>
                  <a:srgbClr val="FF3300"/>
                </a:solidFill>
              </a:rPr>
              <a:t> </a:t>
            </a:r>
          </a:p>
          <a:p>
            <a:pPr algn="ctr"/>
            <a:r>
              <a:rPr lang="en-US" sz="1400" b="1">
                <a:solidFill>
                  <a:srgbClr val="FF3300"/>
                </a:solidFill>
              </a:rPr>
              <a:t>Amir:</a:t>
            </a:r>
          </a:p>
          <a:p>
            <a:pPr algn="ctr"/>
            <a:r>
              <a:rPr lang="en-US" sz="1400" b="1"/>
              <a:t>Maulvi Faqir </a:t>
            </a:r>
          </a:p>
          <a:p>
            <a:pPr algn="ctr"/>
            <a:r>
              <a:rPr lang="en-US" sz="1400" b="1"/>
              <a:t>Mohammad</a:t>
            </a:r>
          </a:p>
        </p:txBody>
      </p:sp>
      <p:sp>
        <p:nvSpPr>
          <p:cNvPr id="23564" name="Oval 12"/>
          <p:cNvSpPr>
            <a:spLocks noChangeArrowheads="1"/>
          </p:cNvSpPr>
          <p:nvPr/>
        </p:nvSpPr>
        <p:spPr bwMode="auto">
          <a:xfrm>
            <a:off x="3059114" y="5589588"/>
            <a:ext cx="1511300" cy="1079500"/>
          </a:xfrm>
          <a:prstGeom prst="ellipse">
            <a:avLst/>
          </a:prstGeom>
          <a:solidFill>
            <a:srgbClr val="FFCCCC"/>
          </a:solidFill>
          <a:ln w="9525">
            <a:solidFill>
              <a:schemeClr val="tx1"/>
            </a:solidFill>
            <a:round/>
            <a:headEnd/>
            <a:tailEnd/>
          </a:ln>
        </p:spPr>
        <p:txBody>
          <a:bodyPr wrap="none" anchor="ctr"/>
          <a:lstStyle/>
          <a:p>
            <a:pPr algn="ctr"/>
            <a:r>
              <a:rPr lang="en-US" sz="1600" b="1">
                <a:solidFill>
                  <a:srgbClr val="FF3300"/>
                </a:solidFill>
              </a:rPr>
              <a:t>Mardan</a:t>
            </a:r>
          </a:p>
          <a:p>
            <a:pPr algn="ctr"/>
            <a:r>
              <a:rPr lang="en-US" sz="1400" b="1"/>
              <a:t>Fazal Rehman</a:t>
            </a:r>
          </a:p>
        </p:txBody>
      </p:sp>
      <p:sp>
        <p:nvSpPr>
          <p:cNvPr id="23565" name="Oval 13"/>
          <p:cNvSpPr>
            <a:spLocks noChangeArrowheads="1"/>
          </p:cNvSpPr>
          <p:nvPr/>
        </p:nvSpPr>
        <p:spPr bwMode="auto">
          <a:xfrm>
            <a:off x="179388" y="4221164"/>
            <a:ext cx="1584325" cy="1081087"/>
          </a:xfrm>
          <a:prstGeom prst="ellipse">
            <a:avLst/>
          </a:prstGeom>
          <a:solidFill>
            <a:srgbClr val="FFCCCC"/>
          </a:solidFill>
          <a:ln w="9525">
            <a:solidFill>
              <a:schemeClr val="tx1"/>
            </a:solidFill>
            <a:round/>
            <a:headEnd/>
            <a:tailEnd/>
          </a:ln>
        </p:spPr>
        <p:txBody>
          <a:bodyPr wrap="none" anchor="ctr"/>
          <a:lstStyle/>
          <a:p>
            <a:pPr algn="ctr"/>
            <a:r>
              <a:rPr lang="en-US" sz="1600" b="1">
                <a:solidFill>
                  <a:srgbClr val="FF3300"/>
                </a:solidFill>
              </a:rPr>
              <a:t>Nowshera</a:t>
            </a:r>
          </a:p>
          <a:p>
            <a:pPr algn="ctr"/>
            <a:r>
              <a:rPr lang="en-US" sz="1600" b="1">
                <a:solidFill>
                  <a:srgbClr val="FF3300"/>
                </a:solidFill>
              </a:rPr>
              <a:t>Amir:</a:t>
            </a:r>
          </a:p>
          <a:p>
            <a:pPr algn="ctr"/>
            <a:r>
              <a:rPr lang="en-US" sz="1400" b="1"/>
              <a:t>Maulvi Kamran</a:t>
            </a:r>
          </a:p>
        </p:txBody>
      </p:sp>
      <p:sp>
        <p:nvSpPr>
          <p:cNvPr id="23566" name="Oval 14"/>
          <p:cNvSpPr>
            <a:spLocks noChangeArrowheads="1"/>
          </p:cNvSpPr>
          <p:nvPr/>
        </p:nvSpPr>
        <p:spPr bwMode="auto">
          <a:xfrm>
            <a:off x="250826" y="1844676"/>
            <a:ext cx="1584325" cy="1079500"/>
          </a:xfrm>
          <a:prstGeom prst="ellipse">
            <a:avLst/>
          </a:prstGeom>
          <a:solidFill>
            <a:srgbClr val="FFCCCC"/>
          </a:solidFill>
          <a:ln w="9525">
            <a:solidFill>
              <a:schemeClr val="tx1"/>
            </a:solidFill>
            <a:round/>
            <a:headEnd/>
            <a:tailEnd/>
          </a:ln>
        </p:spPr>
        <p:txBody>
          <a:bodyPr wrap="none" anchor="ctr"/>
          <a:lstStyle/>
          <a:p>
            <a:pPr algn="ctr"/>
            <a:r>
              <a:rPr lang="en-US" sz="1600" b="1">
                <a:solidFill>
                  <a:srgbClr val="FF3300"/>
                </a:solidFill>
              </a:rPr>
              <a:t>Kurram </a:t>
            </a:r>
          </a:p>
          <a:p>
            <a:pPr algn="ctr"/>
            <a:r>
              <a:rPr lang="en-US" sz="1400" b="1"/>
              <a:t>Noor </a:t>
            </a:r>
          </a:p>
          <a:p>
            <a:pPr algn="ctr"/>
            <a:r>
              <a:rPr lang="en-US" sz="1400" b="1"/>
              <a:t>Muhammad</a:t>
            </a:r>
          </a:p>
        </p:txBody>
      </p:sp>
      <p:sp>
        <p:nvSpPr>
          <p:cNvPr id="23567" name="Oval 15"/>
          <p:cNvSpPr>
            <a:spLocks noChangeArrowheads="1"/>
          </p:cNvSpPr>
          <p:nvPr/>
        </p:nvSpPr>
        <p:spPr bwMode="auto">
          <a:xfrm>
            <a:off x="0" y="260350"/>
            <a:ext cx="1584325" cy="1512888"/>
          </a:xfrm>
          <a:prstGeom prst="ellipse">
            <a:avLst/>
          </a:prstGeom>
          <a:solidFill>
            <a:srgbClr val="FFCCCC"/>
          </a:solidFill>
          <a:ln w="9525">
            <a:solidFill>
              <a:schemeClr val="tx1"/>
            </a:solidFill>
            <a:round/>
            <a:headEnd/>
            <a:tailEnd/>
          </a:ln>
        </p:spPr>
        <p:txBody>
          <a:bodyPr wrap="none" anchor="ctr"/>
          <a:lstStyle/>
          <a:p>
            <a:pPr algn="ctr"/>
            <a:r>
              <a:rPr lang="en-US" sz="1600" b="1">
                <a:solidFill>
                  <a:srgbClr val="FF3300"/>
                </a:solidFill>
              </a:rPr>
              <a:t>North </a:t>
            </a:r>
          </a:p>
          <a:p>
            <a:pPr algn="ctr"/>
            <a:r>
              <a:rPr lang="en-US" sz="1600" b="1">
                <a:solidFill>
                  <a:srgbClr val="FF3300"/>
                </a:solidFill>
              </a:rPr>
              <a:t>Waziristan</a:t>
            </a:r>
          </a:p>
          <a:p>
            <a:pPr algn="ctr"/>
            <a:r>
              <a:rPr lang="en-US" sz="1400" b="1"/>
              <a:t>Hafiz </a:t>
            </a:r>
          </a:p>
          <a:p>
            <a:pPr algn="ctr"/>
            <a:r>
              <a:rPr lang="en-US" sz="1400" b="1"/>
              <a:t>Wahidullah,</a:t>
            </a:r>
          </a:p>
          <a:p>
            <a:pPr algn="ctr"/>
            <a:r>
              <a:rPr lang="en-US" sz="1400" b="1"/>
              <a:t>Sadiqullah</a:t>
            </a:r>
          </a:p>
        </p:txBody>
      </p:sp>
      <p:sp>
        <p:nvSpPr>
          <p:cNvPr id="23568" name="Line 16"/>
          <p:cNvSpPr>
            <a:spLocks noChangeShapeType="1"/>
          </p:cNvSpPr>
          <p:nvPr/>
        </p:nvSpPr>
        <p:spPr bwMode="auto">
          <a:xfrm flipV="1">
            <a:off x="4572000" y="2133601"/>
            <a:ext cx="0" cy="574675"/>
          </a:xfrm>
          <a:prstGeom prst="line">
            <a:avLst/>
          </a:prstGeom>
          <a:noFill/>
          <a:ln w="38100">
            <a:solidFill>
              <a:schemeClr val="tx1"/>
            </a:solidFill>
            <a:round/>
            <a:headEnd/>
            <a:tailEnd type="triangle" w="med" len="med"/>
          </a:ln>
        </p:spPr>
        <p:txBody>
          <a:bodyPr/>
          <a:lstStyle/>
          <a:p>
            <a:endParaRPr lang="en-US"/>
          </a:p>
        </p:txBody>
      </p:sp>
      <p:sp>
        <p:nvSpPr>
          <p:cNvPr id="23569" name="Line 17"/>
          <p:cNvSpPr>
            <a:spLocks noChangeShapeType="1"/>
          </p:cNvSpPr>
          <p:nvPr/>
        </p:nvSpPr>
        <p:spPr bwMode="auto">
          <a:xfrm flipV="1">
            <a:off x="5508625" y="1700214"/>
            <a:ext cx="863600" cy="1150937"/>
          </a:xfrm>
          <a:prstGeom prst="line">
            <a:avLst/>
          </a:prstGeom>
          <a:noFill/>
          <a:ln w="38100">
            <a:solidFill>
              <a:schemeClr val="tx1"/>
            </a:solidFill>
            <a:round/>
            <a:headEnd/>
            <a:tailEnd type="triangle" w="med" len="med"/>
          </a:ln>
        </p:spPr>
        <p:txBody>
          <a:bodyPr/>
          <a:lstStyle/>
          <a:p>
            <a:endParaRPr lang="en-US"/>
          </a:p>
        </p:txBody>
      </p:sp>
      <p:sp>
        <p:nvSpPr>
          <p:cNvPr id="23570" name="Line 18"/>
          <p:cNvSpPr>
            <a:spLocks noChangeShapeType="1"/>
          </p:cNvSpPr>
          <p:nvPr/>
        </p:nvSpPr>
        <p:spPr bwMode="auto">
          <a:xfrm flipV="1">
            <a:off x="6011863" y="2133601"/>
            <a:ext cx="1439863" cy="1006475"/>
          </a:xfrm>
          <a:prstGeom prst="line">
            <a:avLst/>
          </a:prstGeom>
          <a:noFill/>
          <a:ln w="38100">
            <a:solidFill>
              <a:schemeClr val="tx1"/>
            </a:solidFill>
            <a:round/>
            <a:headEnd/>
            <a:tailEnd type="triangle" w="med" len="med"/>
          </a:ln>
        </p:spPr>
        <p:txBody>
          <a:bodyPr/>
          <a:lstStyle/>
          <a:p>
            <a:endParaRPr lang="en-US"/>
          </a:p>
        </p:txBody>
      </p:sp>
      <p:sp>
        <p:nvSpPr>
          <p:cNvPr id="23571" name="Oval 19"/>
          <p:cNvSpPr>
            <a:spLocks noChangeArrowheads="1"/>
          </p:cNvSpPr>
          <p:nvPr/>
        </p:nvSpPr>
        <p:spPr bwMode="auto">
          <a:xfrm>
            <a:off x="179388" y="3068639"/>
            <a:ext cx="1584325" cy="1081087"/>
          </a:xfrm>
          <a:prstGeom prst="ellipse">
            <a:avLst/>
          </a:prstGeom>
          <a:solidFill>
            <a:srgbClr val="FFCCCC"/>
          </a:solidFill>
          <a:ln w="9525">
            <a:solidFill>
              <a:schemeClr val="tx1"/>
            </a:solidFill>
            <a:round/>
            <a:headEnd/>
            <a:tailEnd/>
          </a:ln>
        </p:spPr>
        <p:txBody>
          <a:bodyPr wrap="none" anchor="ctr"/>
          <a:lstStyle/>
          <a:p>
            <a:pPr algn="ctr"/>
            <a:r>
              <a:rPr lang="en-US" sz="1600" b="1">
                <a:solidFill>
                  <a:srgbClr val="FF3300"/>
                </a:solidFill>
              </a:rPr>
              <a:t>Charsadda</a:t>
            </a:r>
          </a:p>
          <a:p>
            <a:pPr algn="ctr"/>
            <a:r>
              <a:rPr lang="en-US" sz="1600" b="1">
                <a:solidFill>
                  <a:srgbClr val="FF3300"/>
                </a:solidFill>
              </a:rPr>
              <a:t>Amir:</a:t>
            </a:r>
          </a:p>
          <a:p>
            <a:pPr algn="ctr"/>
            <a:r>
              <a:rPr lang="en-US" sz="1400" b="1"/>
              <a:t>Shah Jehan</a:t>
            </a:r>
          </a:p>
        </p:txBody>
      </p:sp>
      <p:sp>
        <p:nvSpPr>
          <p:cNvPr id="23572" name="Line 20"/>
          <p:cNvSpPr>
            <a:spLocks noChangeShapeType="1"/>
          </p:cNvSpPr>
          <p:nvPr/>
        </p:nvSpPr>
        <p:spPr bwMode="auto">
          <a:xfrm flipV="1">
            <a:off x="6300789" y="3284538"/>
            <a:ext cx="1079500" cy="431800"/>
          </a:xfrm>
          <a:prstGeom prst="line">
            <a:avLst/>
          </a:prstGeom>
          <a:noFill/>
          <a:ln w="38100">
            <a:solidFill>
              <a:schemeClr val="tx1"/>
            </a:solidFill>
            <a:round/>
            <a:headEnd/>
            <a:tailEnd type="triangle" w="med" len="med"/>
          </a:ln>
        </p:spPr>
        <p:txBody>
          <a:bodyPr/>
          <a:lstStyle/>
          <a:p>
            <a:endParaRPr lang="en-US"/>
          </a:p>
        </p:txBody>
      </p:sp>
      <p:sp>
        <p:nvSpPr>
          <p:cNvPr id="23573" name="Line 21"/>
          <p:cNvSpPr>
            <a:spLocks noChangeShapeType="1"/>
          </p:cNvSpPr>
          <p:nvPr/>
        </p:nvSpPr>
        <p:spPr bwMode="auto">
          <a:xfrm>
            <a:off x="6227763" y="4005263"/>
            <a:ext cx="1008063" cy="287337"/>
          </a:xfrm>
          <a:prstGeom prst="line">
            <a:avLst/>
          </a:prstGeom>
          <a:noFill/>
          <a:ln w="38100">
            <a:solidFill>
              <a:schemeClr val="tx1"/>
            </a:solidFill>
            <a:round/>
            <a:headEnd/>
            <a:tailEnd type="triangle" w="med" len="med"/>
          </a:ln>
        </p:spPr>
        <p:txBody>
          <a:bodyPr/>
          <a:lstStyle/>
          <a:p>
            <a:endParaRPr lang="en-US"/>
          </a:p>
        </p:txBody>
      </p:sp>
      <p:sp>
        <p:nvSpPr>
          <p:cNvPr id="23574" name="Line 22"/>
          <p:cNvSpPr>
            <a:spLocks noChangeShapeType="1"/>
          </p:cNvSpPr>
          <p:nvPr/>
        </p:nvSpPr>
        <p:spPr bwMode="auto">
          <a:xfrm>
            <a:off x="5867400" y="4437064"/>
            <a:ext cx="1009651" cy="1008062"/>
          </a:xfrm>
          <a:prstGeom prst="line">
            <a:avLst/>
          </a:prstGeom>
          <a:noFill/>
          <a:ln w="38100">
            <a:solidFill>
              <a:schemeClr val="tx1"/>
            </a:solidFill>
            <a:round/>
            <a:headEnd/>
            <a:tailEnd type="triangle" w="med" len="med"/>
          </a:ln>
        </p:spPr>
        <p:txBody>
          <a:bodyPr/>
          <a:lstStyle/>
          <a:p>
            <a:endParaRPr lang="en-US"/>
          </a:p>
        </p:txBody>
      </p:sp>
      <p:sp>
        <p:nvSpPr>
          <p:cNvPr id="23575" name="Line 23"/>
          <p:cNvSpPr>
            <a:spLocks noChangeShapeType="1"/>
          </p:cNvSpPr>
          <p:nvPr/>
        </p:nvSpPr>
        <p:spPr bwMode="auto">
          <a:xfrm>
            <a:off x="5091114" y="4752975"/>
            <a:ext cx="215900" cy="649288"/>
          </a:xfrm>
          <a:prstGeom prst="line">
            <a:avLst/>
          </a:prstGeom>
          <a:noFill/>
          <a:ln w="38100">
            <a:solidFill>
              <a:schemeClr val="tx1"/>
            </a:solidFill>
            <a:round/>
            <a:headEnd/>
            <a:tailEnd type="triangle" w="med" len="med"/>
          </a:ln>
        </p:spPr>
        <p:txBody>
          <a:bodyPr/>
          <a:lstStyle/>
          <a:p>
            <a:endParaRPr lang="en-US"/>
          </a:p>
        </p:txBody>
      </p:sp>
      <p:sp>
        <p:nvSpPr>
          <p:cNvPr id="23576" name="Line 24"/>
          <p:cNvSpPr>
            <a:spLocks noChangeShapeType="1"/>
          </p:cNvSpPr>
          <p:nvPr/>
        </p:nvSpPr>
        <p:spPr bwMode="auto">
          <a:xfrm flipH="1">
            <a:off x="3851275" y="4724400"/>
            <a:ext cx="215900" cy="865188"/>
          </a:xfrm>
          <a:prstGeom prst="line">
            <a:avLst/>
          </a:prstGeom>
          <a:noFill/>
          <a:ln w="38100">
            <a:solidFill>
              <a:schemeClr val="tx1"/>
            </a:solidFill>
            <a:round/>
            <a:headEnd/>
            <a:tailEnd type="triangle" w="med" len="med"/>
          </a:ln>
        </p:spPr>
        <p:txBody>
          <a:bodyPr/>
          <a:lstStyle/>
          <a:p>
            <a:endParaRPr lang="en-US"/>
          </a:p>
        </p:txBody>
      </p:sp>
      <p:sp>
        <p:nvSpPr>
          <p:cNvPr id="23577" name="Line 25"/>
          <p:cNvSpPr>
            <a:spLocks noChangeShapeType="1"/>
          </p:cNvSpPr>
          <p:nvPr/>
        </p:nvSpPr>
        <p:spPr bwMode="auto">
          <a:xfrm flipH="1">
            <a:off x="2339975" y="4292600"/>
            <a:ext cx="863600" cy="1008063"/>
          </a:xfrm>
          <a:prstGeom prst="line">
            <a:avLst/>
          </a:prstGeom>
          <a:noFill/>
          <a:ln w="38100">
            <a:solidFill>
              <a:schemeClr val="tx1"/>
            </a:solidFill>
            <a:round/>
            <a:headEnd/>
            <a:tailEnd type="triangle" w="med" len="med"/>
          </a:ln>
        </p:spPr>
        <p:txBody>
          <a:bodyPr/>
          <a:lstStyle/>
          <a:p>
            <a:endParaRPr lang="en-US"/>
          </a:p>
        </p:txBody>
      </p:sp>
      <p:sp>
        <p:nvSpPr>
          <p:cNvPr id="23578" name="Line 26"/>
          <p:cNvSpPr>
            <a:spLocks noChangeShapeType="1"/>
          </p:cNvSpPr>
          <p:nvPr/>
        </p:nvSpPr>
        <p:spPr bwMode="auto">
          <a:xfrm flipH="1">
            <a:off x="1692275" y="4005264"/>
            <a:ext cx="1295400" cy="503237"/>
          </a:xfrm>
          <a:prstGeom prst="line">
            <a:avLst/>
          </a:prstGeom>
          <a:noFill/>
          <a:ln w="38100">
            <a:solidFill>
              <a:schemeClr val="tx1"/>
            </a:solidFill>
            <a:round/>
            <a:headEnd/>
            <a:tailEnd type="triangle" w="med" len="med"/>
          </a:ln>
        </p:spPr>
        <p:txBody>
          <a:bodyPr/>
          <a:lstStyle/>
          <a:p>
            <a:endParaRPr lang="en-US"/>
          </a:p>
        </p:txBody>
      </p:sp>
      <p:sp>
        <p:nvSpPr>
          <p:cNvPr id="23579" name="Line 27"/>
          <p:cNvSpPr>
            <a:spLocks noChangeShapeType="1"/>
          </p:cNvSpPr>
          <p:nvPr/>
        </p:nvSpPr>
        <p:spPr bwMode="auto">
          <a:xfrm flipH="1" flipV="1">
            <a:off x="1763713" y="3644901"/>
            <a:ext cx="1223963" cy="71438"/>
          </a:xfrm>
          <a:prstGeom prst="line">
            <a:avLst/>
          </a:prstGeom>
          <a:noFill/>
          <a:ln w="38100">
            <a:solidFill>
              <a:schemeClr val="tx1"/>
            </a:solidFill>
            <a:round/>
            <a:headEnd/>
            <a:tailEnd type="triangle" w="med" len="med"/>
          </a:ln>
        </p:spPr>
        <p:txBody>
          <a:bodyPr/>
          <a:lstStyle/>
          <a:p>
            <a:endParaRPr lang="en-US"/>
          </a:p>
        </p:txBody>
      </p:sp>
      <p:sp>
        <p:nvSpPr>
          <p:cNvPr id="23580" name="Line 28"/>
          <p:cNvSpPr>
            <a:spLocks noChangeShapeType="1"/>
          </p:cNvSpPr>
          <p:nvPr/>
        </p:nvSpPr>
        <p:spPr bwMode="auto">
          <a:xfrm flipH="1" flipV="1">
            <a:off x="1763714" y="2636839"/>
            <a:ext cx="1368425" cy="720725"/>
          </a:xfrm>
          <a:prstGeom prst="line">
            <a:avLst/>
          </a:prstGeom>
          <a:noFill/>
          <a:ln w="38100">
            <a:solidFill>
              <a:schemeClr val="tx1"/>
            </a:solidFill>
            <a:round/>
            <a:headEnd/>
            <a:tailEnd type="triangle" w="med" len="med"/>
          </a:ln>
        </p:spPr>
        <p:txBody>
          <a:bodyPr/>
          <a:lstStyle/>
          <a:p>
            <a:endParaRPr lang="en-US"/>
          </a:p>
        </p:txBody>
      </p:sp>
      <p:sp>
        <p:nvSpPr>
          <p:cNvPr id="23581" name="Line 29"/>
          <p:cNvSpPr>
            <a:spLocks noChangeShapeType="1"/>
          </p:cNvSpPr>
          <p:nvPr/>
        </p:nvSpPr>
        <p:spPr bwMode="auto">
          <a:xfrm flipH="1" flipV="1">
            <a:off x="1619252" y="1557338"/>
            <a:ext cx="1800225" cy="1439862"/>
          </a:xfrm>
          <a:prstGeom prst="line">
            <a:avLst/>
          </a:prstGeom>
          <a:noFill/>
          <a:ln w="38100">
            <a:solidFill>
              <a:schemeClr val="tx1"/>
            </a:solidFill>
            <a:round/>
            <a:headEnd/>
            <a:tailEnd type="triangle" w="med" len="med"/>
          </a:ln>
        </p:spPr>
        <p:txBody>
          <a:bodyPr/>
          <a:lstStyle/>
          <a:p>
            <a:endParaRPr lang="en-US"/>
          </a:p>
        </p:txBody>
      </p:sp>
      <p:sp>
        <p:nvSpPr>
          <p:cNvPr id="23582" name="Line 30"/>
          <p:cNvSpPr>
            <a:spLocks noChangeShapeType="1"/>
          </p:cNvSpPr>
          <p:nvPr/>
        </p:nvSpPr>
        <p:spPr bwMode="auto">
          <a:xfrm flipH="1" flipV="1">
            <a:off x="2987677" y="1628776"/>
            <a:ext cx="936625" cy="1152525"/>
          </a:xfrm>
          <a:prstGeom prst="line">
            <a:avLst/>
          </a:prstGeom>
          <a:noFill/>
          <a:ln w="38100">
            <a:solidFill>
              <a:schemeClr val="tx1"/>
            </a:solidFill>
            <a:round/>
            <a:headEnd/>
            <a:tailEnd type="triangle" w="med" len="med"/>
          </a:ln>
        </p:spPr>
        <p:txBody>
          <a:bodyPr/>
          <a:lstStyle/>
          <a:p>
            <a:endParaRPr lang="en-US"/>
          </a:p>
        </p:txBody>
      </p:sp>
      <p:sp>
        <p:nvSpPr>
          <p:cNvPr id="23583" name="Oval 31"/>
          <p:cNvSpPr>
            <a:spLocks noChangeArrowheads="1"/>
          </p:cNvSpPr>
          <p:nvPr/>
        </p:nvSpPr>
        <p:spPr bwMode="auto">
          <a:xfrm>
            <a:off x="2771775" y="2565400"/>
            <a:ext cx="3746500" cy="2362200"/>
          </a:xfrm>
          <a:prstGeom prst="ellipse">
            <a:avLst/>
          </a:prstGeom>
          <a:solidFill>
            <a:srgbClr val="FFFF99"/>
          </a:solidFill>
          <a:ln w="38100">
            <a:solidFill>
              <a:schemeClr val="tx1"/>
            </a:solidFill>
            <a:round/>
            <a:headEnd/>
            <a:tailEnd/>
          </a:ln>
        </p:spPr>
        <p:txBody>
          <a:bodyPr wrap="none" anchor="ctr"/>
          <a:lstStyle/>
          <a:p>
            <a:pPr algn="ctr"/>
            <a:r>
              <a:rPr lang="en-US" sz="2400" b="1">
                <a:solidFill>
                  <a:srgbClr val="FF3300"/>
                </a:solidFill>
              </a:rPr>
              <a:t>Bait Ullah Mehsud</a:t>
            </a:r>
          </a:p>
          <a:p>
            <a:pPr algn="ctr"/>
            <a:r>
              <a:rPr lang="en-US" sz="1600" b="1"/>
              <a:t>Supreme Commander</a:t>
            </a:r>
          </a:p>
          <a:p>
            <a:pPr algn="ctr"/>
            <a:r>
              <a:rPr lang="en-US" sz="1600" b="1">
                <a:solidFill>
                  <a:srgbClr val="FF3300"/>
                </a:solidFill>
              </a:rPr>
              <a:t>Amir</a:t>
            </a:r>
          </a:p>
          <a:p>
            <a:pPr algn="ctr"/>
            <a:r>
              <a:rPr lang="en-US" sz="1400" b="1">
                <a:solidFill>
                  <a:srgbClr val="FF3300"/>
                </a:solidFill>
              </a:rPr>
              <a:t>Nazim e Ala:</a:t>
            </a:r>
            <a:r>
              <a:rPr lang="en-US" sz="1400" b="1"/>
              <a:t> Maulvi Faqeer Mohammad</a:t>
            </a:r>
          </a:p>
          <a:p>
            <a:pPr algn="ctr"/>
            <a:r>
              <a:rPr lang="en-US" sz="1400" b="1">
                <a:solidFill>
                  <a:srgbClr val="FF3300"/>
                </a:solidFill>
              </a:rPr>
              <a:t>Nazim e Ala:</a:t>
            </a:r>
            <a:r>
              <a:rPr lang="en-US" sz="1400" b="1"/>
              <a:t> Maulvi Fazlullah</a:t>
            </a:r>
          </a:p>
          <a:p>
            <a:pPr algn="ctr"/>
            <a:r>
              <a:rPr lang="en-US" sz="1400" b="1">
                <a:solidFill>
                  <a:srgbClr val="FF3300"/>
                </a:solidFill>
              </a:rPr>
              <a:t>Spokesperson:</a:t>
            </a:r>
            <a:r>
              <a:rPr lang="en-US" sz="1400" b="1"/>
              <a:t> Maulvi Umar</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49EA0609-3387-4C2D-8B43-B0DB80AC2C92}" type="slidenum">
              <a:rPr lang="en-US"/>
              <a:pPr>
                <a:defRPr/>
              </a:pPr>
              <a:t>18</a:t>
            </a:fld>
            <a:endParaRPr lang="en-US"/>
          </a:p>
        </p:txBody>
      </p:sp>
      <p:sp>
        <p:nvSpPr>
          <p:cNvPr id="24578" name="Rectangle 200"/>
          <p:cNvSpPr txBox="1">
            <a:spLocks noChangeArrowheads="1"/>
          </p:cNvSpPr>
          <p:nvPr/>
        </p:nvSpPr>
        <p:spPr bwMode="auto">
          <a:xfrm>
            <a:off x="228600" y="260350"/>
            <a:ext cx="8915400" cy="685800"/>
          </a:xfrm>
          <a:prstGeom prst="rect">
            <a:avLst/>
          </a:prstGeom>
          <a:noFill/>
          <a:ln w="9525">
            <a:noFill/>
            <a:miter lim="800000"/>
            <a:headEnd/>
            <a:tailEnd/>
          </a:ln>
        </p:spPr>
        <p:txBody>
          <a:bodyPr anchor="ctr"/>
          <a:lstStyle/>
          <a:p>
            <a:pPr algn="ctr"/>
            <a:r>
              <a:rPr lang="en-US" sz="3600" b="1">
                <a:solidFill>
                  <a:srgbClr val="0033CC"/>
                </a:solidFill>
                <a:latin typeface="Calibri" pitchFamily="34" charset="0"/>
              </a:rPr>
              <a:t>Suicide Bombing Incidents Analysis </a:t>
            </a:r>
            <a:r>
              <a:rPr lang="en-US" sz="2800" b="1">
                <a:solidFill>
                  <a:srgbClr val="0033CC"/>
                </a:solidFill>
                <a:latin typeface="Calibri" pitchFamily="34" charset="0"/>
              </a:rPr>
              <a:t>(2004 –2011) </a:t>
            </a:r>
            <a:r>
              <a:rPr lang="en-US" sz="2800" b="1">
                <a:solidFill>
                  <a:srgbClr val="FF0000"/>
                </a:solidFill>
                <a:latin typeface="Calibri" pitchFamily="34" charset="0"/>
              </a:rPr>
              <a:t>Escalation of Terrorism in 2007 is visible </a:t>
            </a:r>
          </a:p>
        </p:txBody>
      </p:sp>
      <p:sp>
        <p:nvSpPr>
          <p:cNvPr id="24579" name="Rectangle 9"/>
          <p:cNvSpPr>
            <a:spLocks noChangeArrowheads="1"/>
          </p:cNvSpPr>
          <p:nvPr/>
        </p:nvSpPr>
        <p:spPr bwMode="auto">
          <a:xfrm>
            <a:off x="35496" y="6165304"/>
            <a:ext cx="8991600" cy="769441"/>
          </a:xfrm>
          <a:prstGeom prst="rect">
            <a:avLst/>
          </a:prstGeom>
          <a:noFill/>
          <a:ln w="9525">
            <a:noFill/>
            <a:miter lim="800000"/>
            <a:headEnd/>
            <a:tailEnd/>
          </a:ln>
        </p:spPr>
        <p:txBody>
          <a:bodyPr>
            <a:spAutoFit/>
          </a:bodyPr>
          <a:lstStyle/>
          <a:p>
            <a:pPr marL="1092200" lvl="2" indent="-514350" defTabSz="120650"/>
            <a:r>
              <a:rPr lang="en-US" sz="2400" dirty="0">
                <a:solidFill>
                  <a:srgbClr val="FF0000"/>
                </a:solidFill>
                <a:latin typeface="Calibri" pitchFamily="34" charset="0"/>
              </a:rPr>
              <a:t>Note:</a:t>
            </a:r>
            <a:r>
              <a:rPr lang="en-US" sz="2000" dirty="0">
                <a:latin typeface="Calibri" pitchFamily="34" charset="0"/>
              </a:rPr>
              <a:t> Suicide bombing incidents in FATA are not included in these figures.</a:t>
            </a:r>
          </a:p>
          <a:p>
            <a:pPr marL="1092200" lvl="2" indent="-514350" defTabSz="120650"/>
            <a:endParaRPr lang="en-US" sz="2000" dirty="0">
              <a:latin typeface="Calibri" pitchFamily="34" charset="0"/>
            </a:endParaRPr>
          </a:p>
        </p:txBody>
      </p:sp>
      <p:graphicFrame>
        <p:nvGraphicFramePr>
          <p:cNvPr id="25497" name="Group 921"/>
          <p:cNvGraphicFramePr>
            <a:graphicFrameLocks noGrp="1"/>
          </p:cNvGraphicFramePr>
          <p:nvPr>
            <p:extLst>
              <p:ext uri="{D42A27DB-BD31-4B8C-83A1-F6EECF244321}">
                <p14:modId xmlns:p14="http://schemas.microsoft.com/office/powerpoint/2010/main" val="3796754342"/>
              </p:ext>
            </p:extLst>
          </p:nvPr>
        </p:nvGraphicFramePr>
        <p:xfrm>
          <a:off x="107951" y="1125539"/>
          <a:ext cx="8785228" cy="4967757"/>
        </p:xfrm>
        <a:graphic>
          <a:graphicData uri="http://schemas.openxmlformats.org/drawingml/2006/table">
            <a:tbl>
              <a:tblPr/>
              <a:tblGrid>
                <a:gridCol w="854075"/>
                <a:gridCol w="996951"/>
                <a:gridCol w="1100139"/>
                <a:gridCol w="1152525"/>
                <a:gridCol w="1008063"/>
                <a:gridCol w="865188"/>
                <a:gridCol w="852487"/>
                <a:gridCol w="1019175"/>
                <a:gridCol w="936625"/>
              </a:tblGrid>
              <a:tr h="400050">
                <a:tc row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FFFF"/>
                          </a:solidFill>
                          <a:effectLst/>
                          <a:latin typeface="Calibri" pitchFamily="34" charset="0"/>
                          <a:cs typeface="Arial" charset="0"/>
                        </a:rPr>
                        <a:t>Year</a:t>
                      </a:r>
                      <a:r>
                        <a:rPr kumimoji="0" lang="en-US" sz="2000" b="1" i="0" u="none" strike="noStrike" cap="none" normalizeH="0" baseline="0" smtClean="0">
                          <a:ln>
                            <a:noFill/>
                          </a:ln>
                          <a:solidFill>
                            <a:srgbClr val="FFFFFF"/>
                          </a:solidFill>
                          <a:effectLst/>
                          <a:latin typeface="Arial"/>
                          <a:cs typeface="Arial" charset="0"/>
                        </a:rPr>
                        <a:t> </a:t>
                      </a:r>
                      <a:r>
                        <a:rPr kumimoji="0" lang="en-US" sz="2000" b="1" i="0" u="none" strike="noStrike" cap="none" normalizeH="0" baseline="0" smtClean="0">
                          <a:ln>
                            <a:noFill/>
                          </a:ln>
                          <a:solidFill>
                            <a:srgbClr val="FFFFFF"/>
                          </a:solidFill>
                          <a:effectLst/>
                          <a:latin typeface="Calibri" pitchFamily="34" charset="0"/>
                          <a:cs typeface="Arial"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6699"/>
                    </a:solidFill>
                  </a:tcPr>
                </a:tc>
                <a:tc row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FFFF"/>
                          </a:solidFill>
                          <a:effectLst/>
                          <a:latin typeface="Calibri" pitchFamily="34" charset="0"/>
                          <a:cs typeface="Arial" charset="0"/>
                        </a:rPr>
                        <a:t>Sindh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6699"/>
                    </a:solidFill>
                  </a:tcPr>
                </a:tc>
                <a:tc row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FFFF"/>
                          </a:solidFill>
                          <a:effectLst/>
                          <a:latin typeface="Calibri" pitchFamily="34" charset="0"/>
                          <a:cs typeface="Arial" charset="0"/>
                        </a:rPr>
                        <a:t>Punjab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6699"/>
                    </a:solidFill>
                  </a:tcPr>
                </a:tc>
                <a:tc row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FFFF"/>
                          </a:solidFill>
                          <a:effectLst/>
                          <a:latin typeface="Calibri" pitchFamily="34" charset="0"/>
                          <a:cs typeface="Arial" charset="0"/>
                        </a:rPr>
                        <a:t>Balochistan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6699"/>
                    </a:solidFill>
                  </a:tcPr>
                </a:tc>
                <a:tc row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FFFF"/>
                          </a:solidFill>
                          <a:effectLst/>
                          <a:latin typeface="Calibri" pitchFamily="34" charset="0"/>
                          <a:cs typeface="Arial" charset="0"/>
                        </a:rPr>
                        <a:t>KPK</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6699"/>
                    </a:solidFill>
                  </a:tcPr>
                </a:tc>
                <a:tc row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FFFF"/>
                          </a:solidFill>
                          <a:effectLst/>
                          <a:latin typeface="Calibri" pitchFamily="34" charset="0"/>
                          <a:cs typeface="Arial" charset="0"/>
                        </a:rPr>
                        <a:t>ICT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6699"/>
                    </a:solidFill>
                  </a:tcPr>
                </a:tc>
                <a:tc row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FFFF"/>
                          </a:solidFill>
                          <a:effectLst/>
                          <a:latin typeface="Calibri" pitchFamily="34" charset="0"/>
                          <a:cs typeface="Arial" charset="0"/>
                        </a:rPr>
                        <a:t>G.B/</a:t>
                      </a:r>
                    </a:p>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FFFF"/>
                          </a:solidFill>
                          <a:effectLst/>
                          <a:latin typeface="Calibri" pitchFamily="34" charset="0"/>
                          <a:cs typeface="Arial" charset="0"/>
                        </a:rPr>
                        <a:t>AJK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6699"/>
                    </a:solid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FFFF"/>
                          </a:solidFill>
                          <a:effectLst/>
                          <a:latin typeface="Calibri" pitchFamily="34" charset="0"/>
                          <a:cs typeface="Arial" charset="0"/>
                        </a:rPr>
                        <a:t>Total </a:t>
                      </a:r>
                    </a:p>
                  </a:txBody>
                  <a:tcPr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6699"/>
                    </a:solidFill>
                  </a:tcPr>
                </a:tc>
                <a:tc hMerge="1">
                  <a:txBody>
                    <a:bodyPr/>
                    <a:lstStyle/>
                    <a:p>
                      <a:endParaRPr lang="en-US"/>
                    </a:p>
                  </a:txBody>
                  <a:tcPr/>
                </a:tc>
              </a:tr>
              <a:tr h="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FFFF"/>
                          </a:solidFill>
                          <a:effectLst/>
                          <a:latin typeface="Calibri" pitchFamily="34" charset="0"/>
                          <a:cs typeface="Arial" charset="0"/>
                        </a:rPr>
                        <a:t>Attacks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669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FFFF"/>
                          </a:solidFill>
                          <a:effectLst/>
                          <a:latin typeface="Calibri" pitchFamily="34" charset="0"/>
                          <a:cs typeface="Arial" charset="0"/>
                        </a:rPr>
                        <a:t>Killed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6699"/>
                    </a:solidFill>
                  </a:tcPr>
                </a:tc>
              </a:tr>
              <a:tr h="139019">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FFFF"/>
                          </a:solidFill>
                          <a:effectLst/>
                          <a:latin typeface="Calibri" pitchFamily="34" charset="0"/>
                          <a:cs typeface="Arial" charset="0"/>
                        </a:rPr>
                        <a:t>2004</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669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Calibri" pitchFamily="34" charset="0"/>
                          <a:cs typeface="Arial" charset="0"/>
                        </a:rPr>
                        <a:t>2</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Calibri" pitchFamily="34" charset="0"/>
                          <a:cs typeface="Arial" charset="0"/>
                        </a:rPr>
                        <a:t>4</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Calibri" pitchFamily="34" charset="0"/>
                          <a:cs typeface="Arial" charset="0"/>
                        </a:rPr>
                        <a:t>1</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Calibri" pitchFamily="34" charset="0"/>
                          <a:cs typeface="Arial" charset="0"/>
                        </a:rPr>
                        <a:t>0</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Calibri" pitchFamily="34" charset="0"/>
                          <a:cs typeface="Arial" charset="0"/>
                        </a:rPr>
                        <a:t>0</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Calibri" pitchFamily="34" charset="0"/>
                          <a:cs typeface="Arial" charset="0"/>
                        </a:rPr>
                        <a:t>0</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0000"/>
                          </a:solidFill>
                          <a:effectLst/>
                          <a:latin typeface="Calibri" pitchFamily="34" charset="0"/>
                          <a:cs typeface="Arial" charset="0"/>
                        </a:rPr>
                        <a:t>7</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0000"/>
                          </a:solidFill>
                          <a:effectLst/>
                          <a:latin typeface="Calibri" pitchFamily="34" charset="0"/>
                          <a:cs typeface="Arial" charset="0"/>
                        </a:rPr>
                        <a:t>130</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FFFF"/>
                          </a:solidFill>
                          <a:effectLst/>
                          <a:latin typeface="Calibri" pitchFamily="34" charset="0"/>
                          <a:cs typeface="Arial" charset="0"/>
                        </a:rPr>
                        <a:t>2005</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669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Calibri" pitchFamily="34" charset="0"/>
                          <a:cs typeface="Arial" charset="0"/>
                        </a:rPr>
                        <a:t>1</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Calibri" pitchFamily="34" charset="0"/>
                          <a:cs typeface="Arial" charset="0"/>
                        </a:rPr>
                        <a:t>0</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Calibri" pitchFamily="34" charset="0"/>
                          <a:cs typeface="Arial" charset="0"/>
                        </a:rPr>
                        <a:t>1</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Calibri" pitchFamily="34" charset="0"/>
                          <a:cs typeface="Arial" charset="0"/>
                        </a:rPr>
                        <a:t>0</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Calibri" pitchFamily="34" charset="0"/>
                          <a:cs typeface="Arial" charset="0"/>
                        </a:rPr>
                        <a:t>1</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Calibri" pitchFamily="34" charset="0"/>
                          <a:cs typeface="Arial" charset="0"/>
                        </a:rPr>
                        <a:t>0</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0000"/>
                          </a:solidFill>
                          <a:effectLst/>
                          <a:latin typeface="Calibri" pitchFamily="34" charset="0"/>
                          <a:cs typeface="Arial" charset="0"/>
                        </a:rPr>
                        <a:t>3</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0000"/>
                          </a:solidFill>
                          <a:effectLst/>
                          <a:latin typeface="Calibri" pitchFamily="34" charset="0"/>
                          <a:cs typeface="Arial" charset="0"/>
                        </a:rPr>
                        <a:t>81</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FFFF"/>
                          </a:solidFill>
                          <a:effectLst/>
                          <a:latin typeface="Calibri" pitchFamily="34" charset="0"/>
                          <a:cs typeface="Arial" charset="0"/>
                        </a:rPr>
                        <a:t>2006</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669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Calibri" pitchFamily="34" charset="0"/>
                          <a:cs typeface="Arial" charset="0"/>
                        </a:rPr>
                        <a:t>3</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Calibri" pitchFamily="34" charset="0"/>
                          <a:cs typeface="Arial" charset="0"/>
                        </a:rPr>
                        <a:t>0</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Calibri" pitchFamily="34" charset="0"/>
                          <a:cs typeface="Arial" charset="0"/>
                        </a:rPr>
                        <a:t>1</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Calibri" pitchFamily="34" charset="0"/>
                          <a:cs typeface="Arial" charset="0"/>
                        </a:rPr>
                        <a:t>4</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Calibri" pitchFamily="34" charset="0"/>
                          <a:cs typeface="Arial" charset="0"/>
                        </a:rPr>
                        <a:t>0</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Calibri" pitchFamily="34" charset="0"/>
                          <a:cs typeface="Arial" charset="0"/>
                        </a:rPr>
                        <a:t>0</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0000"/>
                          </a:solidFill>
                          <a:effectLst/>
                          <a:latin typeface="Calibri" pitchFamily="34" charset="0"/>
                          <a:cs typeface="Arial" charset="0"/>
                        </a:rPr>
                        <a:t>8</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0000"/>
                          </a:solidFill>
                          <a:effectLst/>
                          <a:latin typeface="Calibri" pitchFamily="34" charset="0"/>
                          <a:cs typeface="Arial" charset="0"/>
                        </a:rPr>
                        <a:t>145</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557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FFFF"/>
                          </a:solidFill>
                          <a:effectLst/>
                          <a:latin typeface="Calibri" pitchFamily="34" charset="0"/>
                          <a:cs typeface="Arial" charset="0"/>
                        </a:rPr>
                        <a:t>2007</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669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0000"/>
                          </a:solidFill>
                          <a:effectLst/>
                          <a:latin typeface="Calibri" pitchFamily="34" charset="0"/>
                          <a:cs typeface="Arial" charset="0"/>
                        </a:rPr>
                        <a:t>1</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0000"/>
                          </a:solidFill>
                          <a:effectLst/>
                          <a:latin typeface="Calibri" pitchFamily="34" charset="0"/>
                          <a:cs typeface="Arial" charset="0"/>
                        </a:rPr>
                        <a:t>11</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0000"/>
                          </a:solidFill>
                          <a:effectLst/>
                          <a:latin typeface="Calibri" pitchFamily="34" charset="0"/>
                          <a:cs typeface="Arial" charset="0"/>
                        </a:rPr>
                        <a:t>2</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0000"/>
                          </a:solidFill>
                          <a:effectLst/>
                          <a:latin typeface="Calibri" pitchFamily="34" charset="0"/>
                          <a:cs typeface="Arial" charset="0"/>
                        </a:rPr>
                        <a:t>27</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0000"/>
                          </a:solidFill>
                          <a:effectLst/>
                          <a:latin typeface="Calibri" pitchFamily="34" charset="0"/>
                          <a:cs typeface="Arial" charset="0"/>
                        </a:rPr>
                        <a:t>3</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0000"/>
                          </a:solidFill>
                          <a:effectLst/>
                          <a:latin typeface="Calibri" pitchFamily="34" charset="0"/>
                          <a:cs typeface="Arial" charset="0"/>
                        </a:rPr>
                        <a:t>0</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0000"/>
                          </a:solidFill>
                          <a:effectLst/>
                          <a:latin typeface="Calibri" pitchFamily="34" charset="0"/>
                          <a:cs typeface="Arial" charset="0"/>
                        </a:rPr>
                        <a:t>44</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0000"/>
                          </a:solidFill>
                          <a:effectLst/>
                          <a:latin typeface="Calibri" pitchFamily="34" charset="0"/>
                          <a:cs typeface="Arial" charset="0"/>
                        </a:rPr>
                        <a:t>614</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FFFF"/>
                          </a:solidFill>
                          <a:effectLst/>
                          <a:latin typeface="Calibri" pitchFamily="34" charset="0"/>
                          <a:cs typeface="Arial" charset="0"/>
                        </a:rPr>
                        <a:t>2008</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669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Calibri" pitchFamily="34" charset="0"/>
                          <a:cs typeface="Arial" charset="0"/>
                        </a:rPr>
                        <a:t>0</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Calibri" pitchFamily="34" charset="0"/>
                          <a:cs typeface="Arial" charset="0"/>
                        </a:rPr>
                        <a:t>9</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Calibri" pitchFamily="34" charset="0"/>
                          <a:cs typeface="Arial" charset="0"/>
                        </a:rPr>
                        <a:t>2</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Calibri" pitchFamily="34" charset="0"/>
                          <a:cs typeface="Arial" charset="0"/>
                        </a:rPr>
                        <a:t>32</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Calibri" pitchFamily="34" charset="0"/>
                          <a:cs typeface="Arial" charset="0"/>
                        </a:rPr>
                        <a:t>4</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Calibri" pitchFamily="34" charset="0"/>
                          <a:cs typeface="Arial" charset="0"/>
                        </a:rPr>
                        <a:t>0</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0000"/>
                          </a:solidFill>
                          <a:effectLst/>
                          <a:latin typeface="Calibri" pitchFamily="34" charset="0"/>
                          <a:cs typeface="Arial" charset="0"/>
                        </a:rPr>
                        <a:t>47</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0000"/>
                          </a:solidFill>
                          <a:effectLst/>
                          <a:latin typeface="Calibri" pitchFamily="34" charset="0"/>
                          <a:cs typeface="Arial" charset="0"/>
                        </a:rPr>
                        <a:t>587</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FFFF"/>
                          </a:solidFill>
                          <a:effectLst/>
                          <a:latin typeface="Calibri" pitchFamily="34" charset="0"/>
                          <a:cs typeface="Arial" charset="0"/>
                        </a:rPr>
                        <a:t>2009</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669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Calibri" pitchFamily="34" charset="0"/>
                          <a:cs typeface="Arial" charset="0"/>
                        </a:rPr>
                        <a:t>0</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Calibri" pitchFamily="34" charset="0"/>
                          <a:cs typeface="Arial" charset="0"/>
                        </a:rPr>
                        <a:t>14</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Calibri" pitchFamily="34" charset="0"/>
                          <a:cs typeface="Arial" charset="0"/>
                        </a:rPr>
                        <a:t>1</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Calibri" pitchFamily="34" charset="0"/>
                          <a:cs typeface="Arial" charset="0"/>
                        </a:rPr>
                        <a:t>43</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Calibri" pitchFamily="34" charset="0"/>
                          <a:cs typeface="Arial" charset="0"/>
                        </a:rPr>
                        <a:t>6</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Calibri" pitchFamily="34" charset="0"/>
                          <a:cs typeface="Arial" charset="0"/>
                        </a:rPr>
                        <a:t>3</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0000"/>
                          </a:solidFill>
                          <a:effectLst/>
                          <a:latin typeface="Calibri" pitchFamily="34" charset="0"/>
                          <a:cs typeface="Arial" charset="0"/>
                        </a:rPr>
                        <a:t>67</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0000"/>
                          </a:solidFill>
                          <a:effectLst/>
                          <a:latin typeface="Calibri" pitchFamily="34" charset="0"/>
                          <a:cs typeface="Arial" charset="0"/>
                        </a:rPr>
                        <a:t>705</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212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FFFF"/>
                          </a:solidFill>
                          <a:effectLst/>
                          <a:latin typeface="Calibri" pitchFamily="34" charset="0"/>
                          <a:cs typeface="Arial" charset="0"/>
                        </a:rPr>
                        <a:t>2010</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669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Calibri" pitchFamily="34" charset="0"/>
                          <a:cs typeface="Arial" charset="0"/>
                        </a:rPr>
                        <a:t>3</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Calibri" pitchFamily="34" charset="0"/>
                          <a:cs typeface="Arial" charset="0"/>
                        </a:rPr>
                        <a:t>7</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Calibri" pitchFamily="34" charset="0"/>
                          <a:cs typeface="Arial" charset="0"/>
                        </a:rPr>
                        <a:t>3</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Calibri" pitchFamily="34" charset="0"/>
                          <a:cs typeface="Arial" charset="0"/>
                        </a:rPr>
                        <a:t>27</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Calibri" pitchFamily="34" charset="0"/>
                          <a:cs typeface="Arial" charset="0"/>
                        </a:rPr>
                        <a:t>0</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Calibri" pitchFamily="34" charset="0"/>
                          <a:cs typeface="Arial" charset="0"/>
                        </a:rPr>
                        <a:t>2</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0000"/>
                          </a:solidFill>
                          <a:effectLst/>
                          <a:latin typeface="Calibri" pitchFamily="34" charset="0"/>
                          <a:cs typeface="Arial" charset="0"/>
                        </a:rPr>
                        <a:t>42</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0000"/>
                          </a:solidFill>
                          <a:effectLst/>
                          <a:latin typeface="Calibri" pitchFamily="34" charset="0"/>
                          <a:cs typeface="Arial" charset="0"/>
                        </a:rPr>
                        <a:t>668</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FFFF"/>
                          </a:solidFill>
                          <a:effectLst/>
                          <a:latin typeface="Calibri" pitchFamily="34" charset="0"/>
                          <a:cs typeface="Arial" charset="0"/>
                        </a:rPr>
                        <a:t>2011</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669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Calibri" pitchFamily="34" charset="0"/>
                          <a:cs typeface="Arial" charset="0"/>
                        </a:rPr>
                        <a:t>2</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Calibri" pitchFamily="34" charset="0"/>
                          <a:cs typeface="Arial" charset="0"/>
                        </a:rPr>
                        <a:t>2</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Calibri" pitchFamily="34" charset="0"/>
                          <a:cs typeface="Arial" charset="0"/>
                        </a:rPr>
                        <a:t>4</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Calibri" pitchFamily="34" charset="0"/>
                          <a:cs typeface="Arial" charset="0"/>
                        </a:rPr>
                        <a:t>25</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Calibri" pitchFamily="34" charset="0"/>
                          <a:cs typeface="Arial" charset="0"/>
                        </a:rPr>
                        <a:t>1</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Calibri" pitchFamily="34" charset="0"/>
                          <a:cs typeface="Arial" charset="0"/>
                        </a:rPr>
                        <a:t>0</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0000"/>
                          </a:solidFill>
                          <a:effectLst/>
                          <a:latin typeface="Calibri" pitchFamily="34" charset="0"/>
                          <a:cs typeface="Arial" charset="0"/>
                        </a:rPr>
                        <a:t>34</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0000"/>
                          </a:solidFill>
                          <a:effectLst/>
                          <a:latin typeface="Calibri" pitchFamily="34" charset="0"/>
                          <a:cs typeface="Arial" charset="0"/>
                        </a:rPr>
                        <a:t>452</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3867">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0000"/>
                          </a:solidFill>
                          <a:effectLst/>
                          <a:latin typeface="Calibri" pitchFamily="34" charset="0"/>
                          <a:cs typeface="Arial" charset="0"/>
                        </a:rPr>
                        <a:t>Total </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0000"/>
                          </a:solidFill>
                          <a:effectLst/>
                          <a:latin typeface="Calibri" pitchFamily="34" charset="0"/>
                          <a:cs typeface="Arial" charset="0"/>
                        </a:rPr>
                        <a:t>12</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0000"/>
                          </a:solidFill>
                          <a:effectLst/>
                          <a:latin typeface="Calibri" pitchFamily="34" charset="0"/>
                          <a:cs typeface="Arial" charset="0"/>
                        </a:rPr>
                        <a:t>47</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0000"/>
                          </a:solidFill>
                          <a:effectLst/>
                          <a:latin typeface="Calibri" pitchFamily="34" charset="0"/>
                          <a:cs typeface="Arial" charset="0"/>
                        </a:rPr>
                        <a:t>15</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0000"/>
                          </a:solidFill>
                          <a:effectLst/>
                          <a:latin typeface="Calibri" pitchFamily="34" charset="0"/>
                          <a:cs typeface="Arial" charset="0"/>
                        </a:rPr>
                        <a:t>158</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0000"/>
                          </a:solidFill>
                          <a:effectLst/>
                          <a:latin typeface="Calibri" pitchFamily="34" charset="0"/>
                          <a:cs typeface="Arial" charset="0"/>
                        </a:rPr>
                        <a:t>15</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0000"/>
                          </a:solidFill>
                          <a:effectLst/>
                          <a:latin typeface="Calibri" pitchFamily="34" charset="0"/>
                          <a:cs typeface="Arial" charset="0"/>
                        </a:rPr>
                        <a:t>5</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0000"/>
                          </a:solidFill>
                          <a:effectLst/>
                          <a:latin typeface="Calibri" pitchFamily="34" charset="0"/>
                          <a:cs typeface="Arial" charset="0"/>
                        </a:rPr>
                        <a:t>252</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0000"/>
                          </a:solidFill>
                          <a:effectLst/>
                          <a:latin typeface="Calibri" pitchFamily="34" charset="0"/>
                          <a:cs typeface="Arial" charset="0"/>
                        </a:rPr>
                        <a:t>3382</a:t>
                      </a:r>
                      <a:endParaRPr kumimoji="0" lang="en-US" sz="1800" b="0" i="0" u="none" strike="noStrike" cap="none" normalizeH="0" baseline="0" dirty="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2D19354-2084-465C-8051-64FC42390EC5}" type="slidenum">
              <a:rPr lang="en-US" smtClean="0"/>
              <a:pPr>
                <a:defRPr/>
              </a:pPr>
              <a:t>19</a:t>
            </a:fld>
            <a:endParaRPr lang="en-US"/>
          </a:p>
        </p:txBody>
      </p:sp>
      <p:sp>
        <p:nvSpPr>
          <p:cNvPr id="3" name="Rectangle 3"/>
          <p:cNvSpPr txBox="1">
            <a:spLocks/>
          </p:cNvSpPr>
          <p:nvPr/>
        </p:nvSpPr>
        <p:spPr bwMode="auto">
          <a:xfrm>
            <a:off x="468313" y="141277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dirty="0" smtClean="0"/>
          </a:p>
          <a:p>
            <a:endParaRPr lang="en-GB" dirty="0" smtClean="0"/>
          </a:p>
          <a:p>
            <a:endParaRPr lang="en-GB" dirty="0" smtClean="0"/>
          </a:p>
          <a:p>
            <a:pPr algn="ctr">
              <a:buFont typeface="Arial" charset="0"/>
              <a:buNone/>
            </a:pPr>
            <a:r>
              <a:rPr lang="en-GB" dirty="0" smtClean="0"/>
              <a:t>PART – III</a:t>
            </a:r>
          </a:p>
          <a:p>
            <a:pPr algn="ctr">
              <a:buFont typeface="Arial" charset="0"/>
              <a:buNone/>
            </a:pPr>
            <a:r>
              <a:rPr lang="en-GB" dirty="0" smtClean="0"/>
              <a:t>INVESTIGATION</a:t>
            </a:r>
          </a:p>
        </p:txBody>
      </p:sp>
    </p:spTree>
    <p:extLst>
      <p:ext uri="{BB962C8B-B14F-4D97-AF65-F5344CB8AC3E}">
        <p14:creationId xmlns:p14="http://schemas.microsoft.com/office/powerpoint/2010/main" val="4282349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idx="4294967295"/>
          </p:nvPr>
        </p:nvSpPr>
        <p:spPr>
          <a:xfrm>
            <a:off x="395536" y="404664"/>
            <a:ext cx="8229600" cy="4525963"/>
          </a:xfrm>
        </p:spPr>
        <p:txBody>
          <a:bodyPr/>
          <a:lstStyle/>
          <a:p>
            <a:pPr eaLnBrk="1" hangingPunct="1">
              <a:buFont typeface="Wingdings" pitchFamily="2" charset="2"/>
              <a:buNone/>
            </a:pPr>
            <a:endParaRPr lang="en-GB" dirty="0" smtClean="0"/>
          </a:p>
          <a:p>
            <a:pPr eaLnBrk="1" hangingPunct="1">
              <a:buFont typeface="Wingdings" pitchFamily="2" charset="2"/>
              <a:buNone/>
            </a:pPr>
            <a:endParaRPr lang="en-GB" dirty="0" smtClean="0"/>
          </a:p>
          <a:p>
            <a:pPr eaLnBrk="1" hangingPunct="1">
              <a:buFont typeface="Wingdings" pitchFamily="2" charset="2"/>
              <a:buNone/>
            </a:pPr>
            <a:endParaRPr lang="en-GB" dirty="0" smtClean="0"/>
          </a:p>
          <a:p>
            <a:pPr algn="ctr" eaLnBrk="1" hangingPunct="1">
              <a:buFont typeface="Wingdings" pitchFamily="2" charset="2"/>
              <a:buNone/>
            </a:pPr>
            <a:r>
              <a:rPr lang="en-GB" dirty="0" smtClean="0"/>
              <a:t>PART – 1</a:t>
            </a:r>
          </a:p>
          <a:p>
            <a:pPr algn="ctr" eaLnBrk="1" hangingPunct="1">
              <a:buFont typeface="Wingdings" pitchFamily="2" charset="2"/>
              <a:buNone/>
            </a:pPr>
            <a:r>
              <a:rPr lang="en-GB" dirty="0" smtClean="0"/>
              <a:t>POLITICAL VICTIMISATION</a:t>
            </a:r>
          </a:p>
          <a:p>
            <a:pPr algn="ctr" eaLnBrk="1" hangingPunct="1">
              <a:buFont typeface="Wingdings" pitchFamily="2" charset="2"/>
              <a:buNone/>
            </a:pPr>
            <a:r>
              <a:rPr lang="en-GB" dirty="0" smtClean="0"/>
              <a:t>AND FORCED EXILE</a:t>
            </a:r>
          </a:p>
        </p:txBody>
      </p:sp>
      <p:sp>
        <p:nvSpPr>
          <p:cNvPr id="3" name="Slide Number Placeholder 2"/>
          <p:cNvSpPr>
            <a:spLocks noGrp="1"/>
          </p:cNvSpPr>
          <p:nvPr>
            <p:ph type="sldNum" sz="quarter" idx="12"/>
          </p:nvPr>
        </p:nvSpPr>
        <p:spPr/>
        <p:txBody>
          <a:bodyPr/>
          <a:lstStyle/>
          <a:p>
            <a:pPr>
              <a:defRPr/>
            </a:pPr>
            <a:fld id="{82D19354-2084-465C-8051-64FC42390EC5}" type="slidenum">
              <a:rPr lang="en-US" smtClean="0"/>
              <a:pPr>
                <a:defRPr/>
              </a:pPr>
              <a:t>2</a:t>
            </a:fld>
            <a:endParaRPr lang="en-US"/>
          </a:p>
        </p:txBody>
      </p:sp>
    </p:spTree>
    <p:extLst>
      <p:ext uri="{BB962C8B-B14F-4D97-AF65-F5344CB8AC3E}">
        <p14:creationId xmlns:p14="http://schemas.microsoft.com/office/powerpoint/2010/main" val="83050557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945DC528-841C-4390-86F0-560D60F43582}" type="slidenum">
              <a:rPr lang="en-US"/>
              <a:pPr>
                <a:defRPr/>
              </a:pPr>
              <a:t>20</a:t>
            </a:fld>
            <a:endParaRPr lang="en-US"/>
          </a:p>
        </p:txBody>
      </p:sp>
      <p:sp>
        <p:nvSpPr>
          <p:cNvPr id="26626" name="Title 1"/>
          <p:cNvSpPr>
            <a:spLocks noGrp="1"/>
          </p:cNvSpPr>
          <p:nvPr>
            <p:ph type="title" idx="4294967295"/>
          </p:nvPr>
        </p:nvSpPr>
        <p:spPr/>
        <p:txBody>
          <a:bodyPr/>
          <a:lstStyle/>
          <a:p>
            <a:r>
              <a:rPr lang="en-US" sz="3600" b="1" smtClean="0"/>
              <a:t>… Why Was Mohtarma Benazir Bhutto Assassinated?</a:t>
            </a:r>
          </a:p>
        </p:txBody>
      </p:sp>
      <p:sp>
        <p:nvSpPr>
          <p:cNvPr id="26627" name="Content Placeholder 2"/>
          <p:cNvSpPr>
            <a:spLocks noGrp="1"/>
          </p:cNvSpPr>
          <p:nvPr>
            <p:ph idx="4294967295"/>
          </p:nvPr>
        </p:nvSpPr>
        <p:spPr/>
        <p:txBody>
          <a:bodyPr/>
          <a:lstStyle/>
          <a:p>
            <a:pPr marL="609600" indent="-609600">
              <a:spcBef>
                <a:spcPct val="30000"/>
              </a:spcBef>
              <a:spcAft>
                <a:spcPct val="30000"/>
              </a:spcAft>
            </a:pPr>
            <a:r>
              <a:rPr lang="en-US" sz="2600" b="1" smtClean="0"/>
              <a:t>After the Karsaz attacks terrorists carried out few more attempts in Swabi &amp; Peshawar but failed due to stingent security measures</a:t>
            </a:r>
          </a:p>
          <a:p>
            <a:pPr marL="609600" indent="-609600">
              <a:spcBef>
                <a:spcPct val="30000"/>
              </a:spcBef>
              <a:spcAft>
                <a:spcPct val="30000"/>
              </a:spcAft>
            </a:pPr>
            <a:r>
              <a:rPr lang="en-US" sz="2600" b="1" smtClean="0"/>
              <a:t>Terrorists were provided an opportunity in Rawalpindi on 27</a:t>
            </a:r>
            <a:r>
              <a:rPr lang="en-US" sz="2600" b="1" baseline="30000" smtClean="0"/>
              <a:t>th</a:t>
            </a:r>
            <a:r>
              <a:rPr lang="en-US" sz="2600" b="1" smtClean="0"/>
              <a:t> December, 2007 due to breach of security by Police.</a:t>
            </a:r>
          </a:p>
          <a:p>
            <a:pPr marL="609600" indent="-609600">
              <a:spcBef>
                <a:spcPct val="30000"/>
              </a:spcBef>
              <a:spcAft>
                <a:spcPct val="30000"/>
              </a:spcAft>
            </a:pPr>
            <a:r>
              <a:rPr lang="en-US" sz="2600" b="1" smtClean="0"/>
              <a:t>At least one accused Husnain Gul had a personal motive as his  very close friend  Qari Fayaz was killed in Lal Mosque operation. (Stated in his 164 Cr P.C Statement)</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67D014D5-0888-4F94-900C-6882938D3118}" type="slidenum">
              <a:rPr lang="en-US"/>
              <a:pPr>
                <a:defRPr/>
              </a:pPr>
              <a:t>21</a:t>
            </a:fld>
            <a:endParaRPr lang="en-US"/>
          </a:p>
        </p:txBody>
      </p:sp>
      <p:sp>
        <p:nvSpPr>
          <p:cNvPr id="27650" name="Rectangle 2"/>
          <p:cNvSpPr>
            <a:spLocks noGrp="1"/>
          </p:cNvSpPr>
          <p:nvPr>
            <p:ph type="title"/>
          </p:nvPr>
        </p:nvSpPr>
        <p:spPr/>
        <p:txBody>
          <a:bodyPr/>
          <a:lstStyle/>
          <a:p>
            <a:r>
              <a:rPr lang="en-US" sz="4000" b="1" smtClean="0"/>
              <a:t>Liaqat Bagh Rawalpindi </a:t>
            </a:r>
            <a:br>
              <a:rPr lang="en-US" sz="4000" b="1" smtClean="0"/>
            </a:br>
            <a:r>
              <a:rPr lang="en-US" sz="3200" b="1" smtClean="0"/>
              <a:t>27</a:t>
            </a:r>
            <a:r>
              <a:rPr lang="en-US" sz="3200" b="1" baseline="30000" smtClean="0"/>
              <a:t>th</a:t>
            </a:r>
            <a:r>
              <a:rPr lang="en-US" sz="3200" b="1" smtClean="0"/>
              <a:t> Dec. 2007</a:t>
            </a:r>
          </a:p>
        </p:txBody>
      </p:sp>
      <p:sp>
        <p:nvSpPr>
          <p:cNvPr id="27651" name="Rectangle 3"/>
          <p:cNvSpPr>
            <a:spLocks noGrp="1"/>
          </p:cNvSpPr>
          <p:nvPr>
            <p:ph type="body" idx="1"/>
          </p:nvPr>
        </p:nvSpPr>
        <p:spPr/>
        <p:txBody>
          <a:bodyPr/>
          <a:lstStyle/>
          <a:p>
            <a:endParaRPr lang="en-US" dirty="0" smtClean="0"/>
          </a:p>
        </p:txBody>
      </p:sp>
      <p:pic>
        <p:nvPicPr>
          <p:cNvPr id="27652" name="Picture 4" descr="Liaquat Bagh"/>
          <p:cNvPicPr>
            <a:picLocks noChangeAspect="1" noChangeArrowheads="1"/>
          </p:cNvPicPr>
          <p:nvPr/>
        </p:nvPicPr>
        <p:blipFill>
          <a:blip r:embed="rId2"/>
          <a:srcRect b="13902"/>
          <a:stretch>
            <a:fillRect/>
          </a:stretch>
        </p:blipFill>
        <p:spPr bwMode="auto">
          <a:xfrm>
            <a:off x="0" y="1684253"/>
            <a:ext cx="4642270" cy="4337033"/>
          </a:xfrm>
          <a:prstGeom prst="rect">
            <a:avLst/>
          </a:prstGeom>
          <a:noFill/>
          <a:ln w="9525">
            <a:noFill/>
            <a:miter lim="800000"/>
            <a:headEnd/>
            <a:tailEnd/>
          </a:ln>
        </p:spPr>
      </p:pic>
      <p:pic>
        <p:nvPicPr>
          <p:cNvPr id="7" name="Picture 6" descr="C:\Users\nauman.bodla.SIG\Desktop\bb2.jpg"/>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660566"/>
            <a:ext cx="4425657" cy="4360721"/>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158E5CD6-F412-4BB2-84AC-86287987746B}" type="slidenum">
              <a:rPr lang="en-US"/>
              <a:pPr>
                <a:defRPr/>
              </a:pPr>
              <a:t>22</a:t>
            </a:fld>
            <a:endParaRPr lang="en-US"/>
          </a:p>
        </p:txBody>
      </p:sp>
      <p:sp>
        <p:nvSpPr>
          <p:cNvPr id="28674" name="Rectangle 2"/>
          <p:cNvSpPr>
            <a:spLocks noGrp="1"/>
          </p:cNvSpPr>
          <p:nvPr>
            <p:ph type="title" idx="4294967295"/>
          </p:nvPr>
        </p:nvSpPr>
        <p:spPr>
          <a:xfrm>
            <a:off x="457200" y="44450"/>
            <a:ext cx="8229600" cy="1143000"/>
          </a:xfrm>
        </p:spPr>
        <p:txBody>
          <a:bodyPr/>
          <a:lstStyle/>
          <a:p>
            <a:pPr eaLnBrk="1" hangingPunct="1"/>
            <a:r>
              <a:rPr lang="en-US" sz="3600" b="1" smtClean="0">
                <a:solidFill>
                  <a:srgbClr val="17375E"/>
                </a:solidFill>
              </a:rPr>
              <a:t>Important Facts</a:t>
            </a:r>
          </a:p>
        </p:txBody>
      </p:sp>
      <p:sp>
        <p:nvSpPr>
          <p:cNvPr id="28675" name="Rectangle 3"/>
          <p:cNvSpPr>
            <a:spLocks noGrp="1"/>
          </p:cNvSpPr>
          <p:nvPr>
            <p:ph type="body" idx="4294967295"/>
          </p:nvPr>
        </p:nvSpPr>
        <p:spPr>
          <a:xfrm>
            <a:off x="611189" y="1495426"/>
            <a:ext cx="7921625" cy="4525963"/>
          </a:xfrm>
        </p:spPr>
        <p:txBody>
          <a:bodyPr/>
          <a:lstStyle/>
          <a:p>
            <a:pPr eaLnBrk="1" hangingPunct="1">
              <a:spcBef>
                <a:spcPct val="30000"/>
              </a:spcBef>
              <a:spcAft>
                <a:spcPct val="30000"/>
              </a:spcAft>
            </a:pPr>
            <a:r>
              <a:rPr lang="en-US" sz="2400" b="1" dirty="0" smtClean="0">
                <a:latin typeface="Arial" charset="0"/>
              </a:rPr>
              <a:t>Incident occurred at 1710 hrs. when </a:t>
            </a:r>
            <a:r>
              <a:rPr lang="en-US" sz="2400" b="1" dirty="0" err="1" smtClean="0">
                <a:latin typeface="Arial" charset="0"/>
              </a:rPr>
              <a:t>Mohtarma</a:t>
            </a:r>
            <a:r>
              <a:rPr lang="en-US" sz="2400" b="1" dirty="0" smtClean="0">
                <a:latin typeface="Arial" charset="0"/>
              </a:rPr>
              <a:t> Benazir Bhutto was leaving </a:t>
            </a:r>
            <a:r>
              <a:rPr lang="en-US" sz="2400" b="1" dirty="0" err="1" smtClean="0">
                <a:latin typeface="Arial" charset="0"/>
              </a:rPr>
              <a:t>Liaqat</a:t>
            </a:r>
            <a:r>
              <a:rPr lang="en-US" sz="2400" b="1" dirty="0" smtClean="0">
                <a:latin typeface="Arial" charset="0"/>
              </a:rPr>
              <a:t> </a:t>
            </a:r>
            <a:r>
              <a:rPr lang="en-US" sz="2400" b="1" dirty="0" err="1" smtClean="0">
                <a:latin typeface="Arial" charset="0"/>
              </a:rPr>
              <a:t>Bagh</a:t>
            </a:r>
            <a:r>
              <a:rPr lang="en-US" sz="2400" b="1" dirty="0" smtClean="0">
                <a:latin typeface="Arial" charset="0"/>
              </a:rPr>
              <a:t> venue. </a:t>
            </a:r>
            <a:br>
              <a:rPr lang="en-US" sz="2400" b="1" dirty="0" smtClean="0">
                <a:latin typeface="Arial" charset="0"/>
              </a:rPr>
            </a:br>
            <a:r>
              <a:rPr lang="en-US" sz="2400" b="1" u="sng" dirty="0" smtClean="0">
                <a:latin typeface="Arial" charset="0"/>
                <a:hlinkClick r:id="rId3" action="ppaction://hlinkfile"/>
              </a:rPr>
              <a:t>An assailant fired three shots from a .30 bore pistol and then exploded himself</a:t>
            </a:r>
            <a:r>
              <a:rPr lang="en-US" sz="2400" b="1" dirty="0" smtClean="0">
                <a:latin typeface="Arial" charset="0"/>
                <a:hlinkClick r:id="rId3" action="ppaction://hlinkfile"/>
              </a:rPr>
              <a:t> </a:t>
            </a:r>
            <a:r>
              <a:rPr lang="en-US" sz="2400" b="1" dirty="0" smtClean="0">
                <a:latin typeface="Arial" charset="0"/>
              </a:rPr>
              <a:t>approx. 3 meters from the vehicle. </a:t>
            </a:r>
          </a:p>
          <a:p>
            <a:pPr eaLnBrk="1" hangingPunct="1">
              <a:spcBef>
                <a:spcPct val="30000"/>
              </a:spcBef>
              <a:spcAft>
                <a:spcPct val="30000"/>
              </a:spcAft>
            </a:pPr>
            <a:r>
              <a:rPr lang="en-US" sz="2400" b="1" dirty="0" err="1" smtClean="0">
                <a:latin typeface="Arial" charset="0"/>
              </a:rPr>
              <a:t>Mohtarma</a:t>
            </a:r>
            <a:r>
              <a:rPr lang="en-US" sz="2400" b="1" dirty="0" smtClean="0">
                <a:latin typeface="Arial" charset="0"/>
              </a:rPr>
              <a:t> was taken to Rawalpindi General Hospital 05 </a:t>
            </a:r>
            <a:r>
              <a:rPr lang="en-US" sz="2400" b="1" dirty="0" err="1" smtClean="0">
                <a:latin typeface="Arial" charset="0"/>
              </a:rPr>
              <a:t>kms</a:t>
            </a:r>
            <a:r>
              <a:rPr lang="en-US" sz="2400" b="1" dirty="0" smtClean="0">
                <a:latin typeface="Arial" charset="0"/>
              </a:rPr>
              <a:t> away and was provided emergency medical treatment but she succumbed to her injuries at 1815 hrs. </a:t>
            </a:r>
          </a:p>
          <a:p>
            <a:pPr eaLnBrk="1" hangingPunct="1">
              <a:spcBef>
                <a:spcPct val="30000"/>
              </a:spcBef>
              <a:spcAft>
                <a:spcPct val="30000"/>
              </a:spcAft>
            </a:pPr>
            <a:r>
              <a:rPr lang="en-US" sz="2400" b="1" dirty="0" smtClean="0">
                <a:latin typeface="Arial" charset="0"/>
              </a:rPr>
              <a:t>23 other persons were also killed and 70 injured due to the bomb blast.</a:t>
            </a: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FA680589-7479-4003-936E-7DA8F0AA5E45}" type="slidenum">
              <a:rPr lang="en-US"/>
              <a:pPr>
                <a:defRPr/>
              </a:pPr>
              <a:t>23</a:t>
            </a:fld>
            <a:endParaRPr lang="en-US"/>
          </a:p>
        </p:txBody>
      </p:sp>
      <p:sp>
        <p:nvSpPr>
          <p:cNvPr id="30722" name="Rectangle 2"/>
          <p:cNvSpPr>
            <a:spLocks noGrp="1"/>
          </p:cNvSpPr>
          <p:nvPr>
            <p:ph type="title" idx="4294967295"/>
          </p:nvPr>
        </p:nvSpPr>
        <p:spPr>
          <a:xfrm>
            <a:off x="457200" y="44450"/>
            <a:ext cx="8229600" cy="1143000"/>
          </a:xfrm>
        </p:spPr>
        <p:txBody>
          <a:bodyPr/>
          <a:lstStyle/>
          <a:p>
            <a:pPr eaLnBrk="1" hangingPunct="1"/>
            <a:r>
              <a:rPr lang="en-US" sz="3600" b="1" smtClean="0">
                <a:solidFill>
                  <a:srgbClr val="17375E"/>
                </a:solidFill>
              </a:rPr>
              <a:t>Important Facts </a:t>
            </a:r>
          </a:p>
        </p:txBody>
      </p:sp>
      <p:sp>
        <p:nvSpPr>
          <p:cNvPr id="30723" name="Rectangle 3"/>
          <p:cNvSpPr>
            <a:spLocks noGrp="1"/>
          </p:cNvSpPr>
          <p:nvPr>
            <p:ph type="body" idx="4294967295"/>
          </p:nvPr>
        </p:nvSpPr>
        <p:spPr>
          <a:xfrm>
            <a:off x="539751" y="1196976"/>
            <a:ext cx="8064500" cy="5111750"/>
          </a:xfrm>
        </p:spPr>
        <p:txBody>
          <a:bodyPr/>
          <a:lstStyle/>
          <a:p>
            <a:pPr eaLnBrk="1" hangingPunct="1">
              <a:lnSpc>
                <a:spcPct val="80000"/>
              </a:lnSpc>
              <a:spcBef>
                <a:spcPct val="30000"/>
              </a:spcBef>
              <a:spcAft>
                <a:spcPct val="30000"/>
              </a:spcAft>
              <a:buFont typeface="Arial" charset="0"/>
              <a:buNone/>
            </a:pPr>
            <a:r>
              <a:rPr lang="en-US" sz="2400" b="1" u="sng" smtClean="0">
                <a:solidFill>
                  <a:srgbClr val="FF3300"/>
                </a:solidFill>
                <a:latin typeface="Arial" charset="0"/>
                <a:hlinkClick r:id="" action="ppaction://customshow?id=2&amp;return=true"/>
              </a:rPr>
              <a:t>Crime Scene</a:t>
            </a:r>
            <a:endParaRPr lang="en-US" sz="2400" b="1" u="sng" smtClean="0">
              <a:solidFill>
                <a:srgbClr val="FF3300"/>
              </a:solidFill>
              <a:latin typeface="Arial" charset="0"/>
            </a:endParaRPr>
          </a:p>
          <a:p>
            <a:pPr eaLnBrk="1" hangingPunct="1">
              <a:lnSpc>
                <a:spcPct val="80000"/>
              </a:lnSpc>
              <a:spcBef>
                <a:spcPct val="30000"/>
              </a:spcBef>
              <a:spcAft>
                <a:spcPct val="30000"/>
              </a:spcAft>
            </a:pPr>
            <a:r>
              <a:rPr lang="en-US" sz="2000" b="1" smtClean="0">
                <a:latin typeface="Arial" charset="0"/>
              </a:rPr>
              <a:t>Police deliberately washed the crime scene within 1 hour &amp; </a:t>
            </a:r>
            <a:br>
              <a:rPr lang="en-US" sz="2000" b="1" smtClean="0">
                <a:latin typeface="Arial" charset="0"/>
              </a:rPr>
            </a:br>
            <a:r>
              <a:rPr lang="en-US" sz="2000" b="1" smtClean="0">
                <a:latin typeface="Arial" charset="0"/>
              </a:rPr>
              <a:t>20 minutes of the incident resulting in destruction and disappearance of vital evidences. Hence subsequent organized crime scene forensic examination was not possible.</a:t>
            </a:r>
          </a:p>
          <a:p>
            <a:pPr eaLnBrk="1" hangingPunct="1">
              <a:lnSpc>
                <a:spcPct val="80000"/>
              </a:lnSpc>
              <a:spcBef>
                <a:spcPct val="30000"/>
              </a:spcBef>
              <a:spcAft>
                <a:spcPct val="30000"/>
              </a:spcAft>
              <a:buFont typeface="Arial" charset="0"/>
              <a:buNone/>
            </a:pPr>
            <a:r>
              <a:rPr lang="en-US" sz="2400" b="1" u="sng" smtClean="0">
                <a:solidFill>
                  <a:srgbClr val="FF3300"/>
                </a:solidFill>
                <a:latin typeface="Arial" charset="0"/>
                <a:hlinkClick r:id="" action="ppaction://customshow?id=3&amp;return=true"/>
              </a:rPr>
              <a:t>Post Mortem</a:t>
            </a:r>
            <a:r>
              <a:rPr lang="en-US" sz="2800" b="1" u="sng" smtClean="0">
                <a:solidFill>
                  <a:srgbClr val="CC3300"/>
                </a:solidFill>
                <a:latin typeface="Arial" charset="0"/>
                <a:hlinkClick r:id="" action="ppaction://customshow?id=3&amp;return=true"/>
              </a:rPr>
              <a:t> </a:t>
            </a:r>
            <a:endParaRPr lang="en-US" sz="2800" b="1" u="sng" smtClean="0">
              <a:solidFill>
                <a:srgbClr val="CC3300"/>
              </a:solidFill>
              <a:latin typeface="Arial" charset="0"/>
            </a:endParaRPr>
          </a:p>
          <a:p>
            <a:pPr eaLnBrk="1" hangingPunct="1">
              <a:lnSpc>
                <a:spcPct val="80000"/>
              </a:lnSpc>
              <a:spcBef>
                <a:spcPct val="30000"/>
              </a:spcBef>
              <a:spcAft>
                <a:spcPct val="30000"/>
              </a:spcAft>
            </a:pPr>
            <a:r>
              <a:rPr lang="en-US" sz="2000" b="1" smtClean="0">
                <a:latin typeface="Arial" charset="0"/>
              </a:rPr>
              <a:t>Police failed to get conduct post mortem of Mohtarma’s </a:t>
            </a:r>
            <a:br>
              <a:rPr lang="en-US" sz="2000" b="1" smtClean="0">
                <a:latin typeface="Arial" charset="0"/>
              </a:rPr>
            </a:br>
            <a:r>
              <a:rPr lang="en-US" sz="2000" b="1" smtClean="0">
                <a:latin typeface="Arial" charset="0"/>
              </a:rPr>
              <a:t>dead body, causing controversy about the cause of death.</a:t>
            </a:r>
          </a:p>
          <a:p>
            <a:pPr eaLnBrk="1" hangingPunct="1">
              <a:lnSpc>
                <a:spcPct val="80000"/>
              </a:lnSpc>
              <a:spcBef>
                <a:spcPct val="30000"/>
              </a:spcBef>
              <a:spcAft>
                <a:spcPct val="30000"/>
              </a:spcAft>
              <a:buFont typeface="Arial" charset="0"/>
              <a:buNone/>
            </a:pPr>
            <a:r>
              <a:rPr lang="en-US" sz="2400" b="1" u="sng" smtClean="0">
                <a:solidFill>
                  <a:srgbClr val="FF3300"/>
                </a:solidFill>
                <a:latin typeface="Arial" charset="0"/>
                <a:hlinkClick r:id="" action="ppaction://customshow?id=4&amp;return=true"/>
              </a:rPr>
              <a:t>Press Conference</a:t>
            </a:r>
            <a:r>
              <a:rPr lang="en-US" sz="1800" b="1" smtClean="0">
                <a:latin typeface="Arial" charset="0"/>
                <a:hlinkClick r:id="" action="ppaction://customshow?id=4&amp;return=true"/>
              </a:rPr>
              <a:t> </a:t>
            </a:r>
            <a:endParaRPr lang="en-US" sz="1800" b="1" smtClean="0">
              <a:latin typeface="Arial" charset="0"/>
            </a:endParaRPr>
          </a:p>
          <a:p>
            <a:pPr eaLnBrk="1" hangingPunct="1">
              <a:lnSpc>
                <a:spcPct val="80000"/>
              </a:lnSpc>
              <a:spcBef>
                <a:spcPct val="30000"/>
              </a:spcBef>
              <a:spcAft>
                <a:spcPct val="30000"/>
              </a:spcAft>
            </a:pPr>
            <a:r>
              <a:rPr lang="en-US" sz="2000" b="1" smtClean="0">
                <a:latin typeface="Arial" charset="0"/>
              </a:rPr>
              <a:t>Brig. (R) Cheema’s premature press conference ‘even’ before any investigation was conducted created doubts and controversy about cause of death of SMBB &amp; Involvement of </a:t>
            </a:r>
            <a:br>
              <a:rPr lang="en-US" sz="2000" b="1" smtClean="0">
                <a:latin typeface="Arial" charset="0"/>
              </a:rPr>
            </a:br>
            <a:r>
              <a:rPr lang="en-US" sz="2000" b="1" smtClean="0">
                <a:latin typeface="Arial" charset="0"/>
              </a:rPr>
              <a:t>Baitullah Mehsud. </a:t>
            </a:r>
          </a:p>
          <a:p>
            <a:pPr eaLnBrk="1" hangingPunct="1">
              <a:lnSpc>
                <a:spcPct val="80000"/>
              </a:lnSpc>
              <a:spcBef>
                <a:spcPct val="30000"/>
              </a:spcBef>
              <a:spcAft>
                <a:spcPct val="30000"/>
              </a:spcAft>
            </a:pPr>
            <a:r>
              <a:rPr lang="en-US" sz="2000" b="1" smtClean="0">
                <a:latin typeface="Arial" charset="0"/>
              </a:rPr>
              <a:t>The investigation and prosecution of this case will suffer </a:t>
            </a:r>
            <a:br>
              <a:rPr lang="en-US" sz="2000" b="1" smtClean="0">
                <a:latin typeface="Arial" charset="0"/>
              </a:rPr>
            </a:br>
            <a:r>
              <a:rPr lang="en-US" sz="2000" b="1" smtClean="0">
                <a:latin typeface="Arial" charset="0"/>
              </a:rPr>
              <a:t>from these deficiencies.</a:t>
            </a: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9E8EC6BB-4603-4D02-AE1E-475F34E60F07}" type="slidenum">
              <a:rPr lang="en-US"/>
              <a:pPr>
                <a:defRPr/>
              </a:pPr>
              <a:t>24</a:t>
            </a:fld>
            <a:endParaRPr lang="en-US"/>
          </a:p>
        </p:txBody>
      </p:sp>
      <p:sp>
        <p:nvSpPr>
          <p:cNvPr id="32770" name="Rectangle 2"/>
          <p:cNvSpPr>
            <a:spLocks noGrp="1" noChangeArrowheads="1"/>
          </p:cNvSpPr>
          <p:nvPr>
            <p:ph type="title"/>
          </p:nvPr>
        </p:nvSpPr>
        <p:spPr>
          <a:xfrm>
            <a:off x="457200" y="71438"/>
            <a:ext cx="8229600" cy="1085850"/>
          </a:xfrm>
        </p:spPr>
        <p:txBody>
          <a:bodyPr/>
          <a:lstStyle/>
          <a:p>
            <a:pPr eaLnBrk="1" hangingPunct="1"/>
            <a:r>
              <a:rPr lang="en-US" sz="3600" b="1" smtClean="0">
                <a:solidFill>
                  <a:srgbClr val="17375E"/>
                </a:solidFill>
              </a:rPr>
              <a:t>Recoveries from Crime Scene</a:t>
            </a:r>
          </a:p>
        </p:txBody>
      </p:sp>
      <p:sp>
        <p:nvSpPr>
          <p:cNvPr id="32771" name="Rectangle 3"/>
          <p:cNvSpPr>
            <a:spLocks noGrp="1" noChangeArrowheads="1"/>
          </p:cNvSpPr>
          <p:nvPr>
            <p:ph idx="1"/>
          </p:nvPr>
        </p:nvSpPr>
        <p:spPr>
          <a:xfrm>
            <a:off x="398465" y="1412875"/>
            <a:ext cx="8277225" cy="4876800"/>
          </a:xfrm>
        </p:spPr>
        <p:txBody>
          <a:bodyPr/>
          <a:lstStyle/>
          <a:p>
            <a:pPr eaLnBrk="1" hangingPunct="1">
              <a:spcBef>
                <a:spcPct val="30000"/>
              </a:spcBef>
              <a:spcAft>
                <a:spcPct val="30000"/>
              </a:spcAft>
            </a:pPr>
            <a:r>
              <a:rPr lang="en-US" sz="2400" b="1" dirty="0" smtClean="0"/>
              <a:t>One </a:t>
            </a:r>
            <a:r>
              <a:rPr lang="en-US" sz="2400" b="1" u="sng" dirty="0" smtClean="0">
                <a:hlinkClick r:id="" action="ppaction://customshow?id=5&amp;return=true"/>
              </a:rPr>
              <a:t>30 bore Pistol</a:t>
            </a:r>
            <a:r>
              <a:rPr lang="en-US" sz="2400" b="1" dirty="0" smtClean="0">
                <a:hlinkClick r:id="" action="ppaction://customshow?id=5&amp;return=true"/>
              </a:rPr>
              <a:t> </a:t>
            </a:r>
            <a:r>
              <a:rPr lang="en-US" sz="2400" b="1" dirty="0" smtClean="0"/>
              <a:t>along with 01 loaded magazine (03 live and 01 damaged bullet) and 01 damaged magazine. DNA found on the pistol matched with DNA of suicide bomber (Saeed @ Bilal) – Scotland Yard Report. </a:t>
            </a:r>
          </a:p>
          <a:p>
            <a:pPr eaLnBrk="1" hangingPunct="1">
              <a:spcBef>
                <a:spcPct val="30000"/>
              </a:spcBef>
              <a:spcAft>
                <a:spcPct val="30000"/>
              </a:spcAft>
            </a:pPr>
            <a:r>
              <a:rPr lang="en-US" sz="2400" b="1" dirty="0" smtClean="0"/>
              <a:t>One 9mm Pistol with magazine and 05 bullets (carried by </a:t>
            </a:r>
            <a:r>
              <a:rPr lang="en-US" sz="2400" b="1" dirty="0" err="1" smtClean="0"/>
              <a:t>Toqeer</a:t>
            </a:r>
            <a:r>
              <a:rPr lang="en-US" sz="2400" b="1" dirty="0" smtClean="0"/>
              <a:t> </a:t>
            </a:r>
            <a:r>
              <a:rPr lang="en-US" sz="2400" b="1" dirty="0" err="1" smtClean="0"/>
              <a:t>Akram</a:t>
            </a:r>
            <a:r>
              <a:rPr lang="en-US" sz="2400" b="1" dirty="0" smtClean="0"/>
              <a:t> </a:t>
            </a:r>
            <a:r>
              <a:rPr lang="en-US" sz="2400" b="1" dirty="0" err="1" smtClean="0"/>
              <a:t>Kaira</a:t>
            </a:r>
            <a:r>
              <a:rPr lang="en-US" sz="2400" b="1" dirty="0" smtClean="0"/>
              <a:t> r/o </a:t>
            </a:r>
            <a:r>
              <a:rPr lang="en-US" sz="2400" b="1" dirty="0" err="1" smtClean="0"/>
              <a:t>Lala</a:t>
            </a:r>
            <a:r>
              <a:rPr lang="en-US" sz="2400" b="1" dirty="0" smtClean="0"/>
              <a:t> Musa Gujrat, killed in blast) </a:t>
            </a:r>
          </a:p>
          <a:p>
            <a:pPr eaLnBrk="1" hangingPunct="1">
              <a:spcBef>
                <a:spcPct val="30000"/>
              </a:spcBef>
              <a:spcAft>
                <a:spcPct val="30000"/>
              </a:spcAft>
            </a:pPr>
            <a:r>
              <a:rPr lang="en-US" sz="2400" b="1" dirty="0" smtClean="0"/>
              <a:t>02 empties of 30 bore pistol and 02 ball bearings.</a:t>
            </a:r>
          </a:p>
          <a:p>
            <a:pPr eaLnBrk="1" hangingPunct="1">
              <a:spcBef>
                <a:spcPct val="30000"/>
              </a:spcBef>
              <a:spcAft>
                <a:spcPct val="30000"/>
              </a:spcAft>
            </a:pPr>
            <a:r>
              <a:rPr lang="en-US" sz="2400" b="1" dirty="0" smtClean="0"/>
              <a:t>Body parts, skull bone and skin of the face of the suicide bomber. </a:t>
            </a:r>
            <a:r>
              <a:rPr lang="en-US" sz="2400" b="1" u="sng" dirty="0" smtClean="0">
                <a:hlinkClick r:id="" action="ppaction://customshow?id=6&amp;return=true"/>
              </a:rPr>
              <a:t>Face of suicide bomber</a:t>
            </a:r>
            <a:r>
              <a:rPr lang="en-US" sz="2400" b="1" dirty="0" smtClean="0">
                <a:hlinkClick r:id="" action="ppaction://customshow?id=6&amp;return=true"/>
              </a:rPr>
              <a:t> </a:t>
            </a:r>
            <a:r>
              <a:rPr lang="en-US" sz="2400" b="1" dirty="0" smtClean="0"/>
              <a:t>was reconstructed </a:t>
            </a:r>
          </a:p>
        </p:txBody>
      </p:sp>
      <p:sp>
        <p:nvSpPr>
          <p:cNvPr id="8194" name="Rectangle 3"/>
          <p:cNvSpPr txBox="1">
            <a:spLocks noGrp="1" noChangeArrowheads="1"/>
          </p:cNvSpPr>
          <p:nvPr/>
        </p:nvSpPr>
        <p:spPr>
          <a:xfrm>
            <a:off x="6553200" y="6356351"/>
            <a:ext cx="2133600" cy="365125"/>
          </a:xfrm>
          <a:prstGeom prst="rect">
            <a:avLst/>
          </a:prstGeom>
          <a:noFill/>
        </p:spPr>
        <p:txBody>
          <a:bodyPr anchor="ctr"/>
          <a:lstStyle/>
          <a:p>
            <a:pPr algn="r" eaLnBrk="0" hangingPunct="0">
              <a:defRPr/>
            </a:pPr>
            <a:fld id="{719000E6-305B-48AC-A63C-DF9BFFB6C686}" type="slidenum">
              <a:rPr lang="en-US" sz="1200">
                <a:solidFill>
                  <a:schemeClr val="tx1">
                    <a:tint val="75000"/>
                  </a:schemeClr>
                </a:solidFill>
                <a:cs typeface="+mn-cs"/>
              </a:rPr>
              <a:pPr algn="r" eaLnBrk="0" hangingPunct="0">
                <a:defRPr/>
              </a:pPr>
              <a:t>24</a:t>
            </a:fld>
            <a:endParaRPr lang="en-US" sz="1200">
              <a:solidFill>
                <a:schemeClr val="tx1">
                  <a:tint val="75000"/>
                </a:schemeClr>
              </a:solidFill>
              <a:cs typeface="+mn-cs"/>
            </a:endParaRP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E292130B-F4F1-433F-97D7-569875E9C07A}" type="slidenum">
              <a:rPr lang="en-US"/>
              <a:pPr>
                <a:defRPr/>
              </a:pPr>
              <a:t>25</a:t>
            </a:fld>
            <a:endParaRPr lang="en-US"/>
          </a:p>
        </p:txBody>
      </p:sp>
      <p:sp>
        <p:nvSpPr>
          <p:cNvPr id="2" name="Slide Number Placeholder 1"/>
          <p:cNvSpPr txBox="1">
            <a:spLocks noGrp="1"/>
          </p:cNvSpPr>
          <p:nvPr/>
        </p:nvSpPr>
        <p:spPr>
          <a:xfrm>
            <a:off x="6553200" y="6356351"/>
            <a:ext cx="2133600" cy="365125"/>
          </a:xfrm>
          <a:prstGeom prst="rect">
            <a:avLst/>
          </a:prstGeom>
          <a:noFill/>
        </p:spPr>
        <p:txBody>
          <a:bodyPr anchor="ctr"/>
          <a:lstStyle/>
          <a:p>
            <a:pPr algn="r" eaLnBrk="0" hangingPunct="0">
              <a:defRPr/>
            </a:pPr>
            <a:fld id="{61D5833B-54B2-4046-ACAC-49C240EC6177}" type="slidenum">
              <a:rPr lang="en-US" sz="1200">
                <a:solidFill>
                  <a:schemeClr val="tx1">
                    <a:tint val="75000"/>
                  </a:schemeClr>
                </a:solidFill>
                <a:cs typeface="+mn-cs"/>
              </a:rPr>
              <a:pPr algn="r" eaLnBrk="0" hangingPunct="0">
                <a:defRPr/>
              </a:pPr>
              <a:t>25</a:t>
            </a:fld>
            <a:endParaRPr lang="en-US" sz="1200">
              <a:solidFill>
                <a:schemeClr val="tx1">
                  <a:tint val="75000"/>
                </a:schemeClr>
              </a:solidFill>
              <a:cs typeface="+mn-cs"/>
            </a:endParaRPr>
          </a:p>
        </p:txBody>
      </p:sp>
      <p:sp>
        <p:nvSpPr>
          <p:cNvPr id="33795" name="Rectangle 2"/>
          <p:cNvSpPr>
            <a:spLocks noChangeArrowheads="1"/>
          </p:cNvSpPr>
          <p:nvPr/>
        </p:nvSpPr>
        <p:spPr bwMode="auto">
          <a:xfrm>
            <a:off x="862014" y="1550988"/>
            <a:ext cx="7597775" cy="4539704"/>
          </a:xfrm>
          <a:prstGeom prst="rect">
            <a:avLst/>
          </a:prstGeom>
          <a:noFill/>
          <a:ln w="9525">
            <a:noFill/>
            <a:miter lim="800000"/>
            <a:headEnd/>
            <a:tailEnd/>
          </a:ln>
        </p:spPr>
        <p:txBody>
          <a:bodyPr>
            <a:spAutoFit/>
          </a:bodyPr>
          <a:lstStyle/>
          <a:p>
            <a:pPr>
              <a:spcBef>
                <a:spcPts val="300"/>
              </a:spcBef>
              <a:spcAft>
                <a:spcPts val="300"/>
              </a:spcAft>
            </a:pPr>
            <a:r>
              <a:rPr lang="en-GB" sz="2400" b="1">
                <a:latin typeface="Calibri" pitchFamily="34" charset="0"/>
              </a:rPr>
              <a:t>On 27.12.07, after the incident, SHO/PS City, Rawalpindi, registered a criminal case FIR No. 471/07 on the basis of his own complaint and carried out initial investigation.</a:t>
            </a:r>
          </a:p>
          <a:p>
            <a:pPr>
              <a:spcBef>
                <a:spcPts val="300"/>
              </a:spcBef>
              <a:spcAft>
                <a:spcPts val="300"/>
              </a:spcAft>
            </a:pPr>
            <a:r>
              <a:rPr lang="en-GB" sz="2400" b="1">
                <a:latin typeface="Calibri" pitchFamily="34" charset="0"/>
              </a:rPr>
              <a:t>On 28.12.2007 Govt. of Punjab notified a JIT consisting of the following officers of Punjab Police to carry out investigation:-</a:t>
            </a:r>
          </a:p>
          <a:p>
            <a:pPr lvl="1">
              <a:spcBef>
                <a:spcPts val="300"/>
              </a:spcBef>
              <a:spcAft>
                <a:spcPts val="300"/>
              </a:spcAft>
            </a:pPr>
            <a:r>
              <a:rPr lang="en-GB" sz="2400" b="1">
                <a:latin typeface="Calibri" pitchFamily="34" charset="0"/>
              </a:rPr>
              <a:t>Ch. Abdul Majeed - Adl. IGP, CID.	Convener</a:t>
            </a:r>
          </a:p>
          <a:p>
            <a:pPr lvl="1">
              <a:spcBef>
                <a:spcPts val="300"/>
              </a:spcBef>
              <a:spcAft>
                <a:spcPts val="300"/>
              </a:spcAft>
            </a:pPr>
            <a:r>
              <a:rPr lang="en-GB" sz="2400" b="1">
                <a:latin typeface="Calibri" pitchFamily="34" charset="0"/>
              </a:rPr>
              <a:t>Mr. Mushtaq Sukhera - DIG, CID		Member</a:t>
            </a:r>
          </a:p>
          <a:p>
            <a:pPr lvl="1">
              <a:spcBef>
                <a:spcPts val="300"/>
              </a:spcBef>
              <a:spcAft>
                <a:spcPts val="300"/>
              </a:spcAft>
            </a:pPr>
            <a:r>
              <a:rPr lang="en-GB" sz="2400" b="1">
                <a:latin typeface="Calibri" pitchFamily="34" charset="0"/>
              </a:rPr>
              <a:t>Mr. Waqar Chohan - SSP, 		Member </a:t>
            </a:r>
            <a:r>
              <a:rPr lang="en-GB" b="1">
                <a:latin typeface="Calibri" pitchFamily="34" charset="0"/>
              </a:rPr>
              <a:t>Regional Inv. RWP</a:t>
            </a:r>
            <a:endParaRPr lang="en-GB" sz="2400" b="1">
              <a:latin typeface="Calibri" pitchFamily="34" charset="0"/>
            </a:endParaRPr>
          </a:p>
          <a:p>
            <a:pPr lvl="1">
              <a:spcBef>
                <a:spcPts val="300"/>
              </a:spcBef>
              <a:spcAft>
                <a:spcPts val="300"/>
              </a:spcAft>
            </a:pPr>
            <a:r>
              <a:rPr lang="en-GB" sz="2400" b="1">
                <a:latin typeface="Calibri" pitchFamily="34" charset="0"/>
              </a:rPr>
              <a:t>Mr. Tahir Ayub - SP, Inv, RWP		Member</a:t>
            </a:r>
          </a:p>
        </p:txBody>
      </p:sp>
      <p:sp>
        <p:nvSpPr>
          <p:cNvPr id="33796" name="Rectangle 3"/>
          <p:cNvSpPr>
            <a:spLocks noChangeArrowheads="1"/>
          </p:cNvSpPr>
          <p:nvPr/>
        </p:nvSpPr>
        <p:spPr bwMode="auto">
          <a:xfrm>
            <a:off x="322265" y="411164"/>
            <a:ext cx="8821737" cy="646331"/>
          </a:xfrm>
          <a:prstGeom prst="rect">
            <a:avLst/>
          </a:prstGeom>
          <a:noFill/>
          <a:ln w="9525">
            <a:noFill/>
            <a:miter lim="800000"/>
            <a:headEnd/>
            <a:tailEnd/>
          </a:ln>
        </p:spPr>
        <p:txBody>
          <a:bodyPr>
            <a:spAutoFit/>
          </a:bodyPr>
          <a:lstStyle/>
          <a:p>
            <a:pPr algn="ctr"/>
            <a:r>
              <a:rPr lang="en-US" sz="3600" b="1">
                <a:solidFill>
                  <a:srgbClr val="17375E"/>
                </a:solidFill>
                <a:latin typeface="Calibri" pitchFamily="34" charset="0"/>
              </a:rPr>
              <a:t>Investigation by Rawalpindi Police</a:t>
            </a:r>
            <a:endParaRPr lang="en-US" sz="3600">
              <a:latin typeface="Calibri"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990AE5A1-0EE2-45E6-A581-F8832DF4852D}" type="slidenum">
              <a:rPr lang="en-US"/>
              <a:pPr>
                <a:defRPr/>
              </a:pPr>
              <a:t>26</a:t>
            </a:fld>
            <a:endParaRPr lang="en-US"/>
          </a:p>
        </p:txBody>
      </p:sp>
      <p:sp>
        <p:nvSpPr>
          <p:cNvPr id="34818" name="Rectangle 2"/>
          <p:cNvSpPr>
            <a:spLocks noGrp="1" noChangeArrowheads="1"/>
          </p:cNvSpPr>
          <p:nvPr>
            <p:ph type="title" idx="4294967295"/>
          </p:nvPr>
        </p:nvSpPr>
        <p:spPr>
          <a:xfrm>
            <a:off x="628651" y="414338"/>
            <a:ext cx="8229600" cy="1371600"/>
          </a:xfrm>
        </p:spPr>
        <p:txBody>
          <a:bodyPr/>
          <a:lstStyle/>
          <a:p>
            <a:pPr eaLnBrk="1" hangingPunct="1"/>
            <a:r>
              <a:rPr lang="en-US" sz="3600" b="1" smtClean="0">
                <a:solidFill>
                  <a:srgbClr val="17375E"/>
                </a:solidFill>
              </a:rPr>
              <a:t>…Investigation by Rawalpindi Police</a:t>
            </a:r>
            <a:br>
              <a:rPr lang="en-US" sz="3600" b="1" smtClean="0">
                <a:solidFill>
                  <a:srgbClr val="17375E"/>
                </a:solidFill>
              </a:rPr>
            </a:br>
            <a:endParaRPr lang="en-US" sz="3600" b="1" smtClean="0">
              <a:solidFill>
                <a:srgbClr val="17375E"/>
              </a:solidFill>
            </a:endParaRPr>
          </a:p>
        </p:txBody>
      </p:sp>
      <p:sp>
        <p:nvSpPr>
          <p:cNvPr id="34819" name="Rectangle 3"/>
          <p:cNvSpPr>
            <a:spLocks noGrp="1" noChangeArrowheads="1"/>
          </p:cNvSpPr>
          <p:nvPr>
            <p:ph idx="4294967295"/>
          </p:nvPr>
        </p:nvSpPr>
        <p:spPr>
          <a:xfrm>
            <a:off x="647701" y="1341439"/>
            <a:ext cx="7956551" cy="5000625"/>
          </a:xfrm>
        </p:spPr>
        <p:txBody>
          <a:bodyPr/>
          <a:lstStyle/>
          <a:p>
            <a:pPr marL="609600" indent="-609600" eaLnBrk="1" hangingPunct="1">
              <a:spcBef>
                <a:spcPct val="30000"/>
              </a:spcBef>
              <a:spcAft>
                <a:spcPct val="30000"/>
              </a:spcAft>
            </a:pPr>
            <a:r>
              <a:rPr lang="en-US" sz="2400" b="1" smtClean="0"/>
              <a:t>On 04-01-2008 Police procured a CD containing intercepted </a:t>
            </a:r>
            <a:r>
              <a:rPr lang="en-US" sz="2400" b="1" u="sng" smtClean="0">
                <a:hlinkClick r:id="rId3" action="ppaction://hlinkfile"/>
              </a:rPr>
              <a:t>telephonic conversation</a:t>
            </a:r>
            <a:r>
              <a:rPr lang="en-US" sz="2400" b="1" smtClean="0">
                <a:hlinkClick r:id="rId3" action="ppaction://hlinkfile"/>
              </a:rPr>
              <a:t> </a:t>
            </a:r>
            <a:r>
              <a:rPr lang="en-US" sz="2400" b="1" smtClean="0"/>
              <a:t>in Pushto between one Moulvi Sahib (unknown) and Ameer Sahib (Bait Ullah Mehsud). </a:t>
            </a:r>
          </a:p>
          <a:p>
            <a:pPr marL="609600" indent="-609600" eaLnBrk="1" hangingPunct="1">
              <a:spcBef>
                <a:spcPct val="30000"/>
              </a:spcBef>
              <a:spcAft>
                <a:spcPct val="30000"/>
              </a:spcAft>
            </a:pPr>
            <a:r>
              <a:rPr lang="en-US" sz="2400" b="1" u="sng" smtClean="0">
                <a:hlinkClick r:id="rId4" action="ppaction://hlinkfile"/>
              </a:rPr>
              <a:t>Urdu Transcript</a:t>
            </a:r>
            <a:r>
              <a:rPr lang="en-US" sz="2400" b="1" smtClean="0">
                <a:hlinkClick r:id="rId4" action="ppaction://hlinkfile"/>
              </a:rPr>
              <a:t> </a:t>
            </a:r>
            <a:r>
              <a:rPr lang="en-US" sz="2400" b="1" smtClean="0"/>
              <a:t>of Pushto CD was prepared </a:t>
            </a:r>
          </a:p>
          <a:p>
            <a:pPr marL="609600" indent="-609600" eaLnBrk="1" hangingPunct="1">
              <a:spcBef>
                <a:spcPct val="30000"/>
              </a:spcBef>
              <a:spcAft>
                <a:spcPct val="30000"/>
              </a:spcAft>
            </a:pPr>
            <a:r>
              <a:rPr lang="en-US" sz="2400" b="1" smtClean="0"/>
              <a:t>Rawalpindi Police arrested accused </a:t>
            </a:r>
            <a:r>
              <a:rPr lang="en-US" sz="2400" b="1" u="sng" smtClean="0">
                <a:cs typeface="Arial" charset="0"/>
                <a:hlinkClick r:id="" action="ppaction://customshow?id=7&amp;return=true"/>
              </a:rPr>
              <a:t>Aitezaz Shah </a:t>
            </a:r>
            <a:r>
              <a:rPr lang="en-US" sz="2400" b="1" smtClean="0">
                <a:cs typeface="Arial" charset="0"/>
              </a:rPr>
              <a:t>, R/O Mansehra &amp; Karachi and Sher Zaman Mehsud R/O DI Khan.(Arrested on 21-01-08), </a:t>
            </a:r>
            <a:r>
              <a:rPr lang="en-US" sz="2400" b="1" u="sng" smtClean="0">
                <a:cs typeface="Arial" charset="0"/>
                <a:hlinkClick r:id="" action="ppaction://customshow?id=8&amp;return=true"/>
              </a:rPr>
              <a:t>Hasnain Gul</a:t>
            </a:r>
            <a:r>
              <a:rPr lang="en-US" sz="2400" b="1" smtClean="0">
                <a:cs typeface="Arial" charset="0"/>
                <a:hlinkClick r:id="" action="ppaction://customshow?id=8&amp;return=true"/>
              </a:rPr>
              <a:t> </a:t>
            </a:r>
            <a:r>
              <a:rPr lang="en-US" sz="2400" b="1" smtClean="0">
                <a:cs typeface="Arial" charset="0"/>
              </a:rPr>
              <a:t>and </a:t>
            </a:r>
            <a:r>
              <a:rPr lang="en-US" sz="2400" b="1" u="sng" smtClean="0">
                <a:cs typeface="Arial" charset="0"/>
                <a:hlinkClick r:id="" action="ppaction://customshow?id=9&amp;return=true"/>
              </a:rPr>
              <a:t>Rafaqat Hussain</a:t>
            </a:r>
            <a:r>
              <a:rPr lang="en-US" sz="2400" b="1" smtClean="0">
                <a:cs typeface="Arial" charset="0"/>
                <a:hlinkClick r:id="" action="ppaction://customshow?id=9&amp;return=true"/>
              </a:rPr>
              <a:t> </a:t>
            </a:r>
            <a:r>
              <a:rPr lang="en-US" sz="2400" b="1" smtClean="0">
                <a:cs typeface="Arial" charset="0"/>
              </a:rPr>
              <a:t>R/O Rawalpindi. (Arrested on 07-02-08), </a:t>
            </a:r>
            <a:r>
              <a:rPr lang="en-US" sz="2400" b="1" u="sng" smtClean="0">
                <a:cs typeface="Arial" charset="0"/>
                <a:hlinkClick r:id="" action="ppaction://customshow?id=22&amp;return=true"/>
              </a:rPr>
              <a:t>Rasheed Ahmad @ Abdul Raheem Turabi</a:t>
            </a:r>
            <a:r>
              <a:rPr lang="en-US" sz="2400" b="1" smtClean="0">
                <a:cs typeface="Arial" charset="0"/>
                <a:hlinkClick r:id="" action="ppaction://customshow?id=22&amp;return=true"/>
              </a:rPr>
              <a:t> </a:t>
            </a:r>
            <a:r>
              <a:rPr lang="en-US" sz="2400" b="1" smtClean="0">
                <a:cs typeface="Arial" charset="0"/>
              </a:rPr>
              <a:t>R/O Charsadda. (Arrested on 14-02-08)</a:t>
            </a:r>
            <a:endParaRPr lang="en-US" sz="2400" b="1" smtClean="0"/>
          </a:p>
          <a:p>
            <a:pPr marL="609600" indent="-609600" algn="just" eaLnBrk="1" hangingPunct="1">
              <a:spcBef>
                <a:spcPct val="30000"/>
              </a:spcBef>
              <a:spcAft>
                <a:spcPct val="30000"/>
              </a:spcAft>
            </a:pPr>
            <a:endParaRPr lang="en-US" sz="2400" b="1" smtClean="0"/>
          </a:p>
        </p:txBody>
      </p:sp>
      <p:sp>
        <p:nvSpPr>
          <p:cNvPr id="13314" name="Rectangle 3"/>
          <p:cNvSpPr txBox="1">
            <a:spLocks noGrp="1" noChangeArrowheads="1"/>
          </p:cNvSpPr>
          <p:nvPr/>
        </p:nvSpPr>
        <p:spPr>
          <a:xfrm>
            <a:off x="6553200" y="6356351"/>
            <a:ext cx="2133600" cy="365125"/>
          </a:xfrm>
          <a:prstGeom prst="rect">
            <a:avLst/>
          </a:prstGeom>
          <a:noFill/>
        </p:spPr>
        <p:txBody>
          <a:bodyPr anchor="ctr"/>
          <a:lstStyle/>
          <a:p>
            <a:pPr algn="r" eaLnBrk="0" hangingPunct="0">
              <a:defRPr/>
            </a:pPr>
            <a:fld id="{47ED5DD1-783B-421B-A9BB-06EDD7E0DC61}" type="slidenum">
              <a:rPr lang="en-US" sz="1200">
                <a:solidFill>
                  <a:schemeClr val="tx1">
                    <a:tint val="75000"/>
                  </a:schemeClr>
                </a:solidFill>
                <a:cs typeface="+mn-cs"/>
              </a:rPr>
              <a:pPr algn="r" eaLnBrk="0" hangingPunct="0">
                <a:defRPr/>
              </a:pPr>
              <a:t>26</a:t>
            </a:fld>
            <a:endParaRPr lang="en-US" sz="1200" dirty="0">
              <a:solidFill>
                <a:schemeClr val="tx1">
                  <a:tint val="75000"/>
                </a:schemeClr>
              </a:solidFill>
              <a:cs typeface="+mn-cs"/>
            </a:endParaRP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A28C1E32-8C57-4A11-9902-3B4F46E85A74}" type="slidenum">
              <a:rPr lang="en-US"/>
              <a:pPr>
                <a:defRPr/>
              </a:pPr>
              <a:t>27</a:t>
            </a:fld>
            <a:endParaRPr lang="en-US"/>
          </a:p>
        </p:txBody>
      </p:sp>
      <p:sp>
        <p:nvSpPr>
          <p:cNvPr id="36866" name="Rectangle 2"/>
          <p:cNvSpPr>
            <a:spLocks noGrp="1" noChangeArrowheads="1"/>
          </p:cNvSpPr>
          <p:nvPr>
            <p:ph type="title" idx="4294967295"/>
          </p:nvPr>
        </p:nvSpPr>
        <p:spPr>
          <a:xfrm>
            <a:off x="628651" y="401638"/>
            <a:ext cx="8229600" cy="1371600"/>
          </a:xfrm>
        </p:spPr>
        <p:txBody>
          <a:bodyPr/>
          <a:lstStyle/>
          <a:p>
            <a:pPr eaLnBrk="1" hangingPunct="1"/>
            <a:r>
              <a:rPr lang="en-US" sz="3600" b="1" smtClean="0">
                <a:solidFill>
                  <a:srgbClr val="17375E"/>
                </a:solidFill>
              </a:rPr>
              <a:t>…Investigation by Rawalpindi Police</a:t>
            </a:r>
            <a:br>
              <a:rPr lang="en-US" sz="3600" b="1" smtClean="0">
                <a:solidFill>
                  <a:srgbClr val="17375E"/>
                </a:solidFill>
              </a:rPr>
            </a:br>
            <a:endParaRPr lang="en-US" sz="3600" b="1" smtClean="0">
              <a:solidFill>
                <a:srgbClr val="17375E"/>
              </a:solidFill>
            </a:endParaRPr>
          </a:p>
        </p:txBody>
      </p:sp>
      <p:sp>
        <p:nvSpPr>
          <p:cNvPr id="36867" name="Rectangle 3"/>
          <p:cNvSpPr>
            <a:spLocks noGrp="1" noChangeArrowheads="1"/>
          </p:cNvSpPr>
          <p:nvPr>
            <p:ph idx="4294967295"/>
          </p:nvPr>
        </p:nvSpPr>
        <p:spPr>
          <a:xfrm>
            <a:off x="792165" y="1700214"/>
            <a:ext cx="7667625" cy="4641850"/>
          </a:xfrm>
        </p:spPr>
        <p:txBody>
          <a:bodyPr/>
          <a:lstStyle/>
          <a:p>
            <a:pPr marL="609600" indent="-609600" eaLnBrk="1" hangingPunct="1">
              <a:spcBef>
                <a:spcPct val="30000"/>
              </a:spcBef>
              <a:spcAft>
                <a:spcPct val="30000"/>
              </a:spcAft>
            </a:pPr>
            <a:r>
              <a:rPr lang="en-US" sz="2400" b="1" u="sng" smtClean="0">
                <a:hlinkClick r:id="" action="ppaction://customshow?id=13&amp;return=true"/>
              </a:rPr>
              <a:t>Confessional Statements</a:t>
            </a:r>
            <a:r>
              <a:rPr lang="en-US" sz="2400" b="1" smtClean="0">
                <a:hlinkClick r:id="" action="ppaction://customshow?id=13&amp;return=true"/>
              </a:rPr>
              <a:t> </a:t>
            </a:r>
            <a:r>
              <a:rPr lang="en-US" sz="2400" b="1" smtClean="0"/>
              <a:t>of accused Aitezaz Shah, Rafaqat Hussain, Hasnain Gul and Rasheed Ahmad Turabi were recorded u/s 164 Cr.PC before a Magistrate on 13-02-2008 &amp; 15-02-2008 .</a:t>
            </a:r>
          </a:p>
          <a:p>
            <a:pPr marL="609600" indent="-609600" eaLnBrk="1" hangingPunct="1">
              <a:spcBef>
                <a:spcPct val="30000"/>
              </a:spcBef>
              <a:spcAft>
                <a:spcPct val="30000"/>
              </a:spcAft>
            </a:pPr>
            <a:endParaRPr lang="en-US" sz="700" b="1" smtClean="0"/>
          </a:p>
          <a:p>
            <a:pPr marL="609600" indent="-609600" eaLnBrk="1" hangingPunct="1">
              <a:spcBef>
                <a:spcPct val="30000"/>
              </a:spcBef>
              <a:spcAft>
                <a:spcPct val="30000"/>
              </a:spcAft>
            </a:pPr>
            <a:r>
              <a:rPr lang="en-US" sz="2400" b="1" smtClean="0"/>
              <a:t>Two separate charges were framed against the accused on 22.11.2008 in ATA Court Rawalpindi.</a:t>
            </a:r>
          </a:p>
          <a:p>
            <a:pPr marL="609600" indent="-609600" algn="just" eaLnBrk="1" hangingPunct="1">
              <a:spcBef>
                <a:spcPct val="30000"/>
              </a:spcBef>
              <a:spcAft>
                <a:spcPct val="30000"/>
              </a:spcAft>
            </a:pPr>
            <a:endParaRPr lang="en-US" sz="2400" b="1" smtClean="0"/>
          </a:p>
        </p:txBody>
      </p:sp>
      <p:sp>
        <p:nvSpPr>
          <p:cNvPr id="13314" name="Rectangle 3"/>
          <p:cNvSpPr txBox="1">
            <a:spLocks noGrp="1" noChangeArrowheads="1"/>
          </p:cNvSpPr>
          <p:nvPr/>
        </p:nvSpPr>
        <p:spPr>
          <a:xfrm>
            <a:off x="6553200" y="6356351"/>
            <a:ext cx="2133600" cy="365125"/>
          </a:xfrm>
          <a:prstGeom prst="rect">
            <a:avLst/>
          </a:prstGeom>
          <a:noFill/>
        </p:spPr>
        <p:txBody>
          <a:bodyPr anchor="ctr"/>
          <a:lstStyle/>
          <a:p>
            <a:pPr algn="r" eaLnBrk="0" hangingPunct="0">
              <a:defRPr/>
            </a:pPr>
            <a:fld id="{C6B3E707-E1F8-4499-9868-65D5BEB17A9C}" type="slidenum">
              <a:rPr lang="en-US" sz="1200">
                <a:solidFill>
                  <a:schemeClr val="tx1">
                    <a:tint val="75000"/>
                  </a:schemeClr>
                </a:solidFill>
                <a:cs typeface="+mn-cs"/>
              </a:rPr>
              <a:pPr algn="r" eaLnBrk="0" hangingPunct="0">
                <a:defRPr/>
              </a:pPr>
              <a:t>27</a:t>
            </a:fld>
            <a:endParaRPr lang="en-US" sz="1200" dirty="0">
              <a:solidFill>
                <a:schemeClr val="tx1">
                  <a:tint val="75000"/>
                </a:schemeClr>
              </a:solidFill>
              <a:cs typeface="+mn-cs"/>
            </a:endParaRP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E647717E-5240-43BC-9BF1-D775FA9D95EB}" type="slidenum">
              <a:rPr lang="en-US"/>
              <a:pPr>
                <a:defRPr/>
              </a:pPr>
              <a:t>28</a:t>
            </a:fld>
            <a:endParaRPr lang="en-US"/>
          </a:p>
        </p:txBody>
      </p:sp>
      <p:sp>
        <p:nvSpPr>
          <p:cNvPr id="37890" name="Rectangle 2"/>
          <p:cNvSpPr>
            <a:spLocks noGrp="1" noChangeArrowheads="1"/>
          </p:cNvSpPr>
          <p:nvPr>
            <p:ph type="title" idx="4294967295"/>
          </p:nvPr>
        </p:nvSpPr>
        <p:spPr>
          <a:xfrm>
            <a:off x="1" y="41275"/>
            <a:ext cx="9109075" cy="1371600"/>
          </a:xfrm>
        </p:spPr>
        <p:txBody>
          <a:bodyPr/>
          <a:lstStyle/>
          <a:p>
            <a:pPr eaLnBrk="1" hangingPunct="1"/>
            <a:r>
              <a:rPr lang="en-US" sz="3600" b="1" smtClean="0">
                <a:solidFill>
                  <a:srgbClr val="17375E"/>
                </a:solidFill>
              </a:rPr>
              <a:t>Accused Arrested</a:t>
            </a:r>
          </a:p>
        </p:txBody>
      </p:sp>
      <p:sp>
        <p:nvSpPr>
          <p:cNvPr id="4098" name="Rectangle 3"/>
          <p:cNvSpPr txBox="1">
            <a:spLocks noGrp="1" noChangeArrowheads="1"/>
          </p:cNvSpPr>
          <p:nvPr/>
        </p:nvSpPr>
        <p:spPr>
          <a:xfrm>
            <a:off x="6553200" y="6356351"/>
            <a:ext cx="2133600" cy="365125"/>
          </a:xfrm>
          <a:prstGeom prst="rect">
            <a:avLst/>
          </a:prstGeom>
          <a:noFill/>
        </p:spPr>
        <p:txBody>
          <a:bodyPr anchor="ctr"/>
          <a:lstStyle/>
          <a:p>
            <a:pPr algn="r" eaLnBrk="0" hangingPunct="0">
              <a:defRPr/>
            </a:pPr>
            <a:fld id="{ADFADD08-4905-40D8-8DED-0973DC15CB80}" type="slidenum">
              <a:rPr lang="en-US" sz="1200">
                <a:solidFill>
                  <a:schemeClr val="tx1">
                    <a:tint val="75000"/>
                  </a:schemeClr>
                </a:solidFill>
                <a:cs typeface="+mn-cs"/>
              </a:rPr>
              <a:pPr algn="r" eaLnBrk="0" hangingPunct="0">
                <a:defRPr/>
              </a:pPr>
              <a:t>28</a:t>
            </a:fld>
            <a:endParaRPr lang="en-US" sz="1200">
              <a:solidFill>
                <a:schemeClr val="tx1">
                  <a:tint val="75000"/>
                </a:schemeClr>
              </a:solidFill>
              <a:cs typeface="+mn-cs"/>
            </a:endParaRPr>
          </a:p>
        </p:txBody>
      </p:sp>
      <p:graphicFrame>
        <p:nvGraphicFramePr>
          <p:cNvPr id="27675" name="Group 27"/>
          <p:cNvGraphicFramePr>
            <a:graphicFrameLocks noGrp="1"/>
          </p:cNvGraphicFramePr>
          <p:nvPr>
            <p:extLst>
              <p:ext uri="{D42A27DB-BD31-4B8C-83A1-F6EECF244321}">
                <p14:modId xmlns:p14="http://schemas.microsoft.com/office/powerpoint/2010/main" val="2051126710"/>
              </p:ext>
            </p:extLst>
          </p:nvPr>
        </p:nvGraphicFramePr>
        <p:xfrm>
          <a:off x="71439" y="1073998"/>
          <a:ext cx="9037639" cy="5362956"/>
        </p:xfrm>
        <a:graphic>
          <a:graphicData uri="http://schemas.openxmlformats.org/drawingml/2006/table">
            <a:tbl>
              <a:tblPr/>
              <a:tblGrid>
                <a:gridCol w="755651"/>
                <a:gridCol w="2520951"/>
                <a:gridCol w="5761037"/>
              </a:tblGrid>
              <a:tr h="1261872">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400" b="1" i="0" u="none" strike="noStrike" cap="none" normalizeH="0" baseline="0" smtClean="0">
                          <a:ln>
                            <a:noFill/>
                          </a:ln>
                          <a:solidFill>
                            <a:schemeClr val="bg1"/>
                          </a:solidFill>
                          <a:effectLst/>
                          <a:latin typeface="Calibri" pitchFamily="34" charset="0"/>
                          <a:ea typeface="Calibri" pitchFamily="34" charset="0"/>
                          <a:cs typeface="Times New Roman" pitchFamily="18" charset="0"/>
                        </a:rPr>
                        <a:t>S.No</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400" b="1" i="0" u="none" strike="noStrike" cap="none" normalizeH="0" baseline="0" smtClean="0">
                          <a:ln>
                            <a:noFill/>
                          </a:ln>
                          <a:solidFill>
                            <a:schemeClr val="bg1"/>
                          </a:solidFill>
                          <a:effectLst/>
                          <a:latin typeface="Calibri" pitchFamily="34" charset="0"/>
                          <a:ea typeface="Calibri" pitchFamily="34" charset="0"/>
                          <a:cs typeface="Times New Roman" pitchFamily="18" charset="0"/>
                        </a:rPr>
                        <a:t>Name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Role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545149">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Aitezaz</a:t>
                      </a:r>
                      <a:r>
                        <a:rPr kumimoji="0" lang="en-US"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Shah, R/O </a:t>
                      </a:r>
                      <a:r>
                        <a:rPr kumimoji="0" lang="en-US" sz="18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Mansehra</a:t>
                      </a:r>
                      <a:r>
                        <a:rPr kumimoji="0" lang="en-US"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&amp; Karachi.     </a:t>
                      </a:r>
                      <a:r>
                        <a:rPr kumimoji="0" lang="en-US" sz="1800" b="1" i="0" u="none" strike="noStrike" cap="none" normalizeH="0" baseline="0" dirty="0" smtClean="0">
                          <a:ln>
                            <a:noFill/>
                          </a:ln>
                          <a:solidFill>
                            <a:srgbClr val="17375E"/>
                          </a:solidFill>
                          <a:effectLst/>
                          <a:latin typeface="Calibri" pitchFamily="34" charset="0"/>
                          <a:ea typeface="Calibri" pitchFamily="34" charset="0"/>
                          <a:cs typeface="Times New Roman" pitchFamily="18" charset="0"/>
                        </a:rPr>
                        <a:t>(Arrested on 21-01-08)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Knowledge of conspiracy . Also identified the voice of Baitullah Mehsud from intercepted CD. (</a:t>
                      </a:r>
                      <a:r>
                        <a:rPr kumimoji="0" lang="en-US" sz="18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Statement u/s 164, </a:t>
                      </a:r>
                      <a:r>
                        <a:rPr kumimoji="0" lang="en-US" sz="1800" b="1" i="0" u="none" strike="noStrike" cap="none" normalizeH="0" baseline="0" dirty="0" err="1" smtClean="0">
                          <a:ln>
                            <a:noFill/>
                          </a:ln>
                          <a:solidFill>
                            <a:srgbClr val="FF0000"/>
                          </a:solidFill>
                          <a:effectLst/>
                          <a:latin typeface="Calibri" pitchFamily="34" charset="0"/>
                          <a:ea typeface="Calibri" pitchFamily="34" charset="0"/>
                          <a:cs typeface="Times New Roman" pitchFamily="18" charset="0"/>
                        </a:rPr>
                        <a:t>CrPC</a:t>
                      </a:r>
                      <a:r>
                        <a:rPr kumimoji="0" lang="en-US" sz="18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 recorded)</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937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Sher Zaman Mehsud R/O DI Khan.</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dirty="0" smtClean="0">
                          <a:ln>
                            <a:noFill/>
                          </a:ln>
                          <a:solidFill>
                            <a:srgbClr val="17375E"/>
                          </a:solidFill>
                          <a:effectLst/>
                          <a:latin typeface="Calibri" pitchFamily="34" charset="0"/>
                          <a:ea typeface="Calibri" pitchFamily="34" charset="0"/>
                          <a:cs typeface="Times New Roman" pitchFamily="18" charset="0"/>
                        </a:rPr>
                        <a:t>(Arrested on 21-01-08)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Knowledge of conspiracy. Also identified Abdullah @ Saddam, Qari Ismail and </a:t>
                      </a:r>
                      <a:r>
                        <a:rPr kumimoji="0" lang="en-US" sz="18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Nasarullah</a:t>
                      </a:r>
                      <a:r>
                        <a:rPr kumimoji="0" lang="en-US"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77657">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3</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Hasnain Gul R/O Rawalpindi.  </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dirty="0" smtClean="0">
                          <a:ln>
                            <a:noFill/>
                          </a:ln>
                          <a:solidFill>
                            <a:srgbClr val="17375E"/>
                          </a:solidFill>
                          <a:effectLst/>
                          <a:latin typeface="Calibri" pitchFamily="34" charset="0"/>
                          <a:ea typeface="Calibri" pitchFamily="34" charset="0"/>
                          <a:cs typeface="Times New Roman" pitchFamily="18" charset="0"/>
                        </a:rPr>
                        <a:t>(Arrested on 07-02-08)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In contact with conspirators in </a:t>
                      </a:r>
                      <a:r>
                        <a:rPr kumimoji="0" lang="en-US" sz="18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Madrassah</a:t>
                      </a:r>
                      <a:r>
                        <a:rPr kumimoji="0" lang="en-US"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18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Haqqania</a:t>
                      </a:r>
                      <a:r>
                        <a:rPr kumimoji="0" lang="en-US"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18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i.e</a:t>
                      </a:r>
                      <a:r>
                        <a:rPr kumimoji="0" lang="en-US"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18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Qari</a:t>
                      </a:r>
                      <a:r>
                        <a:rPr kumimoji="0" lang="en-US"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Ismail, Abad-</a:t>
                      </a:r>
                      <a:r>
                        <a:rPr kumimoji="0" lang="en-US" sz="18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ur</a:t>
                      </a:r>
                      <a:r>
                        <a:rPr kumimoji="0" lang="en-US"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r>
                        <a:rPr kumimoji="0" lang="en-US" sz="18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Rehman</a:t>
                      </a:r>
                      <a:r>
                        <a:rPr kumimoji="0" lang="en-US"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and </a:t>
                      </a:r>
                      <a:r>
                        <a:rPr kumimoji="0" lang="en-US" sz="18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Nasarullah</a:t>
                      </a:r>
                      <a:r>
                        <a:rPr kumimoji="0" lang="en-US"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Involved </a:t>
                      </a:r>
                      <a:r>
                        <a:rPr kumimoji="0" lang="en-US" sz="18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Rafaqat</a:t>
                      </a:r>
                      <a:r>
                        <a:rPr kumimoji="0" lang="en-US"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in the execution of the plan. Handler and facilitator of suicide bombers in RWP. He also conducted recce in Nov 2007. He kept suicide jackets and weapons in his residence for the suicide bombers. </a:t>
                      </a:r>
                      <a:r>
                        <a:rPr kumimoji="0" lang="en-US" sz="18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(Statement u/s 164, </a:t>
                      </a:r>
                      <a:r>
                        <a:rPr kumimoji="0" lang="en-US" sz="1800" b="1" i="0" u="none" strike="noStrike" cap="none" normalizeH="0" baseline="0" dirty="0" err="1" smtClean="0">
                          <a:ln>
                            <a:noFill/>
                          </a:ln>
                          <a:solidFill>
                            <a:srgbClr val="FF0000"/>
                          </a:solidFill>
                          <a:effectLst/>
                          <a:latin typeface="Calibri" pitchFamily="34" charset="0"/>
                          <a:ea typeface="Calibri" pitchFamily="34" charset="0"/>
                          <a:cs typeface="Times New Roman" pitchFamily="18" charset="0"/>
                        </a:rPr>
                        <a:t>CrPC</a:t>
                      </a:r>
                      <a:r>
                        <a:rPr kumimoji="0" lang="en-US" sz="18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 recorded)</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F01FC464-D4E5-41AE-A033-3763574157B0}" type="slidenum">
              <a:rPr lang="en-US"/>
              <a:pPr>
                <a:defRPr/>
              </a:pPr>
              <a:t>29</a:t>
            </a:fld>
            <a:endParaRPr lang="en-US"/>
          </a:p>
        </p:txBody>
      </p:sp>
      <p:sp>
        <p:nvSpPr>
          <p:cNvPr id="5122" name="Rectangle 3"/>
          <p:cNvSpPr txBox="1">
            <a:spLocks noGrp="1" noChangeArrowheads="1"/>
          </p:cNvSpPr>
          <p:nvPr/>
        </p:nvSpPr>
        <p:spPr>
          <a:xfrm>
            <a:off x="6553200" y="6356351"/>
            <a:ext cx="2133600" cy="365125"/>
          </a:xfrm>
          <a:prstGeom prst="rect">
            <a:avLst/>
          </a:prstGeom>
          <a:noFill/>
        </p:spPr>
        <p:txBody>
          <a:bodyPr anchor="ctr"/>
          <a:lstStyle/>
          <a:p>
            <a:pPr algn="r" eaLnBrk="0" hangingPunct="0">
              <a:defRPr/>
            </a:pPr>
            <a:fld id="{8C1B9BFA-1360-448A-BFCE-241E69158593}" type="slidenum">
              <a:rPr lang="en-US" sz="1200">
                <a:solidFill>
                  <a:schemeClr val="tx1">
                    <a:tint val="75000"/>
                  </a:schemeClr>
                </a:solidFill>
                <a:cs typeface="+mn-cs"/>
              </a:rPr>
              <a:pPr algn="r" eaLnBrk="0" hangingPunct="0">
                <a:defRPr/>
              </a:pPr>
              <a:t>29</a:t>
            </a:fld>
            <a:endParaRPr lang="en-US" sz="1200">
              <a:solidFill>
                <a:schemeClr val="tx1">
                  <a:tint val="75000"/>
                </a:schemeClr>
              </a:solidFill>
              <a:cs typeface="+mn-cs"/>
            </a:endParaRPr>
          </a:p>
        </p:txBody>
      </p:sp>
      <p:graphicFrame>
        <p:nvGraphicFramePr>
          <p:cNvPr id="38935" name="Group 23"/>
          <p:cNvGraphicFramePr>
            <a:graphicFrameLocks noGrp="1"/>
          </p:cNvGraphicFramePr>
          <p:nvPr>
            <p:extLst>
              <p:ext uri="{D42A27DB-BD31-4B8C-83A1-F6EECF244321}">
                <p14:modId xmlns:p14="http://schemas.microsoft.com/office/powerpoint/2010/main" val="1038009117"/>
              </p:ext>
            </p:extLst>
          </p:nvPr>
        </p:nvGraphicFramePr>
        <p:xfrm>
          <a:off x="71439" y="1665289"/>
          <a:ext cx="8929688" cy="4662573"/>
        </p:xfrm>
        <a:graphic>
          <a:graphicData uri="http://schemas.openxmlformats.org/drawingml/2006/table">
            <a:tbl>
              <a:tblPr/>
              <a:tblGrid>
                <a:gridCol w="900112"/>
                <a:gridCol w="2879725"/>
                <a:gridCol w="5149851"/>
              </a:tblGrid>
              <a:tr h="84124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400" b="1" i="0" u="none" strike="noStrike" cap="none" normalizeH="0" baseline="0" smtClean="0">
                          <a:ln>
                            <a:noFill/>
                          </a:ln>
                          <a:solidFill>
                            <a:schemeClr val="bg1"/>
                          </a:solidFill>
                          <a:effectLst/>
                          <a:latin typeface="Calibri" pitchFamily="34" charset="0"/>
                          <a:ea typeface="Calibri" pitchFamily="34" charset="0"/>
                          <a:cs typeface="Times New Roman" pitchFamily="18" charset="0"/>
                        </a:rPr>
                        <a:t>S. No</a:t>
                      </a:r>
                      <a:endParaRPr kumimoji="0" lang="en-US" sz="1800" b="1" i="0" u="none" strike="noStrike" cap="none" normalizeH="0" baseline="0" smtClean="0">
                        <a:ln>
                          <a:noFill/>
                        </a:ln>
                        <a:solidFill>
                          <a:schemeClr val="bg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400" b="1" i="0" u="none" strike="noStrike" cap="none" normalizeH="0" baseline="0" smtClean="0">
                          <a:ln>
                            <a:noFill/>
                          </a:ln>
                          <a:solidFill>
                            <a:schemeClr val="bg1"/>
                          </a:solidFill>
                          <a:effectLst/>
                          <a:latin typeface="Calibri" pitchFamily="34" charset="0"/>
                          <a:ea typeface="Calibri" pitchFamily="34" charset="0"/>
                          <a:cs typeface="Times New Roman" pitchFamily="18" charset="0"/>
                        </a:rPr>
                        <a:t>Name</a:t>
                      </a:r>
                      <a:endParaRPr kumimoji="0" lang="en-US" sz="1800" b="1" i="0" u="none" strike="noStrike" cap="none" normalizeH="0" baseline="0" smtClean="0">
                        <a:ln>
                          <a:noFill/>
                        </a:ln>
                        <a:solidFill>
                          <a:schemeClr val="bg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400" b="1" i="0" u="none" strike="noStrike" cap="none" normalizeH="0" baseline="0" smtClean="0">
                          <a:ln>
                            <a:noFill/>
                          </a:ln>
                          <a:solidFill>
                            <a:schemeClr val="bg1"/>
                          </a:solidFill>
                          <a:effectLst/>
                          <a:latin typeface="Calibri" pitchFamily="34" charset="0"/>
                          <a:ea typeface="Calibri" pitchFamily="34" charset="0"/>
                          <a:cs typeface="Times New Roman" pitchFamily="18" charset="0"/>
                        </a:rPr>
                        <a:t>Role</a:t>
                      </a:r>
                      <a:endParaRPr kumimoji="0" lang="en-US" sz="1800" b="1" i="0" u="none" strike="noStrike" cap="none" normalizeH="0" baseline="0" smtClean="0">
                        <a:ln>
                          <a:noFill/>
                        </a:ln>
                        <a:solidFill>
                          <a:schemeClr val="bg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92246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Rafaqat Hussain R/O Rawalpindi.</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dirty="0" smtClean="0">
                          <a:ln>
                            <a:noFill/>
                          </a:ln>
                          <a:solidFill>
                            <a:srgbClr val="376092"/>
                          </a:solidFill>
                          <a:effectLst/>
                          <a:latin typeface="Calibri" pitchFamily="34" charset="0"/>
                          <a:ea typeface="Calibri" pitchFamily="34" charset="0"/>
                          <a:cs typeface="Times New Roman" pitchFamily="18" charset="0"/>
                        </a:rPr>
                        <a:t>(Arrested on 07-02-08)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Handler and facilitator of S.Bs in RWP. S.Bs stayed at his residence. Operators and S.Bs used his taxi in RWP. He also conducted recce along with </a:t>
                      </a:r>
                      <a:r>
                        <a:rPr kumimoji="0" lang="en-US" sz="18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Nasarullah</a:t>
                      </a:r>
                      <a:r>
                        <a:rPr kumimoji="0" lang="en-US"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on 27-12-07. </a:t>
                      </a:r>
                      <a:r>
                        <a:rPr kumimoji="0" lang="en-US" sz="18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(Statement u/s 164, </a:t>
                      </a:r>
                      <a:r>
                        <a:rPr kumimoji="0" lang="en-US" sz="1800" b="1" i="0" u="none" strike="noStrike" cap="none" normalizeH="0" baseline="0" dirty="0" err="1" smtClean="0">
                          <a:ln>
                            <a:noFill/>
                          </a:ln>
                          <a:solidFill>
                            <a:srgbClr val="FF0000"/>
                          </a:solidFill>
                          <a:effectLst/>
                          <a:latin typeface="Calibri" pitchFamily="34" charset="0"/>
                          <a:ea typeface="Calibri" pitchFamily="34" charset="0"/>
                          <a:cs typeface="Times New Roman" pitchFamily="18" charset="0"/>
                        </a:rPr>
                        <a:t>CrPC</a:t>
                      </a:r>
                      <a:r>
                        <a:rPr kumimoji="0" lang="en-US" sz="18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 recorded)</a:t>
                      </a:r>
                      <a:endParaRPr kumimoji="0" lang="en-US"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5945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Rasheed Ahmad @ Abdul Rehman </a:t>
                      </a:r>
                      <a:r>
                        <a:rPr kumimoji="0" lang="en-US" sz="18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Turabi</a:t>
                      </a:r>
                      <a:r>
                        <a:rPr kumimoji="0" lang="en-US"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R/O </a:t>
                      </a:r>
                      <a:r>
                        <a:rPr kumimoji="0" lang="en-US" sz="18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Charsadda</a:t>
                      </a:r>
                      <a:r>
                        <a:rPr kumimoji="0" lang="en-US"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dirty="0" smtClean="0">
                          <a:ln>
                            <a:noFill/>
                          </a:ln>
                          <a:solidFill>
                            <a:schemeClr val="hlink"/>
                          </a:solidFill>
                          <a:effectLst/>
                          <a:latin typeface="Calibri" pitchFamily="34" charset="0"/>
                          <a:ea typeface="Calibri" pitchFamily="34" charset="0"/>
                          <a:cs typeface="Times New Roman" pitchFamily="18" charset="0"/>
                        </a:rPr>
                        <a:t>(ex-student of Haqqania)</a:t>
                      </a:r>
                      <a:endParaRPr kumimoji="0" lang="en-US"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dirty="0" smtClean="0">
                          <a:ln>
                            <a:noFill/>
                          </a:ln>
                          <a:solidFill>
                            <a:srgbClr val="376092"/>
                          </a:solidFill>
                          <a:effectLst/>
                          <a:latin typeface="Calibri" pitchFamily="34" charset="0"/>
                          <a:ea typeface="Calibri" pitchFamily="34" charset="0"/>
                          <a:cs typeface="Times New Roman" pitchFamily="18" charset="0"/>
                        </a:rPr>
                        <a:t>(Arrested on 14-02-08)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Knowledge of conspiracy. Also identified Abdullah @ Saddam, </a:t>
                      </a:r>
                      <a:r>
                        <a:rPr kumimoji="0" lang="en-US" sz="18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Qari</a:t>
                      </a:r>
                      <a:r>
                        <a:rPr kumimoji="0" lang="en-US"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Ismail, </a:t>
                      </a:r>
                      <a:r>
                        <a:rPr kumimoji="0" lang="en-US" sz="18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Nasarullah</a:t>
                      </a:r>
                      <a:r>
                        <a:rPr kumimoji="0" lang="en-US"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and S.B Bilal. </a:t>
                      </a:r>
                      <a:r>
                        <a:rPr kumimoji="0" lang="en-US" sz="18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(Statement u/s 164, </a:t>
                      </a:r>
                      <a:r>
                        <a:rPr kumimoji="0" lang="en-US" sz="1800" b="1" i="0" u="none" strike="noStrike" cap="none" normalizeH="0" baseline="0" dirty="0" err="1" smtClean="0">
                          <a:ln>
                            <a:noFill/>
                          </a:ln>
                          <a:solidFill>
                            <a:srgbClr val="FF0000"/>
                          </a:solidFill>
                          <a:effectLst/>
                          <a:latin typeface="Calibri" pitchFamily="34" charset="0"/>
                          <a:ea typeface="Calibri" pitchFamily="34" charset="0"/>
                          <a:cs typeface="Times New Roman" pitchFamily="18" charset="0"/>
                        </a:rPr>
                        <a:t>CrPC</a:t>
                      </a:r>
                      <a:r>
                        <a:rPr kumimoji="0" lang="en-US" sz="18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 recorded)</a:t>
                      </a:r>
                      <a:endParaRPr kumimoji="0" lang="en-US"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8933" name="Rectangle 2"/>
          <p:cNvSpPr>
            <a:spLocks noChangeArrowheads="1"/>
          </p:cNvSpPr>
          <p:nvPr/>
        </p:nvSpPr>
        <p:spPr bwMode="auto">
          <a:xfrm>
            <a:off x="1" y="41275"/>
            <a:ext cx="9109075" cy="1371600"/>
          </a:xfrm>
          <a:prstGeom prst="rect">
            <a:avLst/>
          </a:prstGeom>
          <a:noFill/>
          <a:ln w="9525">
            <a:noFill/>
            <a:miter lim="800000"/>
            <a:headEnd/>
            <a:tailEnd/>
          </a:ln>
        </p:spPr>
        <p:txBody>
          <a:bodyPr anchor="ctr"/>
          <a:lstStyle/>
          <a:p>
            <a:pPr algn="ctr"/>
            <a:r>
              <a:rPr lang="en-US" sz="3600" b="1">
                <a:solidFill>
                  <a:srgbClr val="17375E"/>
                </a:solidFill>
                <a:latin typeface="Calibri" pitchFamily="34" charset="0"/>
              </a:rPr>
              <a:t>…Accused Arrested</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idx="4294967295"/>
          </p:nvPr>
        </p:nvSpPr>
        <p:spPr>
          <a:xfrm>
            <a:off x="457200" y="277813"/>
            <a:ext cx="8229600" cy="990600"/>
          </a:xfrm>
        </p:spPr>
        <p:txBody>
          <a:bodyPr anchor="b">
            <a:normAutofit fontScale="90000"/>
          </a:bodyPr>
          <a:lstStyle/>
          <a:p>
            <a:pPr eaLnBrk="1" hangingPunct="1">
              <a:lnSpc>
                <a:spcPct val="80000"/>
              </a:lnSpc>
            </a:pPr>
            <a:r>
              <a:rPr lang="en-GB" sz="4000" b="1" smtClean="0"/>
              <a:t/>
            </a:r>
            <a:br>
              <a:rPr lang="en-GB" sz="4000" b="1" smtClean="0"/>
            </a:br>
            <a:r>
              <a:rPr lang="en-GB" sz="4000" b="1" smtClean="0"/>
              <a:t/>
            </a:r>
            <a:br>
              <a:rPr lang="en-GB" sz="4000" b="1" smtClean="0"/>
            </a:br>
            <a:r>
              <a:rPr lang="en-GB" sz="4000" b="1" smtClean="0"/>
              <a:t/>
            </a:r>
            <a:br>
              <a:rPr lang="en-GB" sz="4000" b="1" smtClean="0"/>
            </a:br>
            <a:r>
              <a:rPr lang="en-GB" sz="4000" b="1" smtClean="0"/>
              <a:t>OVERVIEW</a:t>
            </a:r>
            <a:br>
              <a:rPr lang="en-GB" sz="4000" b="1" smtClean="0"/>
            </a:br>
            <a:r>
              <a:rPr lang="en-GB" sz="4000" b="1" smtClean="0"/>
              <a:t>POLITICAL VICTIMISATION</a:t>
            </a:r>
          </a:p>
        </p:txBody>
      </p:sp>
      <p:sp>
        <p:nvSpPr>
          <p:cNvPr id="17410" name="Rectangle 3"/>
          <p:cNvSpPr>
            <a:spLocks noGrp="1" noChangeArrowheads="1"/>
          </p:cNvSpPr>
          <p:nvPr>
            <p:ph idx="4294967295"/>
          </p:nvPr>
        </p:nvSpPr>
        <p:spPr>
          <a:xfrm>
            <a:off x="457200" y="1447800"/>
            <a:ext cx="8229600" cy="4645025"/>
          </a:xfrm>
        </p:spPr>
        <p:txBody>
          <a:bodyPr/>
          <a:lstStyle/>
          <a:p>
            <a:pPr algn="just"/>
            <a:r>
              <a:rPr lang="en-GB" sz="2400" dirty="0" smtClean="0">
                <a:latin typeface="Arial" charset="0"/>
              </a:rPr>
              <a:t>Throughout her political career, Mohtrama Benazir Bhutto experienced all kind of adversities </a:t>
            </a:r>
            <a:r>
              <a:rPr lang="en-US" sz="2400" dirty="0" smtClean="0">
                <a:latin typeface="Arial" charset="0"/>
              </a:rPr>
              <a:t>–</a:t>
            </a:r>
            <a:r>
              <a:rPr lang="en-GB" sz="2400" dirty="0" smtClean="0">
                <a:latin typeface="Arial" charset="0"/>
              </a:rPr>
              <a:t> detained in jail, house arrests, political victimization  and persecution by the political rivals. However, it could not stop her to serve her nation and the people.</a:t>
            </a:r>
          </a:p>
          <a:p>
            <a:pPr algn="just"/>
            <a:r>
              <a:rPr lang="en-GB" sz="2400" dirty="0" smtClean="0">
                <a:latin typeface="Arial" charset="0"/>
              </a:rPr>
              <a:t>Her father and two brothers were killed by forces with a particular mind set and the same mind set continued to haunt Mohtrama Benazir Bhutto Shaheed.</a:t>
            </a:r>
          </a:p>
          <a:p>
            <a:pPr algn="just"/>
            <a:r>
              <a:rPr lang="en-GB" sz="2400" dirty="0" smtClean="0">
                <a:latin typeface="Arial" charset="0"/>
              </a:rPr>
              <a:t>Mohtrama Benazir Bhutto was implicated in number of false and fabricated criminal cases after dismissal of her democratically elected Government in November 1996 by </a:t>
            </a:r>
            <a:r>
              <a:rPr lang="en-GB" sz="2400" dirty="0" err="1" smtClean="0">
                <a:latin typeface="Arial" charset="0"/>
              </a:rPr>
              <a:t>Saif</a:t>
            </a:r>
            <a:r>
              <a:rPr lang="en-GB" sz="2400" dirty="0" smtClean="0">
                <a:latin typeface="Arial" charset="0"/>
              </a:rPr>
              <a:t>-</a:t>
            </a:r>
            <a:r>
              <a:rPr lang="en-GB" sz="2400" dirty="0" err="1" smtClean="0">
                <a:latin typeface="Arial" charset="0"/>
              </a:rPr>
              <a:t>ur</a:t>
            </a:r>
            <a:r>
              <a:rPr lang="en-GB" sz="2400" dirty="0" smtClean="0">
                <a:latin typeface="Arial" charset="0"/>
              </a:rPr>
              <a:t>-Rehman at the behest of his political masters.</a:t>
            </a:r>
          </a:p>
          <a:p>
            <a:pPr marL="0" indent="0" algn="just" eaLnBrk="1" hangingPunct="1">
              <a:spcBef>
                <a:spcPts val="800"/>
              </a:spcBef>
              <a:spcAft>
                <a:spcPts val="800"/>
              </a:spcAft>
              <a:buNone/>
            </a:pPr>
            <a:endParaRPr lang="en-GB" sz="2000" dirty="0" smtClean="0"/>
          </a:p>
          <a:p>
            <a:pPr algn="just" eaLnBrk="1" hangingPunct="1"/>
            <a:endParaRPr lang="en-GB" sz="2000" dirty="0" smtClean="0"/>
          </a:p>
          <a:p>
            <a:pPr algn="just" eaLnBrk="1" hangingPunct="1"/>
            <a:endParaRPr lang="en-GB" sz="2000" dirty="0" smtClean="0"/>
          </a:p>
        </p:txBody>
      </p:sp>
      <p:sp>
        <p:nvSpPr>
          <p:cNvPr id="4" name="Slide Number Placeholder 3"/>
          <p:cNvSpPr>
            <a:spLocks noGrp="1"/>
          </p:cNvSpPr>
          <p:nvPr>
            <p:ph type="sldNum" sz="quarter" idx="12"/>
          </p:nvPr>
        </p:nvSpPr>
        <p:spPr/>
        <p:txBody>
          <a:bodyPr/>
          <a:lstStyle/>
          <a:p>
            <a:pPr>
              <a:defRPr/>
            </a:pPr>
            <a:fld id="{82D19354-2084-465C-8051-64FC42390EC5}" type="slidenum">
              <a:rPr lang="en-US" smtClean="0"/>
              <a:pPr>
                <a:defRPr/>
              </a:pPr>
              <a:t>3</a:t>
            </a:fld>
            <a:endParaRPr lang="en-US"/>
          </a:p>
        </p:txBody>
      </p:sp>
    </p:spTree>
    <p:extLst>
      <p:ext uri="{BB962C8B-B14F-4D97-AF65-F5344CB8AC3E}">
        <p14:creationId xmlns:p14="http://schemas.microsoft.com/office/powerpoint/2010/main" val="67966066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DB671CDE-1A91-4B6A-AEE0-192445B882BD}" type="slidenum">
              <a:rPr lang="en-US"/>
              <a:pPr>
                <a:defRPr/>
              </a:pPr>
              <a:t>30</a:t>
            </a:fld>
            <a:endParaRPr lang="en-US"/>
          </a:p>
        </p:txBody>
      </p:sp>
      <p:sp>
        <p:nvSpPr>
          <p:cNvPr id="6146" name="Rectangle 3"/>
          <p:cNvSpPr txBox="1">
            <a:spLocks noGrp="1" noChangeArrowheads="1"/>
          </p:cNvSpPr>
          <p:nvPr/>
        </p:nvSpPr>
        <p:spPr>
          <a:xfrm>
            <a:off x="6553200" y="6356351"/>
            <a:ext cx="2133600" cy="365125"/>
          </a:xfrm>
          <a:prstGeom prst="rect">
            <a:avLst/>
          </a:prstGeom>
          <a:noFill/>
        </p:spPr>
        <p:txBody>
          <a:bodyPr anchor="ctr"/>
          <a:lstStyle/>
          <a:p>
            <a:pPr algn="r" eaLnBrk="0" hangingPunct="0">
              <a:defRPr/>
            </a:pPr>
            <a:fld id="{E93B7F63-9479-4AF0-ACFC-64BC92E3454E}" type="slidenum">
              <a:rPr lang="en-US" sz="1200">
                <a:solidFill>
                  <a:schemeClr val="tx1">
                    <a:tint val="75000"/>
                  </a:schemeClr>
                </a:solidFill>
                <a:cs typeface="+mn-cs"/>
              </a:rPr>
              <a:pPr algn="r" eaLnBrk="0" hangingPunct="0">
                <a:defRPr/>
              </a:pPr>
              <a:t>30</a:t>
            </a:fld>
            <a:endParaRPr lang="en-US" sz="1200">
              <a:solidFill>
                <a:schemeClr val="tx1">
                  <a:tint val="75000"/>
                </a:schemeClr>
              </a:solidFill>
              <a:cs typeface="+mn-cs"/>
            </a:endParaRPr>
          </a:p>
        </p:txBody>
      </p:sp>
      <p:graphicFrame>
        <p:nvGraphicFramePr>
          <p:cNvPr id="29726" name="Group 30"/>
          <p:cNvGraphicFramePr>
            <a:graphicFrameLocks noGrp="1"/>
          </p:cNvGraphicFramePr>
          <p:nvPr>
            <p:extLst>
              <p:ext uri="{D42A27DB-BD31-4B8C-83A1-F6EECF244321}">
                <p14:modId xmlns:p14="http://schemas.microsoft.com/office/powerpoint/2010/main" val="658469683"/>
              </p:ext>
            </p:extLst>
          </p:nvPr>
        </p:nvGraphicFramePr>
        <p:xfrm>
          <a:off x="0" y="1341077"/>
          <a:ext cx="9144002" cy="5266563"/>
        </p:xfrm>
        <a:graphic>
          <a:graphicData uri="http://schemas.openxmlformats.org/drawingml/2006/table">
            <a:tbl>
              <a:tblPr/>
              <a:tblGrid>
                <a:gridCol w="742951"/>
                <a:gridCol w="2965451"/>
                <a:gridCol w="5435600"/>
              </a:tblGrid>
              <a:tr h="70980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Calibri" pitchFamily="34" charset="0"/>
                          <a:ea typeface="Calibri" pitchFamily="34" charset="0"/>
                          <a:cs typeface="Times New Roman" pitchFamily="18" charset="0"/>
                        </a:rPr>
                        <a:t>S. No</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Calibri" pitchFamily="34" charset="0"/>
                          <a:ea typeface="Calibri" pitchFamily="34" charset="0"/>
                          <a:cs typeface="Times New Roman" pitchFamily="18" charset="0"/>
                        </a:rPr>
                        <a:t>Name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Calibri" pitchFamily="34" charset="0"/>
                          <a:ea typeface="Calibri" pitchFamily="34" charset="0"/>
                          <a:cs typeface="Times New Roman" pitchFamily="18" charset="0"/>
                        </a:rPr>
                        <a:t>Role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95751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Baitullah Mehsud</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r/o South Waziristan Agency, </a:t>
                      </a:r>
                      <a:r>
                        <a:rPr kumimoji="0" lang="en-US" sz="2000" b="1" i="0" u="none" strike="noStrike" cap="none" normalizeH="0" baseline="0" smtClean="0">
                          <a:ln>
                            <a:noFill/>
                          </a:ln>
                          <a:solidFill>
                            <a:schemeClr val="hlink"/>
                          </a:solidFill>
                          <a:effectLst/>
                          <a:latin typeface="Calibri" pitchFamily="34" charset="0"/>
                          <a:ea typeface="Calibri" pitchFamily="34" charset="0"/>
                          <a:cs typeface="Times New Roman" pitchFamily="18" charset="0"/>
                        </a:rPr>
                        <a:t>(Amir of TTP)</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Mastermind </a:t>
                      </a:r>
                      <a:r>
                        <a:rPr kumimoji="0" lang="en-US" sz="2000" b="1" i="0" u="none" strike="noStrike" cap="none" normalizeH="0" baseline="0" smtClean="0">
                          <a:ln>
                            <a:noFill/>
                          </a:ln>
                          <a:solidFill>
                            <a:srgbClr val="FF0000"/>
                          </a:solidFill>
                          <a:effectLst/>
                          <a:latin typeface="Calibri" pitchFamily="34" charset="0"/>
                          <a:ea typeface="Calibri" pitchFamily="34" charset="0"/>
                          <a:cs typeface="Times New Roman" pitchFamily="18" charset="0"/>
                        </a:rPr>
                        <a:t>(Killed in a drone attack on 05-08-09)</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9062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Nadir Khan @ Qari Ismail Khan, R/O Swabi.           </a:t>
                      </a:r>
                      <a:r>
                        <a:rPr kumimoji="0" lang="en-US" sz="2000" b="1" i="0" u="none" strike="noStrike" cap="none" normalizeH="0" baseline="0" smtClean="0">
                          <a:ln>
                            <a:noFill/>
                          </a:ln>
                          <a:solidFill>
                            <a:schemeClr val="hlink"/>
                          </a:solidFill>
                          <a:effectLst/>
                          <a:latin typeface="Calibri" pitchFamily="34" charset="0"/>
                          <a:ea typeface="Calibri" pitchFamily="34" charset="0"/>
                          <a:cs typeface="Times New Roman" pitchFamily="18" charset="0"/>
                        </a:rPr>
                        <a:t>(ex-student of Haqqania)</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Incharge of operation in Haqqania Madrassah. Also in contact with Nasarullah. </a:t>
                      </a:r>
                      <a:r>
                        <a:rPr kumimoji="0" lang="en-US" sz="2000" b="1" i="0" u="none" strike="noStrike" cap="none" normalizeH="0" baseline="0" smtClean="0">
                          <a:ln>
                            <a:noFill/>
                          </a:ln>
                          <a:solidFill>
                            <a:srgbClr val="FF0000"/>
                          </a:solidFill>
                          <a:effectLst/>
                          <a:latin typeface="Calibri" pitchFamily="34" charset="0"/>
                          <a:ea typeface="Calibri" pitchFamily="34" charset="0"/>
                          <a:cs typeface="Times New Roman" pitchFamily="18" charset="0"/>
                        </a:rPr>
                        <a:t>(Killed in Mohmand Agency on 15-01-2008)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5706">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3</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Nasrullah, R/O  Miranshah NWA. </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smtClean="0">
                          <a:ln>
                            <a:noFill/>
                          </a:ln>
                          <a:solidFill>
                            <a:schemeClr val="hlink"/>
                          </a:solidFill>
                          <a:effectLst/>
                          <a:latin typeface="Calibri" pitchFamily="34" charset="0"/>
                          <a:ea typeface="Calibri" pitchFamily="34" charset="0"/>
                          <a:cs typeface="Times New Roman" pitchFamily="18" charset="0"/>
                        </a:rPr>
                        <a:t>(ex-student of Haqqania)</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Focal person of conspiracy in RWP. In contact with Moulvi Sb on 28-12-07. </a:t>
                      </a:r>
                      <a:r>
                        <a:rPr kumimoji="0" lang="en-US" sz="2000" b="1" i="0" u="none" strike="noStrike" cap="none" normalizeH="0" baseline="0" smtClean="0">
                          <a:ln>
                            <a:noFill/>
                          </a:ln>
                          <a:solidFill>
                            <a:srgbClr val="FF0000"/>
                          </a:solidFill>
                          <a:effectLst/>
                          <a:latin typeface="Calibri" pitchFamily="34" charset="0"/>
                          <a:ea typeface="Calibri" pitchFamily="34" charset="0"/>
                          <a:cs typeface="Times New Roman" pitchFamily="18" charset="0"/>
                        </a:rPr>
                        <a:t>(Killed in Mohmand Agency on 15-01-2008)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4488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Abad ur Rehman @ Noman, R/O Malakand Agency.</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smtClean="0">
                          <a:ln>
                            <a:noFill/>
                          </a:ln>
                          <a:solidFill>
                            <a:schemeClr val="hlink"/>
                          </a:solidFill>
                          <a:effectLst/>
                          <a:latin typeface="Calibri" pitchFamily="34" charset="0"/>
                          <a:ea typeface="Calibri" pitchFamily="34" charset="0"/>
                          <a:cs typeface="Times New Roman" pitchFamily="18" charset="0"/>
                        </a:rPr>
                        <a:t>(ex-student of Haqqania)</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Co-conspirator. Provided suicide jackets to </a:t>
                      </a:r>
                      <a:r>
                        <a:rPr kumimoji="0" lang="en-US" sz="20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Hasnain</a:t>
                      </a:r>
                      <a:r>
                        <a:rPr kumimoji="0" lang="en-US"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20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(Killed in </a:t>
                      </a:r>
                      <a:r>
                        <a:rPr kumimoji="0" lang="en-US" sz="2000" b="1" i="0" u="none" strike="noStrike" cap="none" normalizeH="0" baseline="0" dirty="0" err="1" smtClean="0">
                          <a:ln>
                            <a:noFill/>
                          </a:ln>
                          <a:solidFill>
                            <a:srgbClr val="FF0000"/>
                          </a:solidFill>
                          <a:effectLst/>
                          <a:latin typeface="Calibri" pitchFamily="34" charset="0"/>
                          <a:ea typeface="Calibri" pitchFamily="34" charset="0"/>
                          <a:cs typeface="Times New Roman" pitchFamily="18" charset="0"/>
                        </a:rPr>
                        <a:t>Tirah</a:t>
                      </a:r>
                      <a:r>
                        <a:rPr kumimoji="0" lang="en-US" sz="20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 Khyber Agency in a Drone attack on 13.05.2010, </a:t>
                      </a:r>
                      <a:r>
                        <a:rPr kumimoji="0" lang="en-US" sz="2000" b="1" i="0" u="none" strike="noStrike" cap="none" normalizeH="0" baseline="0" dirty="0" err="1" smtClean="0">
                          <a:ln>
                            <a:noFill/>
                          </a:ln>
                          <a:solidFill>
                            <a:srgbClr val="FF0000"/>
                          </a:solidFill>
                          <a:effectLst/>
                          <a:latin typeface="Calibri" pitchFamily="34" charset="0"/>
                          <a:ea typeface="Calibri" pitchFamily="34" charset="0"/>
                          <a:cs typeface="Times New Roman" pitchFamily="18" charset="0"/>
                        </a:rPr>
                        <a:t>alongwith</a:t>
                      </a:r>
                      <a:r>
                        <a:rPr kumimoji="0" lang="en-US" sz="20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 14 other militants including foreigners)</a:t>
                      </a:r>
                      <a:endParaRPr kumimoji="0" lang="en-US"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9965" name="Rectangle 2"/>
          <p:cNvSpPr>
            <a:spLocks noChangeArrowheads="1"/>
          </p:cNvSpPr>
          <p:nvPr/>
        </p:nvSpPr>
        <p:spPr bwMode="auto">
          <a:xfrm>
            <a:off x="1" y="41275"/>
            <a:ext cx="9109075" cy="1371600"/>
          </a:xfrm>
          <a:prstGeom prst="rect">
            <a:avLst/>
          </a:prstGeom>
          <a:noFill/>
          <a:ln w="9525">
            <a:noFill/>
            <a:miter lim="800000"/>
            <a:headEnd/>
            <a:tailEnd/>
          </a:ln>
        </p:spPr>
        <p:txBody>
          <a:bodyPr anchor="ctr"/>
          <a:lstStyle/>
          <a:p>
            <a:pPr algn="ctr"/>
            <a:r>
              <a:rPr lang="en-US" sz="3600" b="1">
                <a:solidFill>
                  <a:srgbClr val="17375E"/>
                </a:solidFill>
                <a:latin typeface="Calibri" pitchFamily="34" charset="0"/>
              </a:rPr>
              <a:t>Accused Absconding/Killed</a:t>
            </a: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29B437C8-B305-4003-B4FC-FCDCDD30D321}" type="slidenum">
              <a:rPr lang="en-US"/>
              <a:pPr>
                <a:defRPr/>
              </a:pPr>
              <a:t>31</a:t>
            </a:fld>
            <a:endParaRPr lang="en-US"/>
          </a:p>
        </p:txBody>
      </p:sp>
      <p:graphicFrame>
        <p:nvGraphicFramePr>
          <p:cNvPr id="30760" name="Group 40"/>
          <p:cNvGraphicFramePr>
            <a:graphicFrameLocks noGrp="1"/>
          </p:cNvGraphicFramePr>
          <p:nvPr>
            <p:extLst>
              <p:ext uri="{D42A27DB-BD31-4B8C-83A1-F6EECF244321}">
                <p14:modId xmlns:p14="http://schemas.microsoft.com/office/powerpoint/2010/main" val="3677743801"/>
              </p:ext>
            </p:extLst>
          </p:nvPr>
        </p:nvGraphicFramePr>
        <p:xfrm>
          <a:off x="34926" y="1087008"/>
          <a:ext cx="9001127" cy="4934280"/>
        </p:xfrm>
        <a:graphic>
          <a:graphicData uri="http://schemas.openxmlformats.org/drawingml/2006/table">
            <a:tbl>
              <a:tblPr/>
              <a:tblGrid>
                <a:gridCol w="719139"/>
                <a:gridCol w="3386137"/>
                <a:gridCol w="4895851"/>
              </a:tblGrid>
              <a:tr h="630936">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S. No</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chemeClr val="bg1"/>
                          </a:solidFill>
                          <a:effectLst/>
                          <a:latin typeface="Calibri" pitchFamily="34" charset="0"/>
                          <a:ea typeface="Calibri" pitchFamily="34" charset="0"/>
                          <a:cs typeface="Times New Roman" pitchFamily="18" charset="0"/>
                        </a:rPr>
                        <a:t>Name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chemeClr val="bg1"/>
                          </a:solidFill>
                          <a:effectLst/>
                          <a:latin typeface="Calibri" pitchFamily="34" charset="0"/>
                          <a:ea typeface="Calibri" pitchFamily="34" charset="0"/>
                          <a:cs typeface="Times New Roman" pitchFamily="18" charset="0"/>
                        </a:rPr>
                        <a:t>Role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1601312">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Abdullah @ Saddam, S/O Ali Rehman, R/O Mohmand Agency.</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smtClean="0">
                          <a:ln>
                            <a:noFill/>
                          </a:ln>
                          <a:solidFill>
                            <a:schemeClr val="hlink"/>
                          </a:solidFill>
                          <a:effectLst/>
                          <a:latin typeface="Calibri" pitchFamily="34" charset="0"/>
                          <a:ea typeface="Calibri" pitchFamily="34" charset="0"/>
                          <a:cs typeface="Times New Roman" pitchFamily="18" charset="0"/>
                        </a:rPr>
                        <a:t>(ex-student of Haqqania)</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Knowledge of conspiracy. Provided suicide jackets to </a:t>
                      </a:r>
                      <a:r>
                        <a:rPr kumimoji="0" lang="en-US" sz="18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Hasnain</a:t>
                      </a:r>
                      <a:r>
                        <a:rPr kumimoji="0" lang="en-US"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Also involved in </a:t>
                      </a:r>
                      <a:r>
                        <a:rPr kumimoji="0" lang="en-US" sz="18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Kamra</a:t>
                      </a:r>
                      <a:r>
                        <a:rPr kumimoji="0" lang="en-US"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Missile Attack (17-01-08). </a:t>
                      </a:r>
                      <a:r>
                        <a:rPr kumimoji="0" lang="en-US" sz="18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(Killed in </a:t>
                      </a:r>
                      <a:r>
                        <a:rPr kumimoji="0" lang="en-US" sz="1800" b="1" i="0" u="none" strike="noStrike" cap="none" normalizeH="0" baseline="0" dirty="0" err="1" smtClean="0">
                          <a:ln>
                            <a:noFill/>
                          </a:ln>
                          <a:solidFill>
                            <a:srgbClr val="FF0000"/>
                          </a:solidFill>
                          <a:effectLst/>
                          <a:latin typeface="Calibri" pitchFamily="34" charset="0"/>
                          <a:ea typeface="Calibri" pitchFamily="34" charset="0"/>
                          <a:cs typeface="Times New Roman" pitchFamily="18" charset="0"/>
                        </a:rPr>
                        <a:t>Mamad</a:t>
                      </a:r>
                      <a:r>
                        <a:rPr kumimoji="0" lang="en-US" sz="18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 </a:t>
                      </a:r>
                      <a:r>
                        <a:rPr kumimoji="0" lang="en-US" sz="1800" b="1" i="0" u="none" strike="noStrike" cap="none" normalizeH="0" baseline="0" dirty="0" err="1" smtClean="0">
                          <a:ln>
                            <a:noFill/>
                          </a:ln>
                          <a:solidFill>
                            <a:srgbClr val="FF0000"/>
                          </a:solidFill>
                          <a:effectLst/>
                          <a:latin typeface="Calibri" pitchFamily="34" charset="0"/>
                          <a:ea typeface="Calibri" pitchFamily="34" charset="0"/>
                          <a:cs typeface="Times New Roman" pitchFamily="18" charset="0"/>
                        </a:rPr>
                        <a:t>Gatt</a:t>
                      </a:r>
                      <a:r>
                        <a:rPr kumimoji="0" lang="en-US" sz="18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 </a:t>
                      </a:r>
                      <a:r>
                        <a:rPr kumimoji="0" lang="en-US" sz="1800" b="1" i="0" u="none" strike="noStrike" cap="none" normalizeH="0" baseline="0" dirty="0" err="1" smtClean="0">
                          <a:ln>
                            <a:noFill/>
                          </a:ln>
                          <a:solidFill>
                            <a:srgbClr val="FF0000"/>
                          </a:solidFill>
                          <a:effectLst/>
                          <a:latin typeface="Calibri" pitchFamily="34" charset="0"/>
                          <a:ea typeface="Calibri" pitchFamily="34" charset="0"/>
                          <a:cs typeface="Times New Roman" pitchFamily="18" charset="0"/>
                        </a:rPr>
                        <a:t>Mohammand</a:t>
                      </a:r>
                      <a:r>
                        <a:rPr kumimoji="0" lang="en-US" sz="18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 Agency in an explosion on 31-05-2008)</a:t>
                      </a:r>
                      <a:endParaRPr kumimoji="0" lang="en-US"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4016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Faiz Mohammad @ Kaskat, S/O Shah Nazar, R/O Swabi. </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smtClean="0">
                          <a:ln>
                            <a:noFill/>
                          </a:ln>
                          <a:solidFill>
                            <a:schemeClr val="hlink"/>
                          </a:solidFill>
                          <a:effectLst/>
                          <a:latin typeface="Calibri" pitchFamily="34" charset="0"/>
                          <a:ea typeface="Calibri" pitchFamily="34" charset="0"/>
                          <a:cs typeface="Times New Roman" pitchFamily="18" charset="0"/>
                        </a:rPr>
                        <a:t>(ex-student of Haqqania)</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Provided suicide jacket to Hasnain.</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0936">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Saeed @ Bilal</a:t>
                      </a:r>
                      <a:r>
                        <a:rPr kumimoji="0" lang="en-US" sz="1800" b="0" i="0" u="none" strike="noStrike" cap="none" normalizeH="0" baseline="0" smtClean="0">
                          <a:ln>
                            <a:noFill/>
                          </a:ln>
                          <a:solidFill>
                            <a:srgbClr val="000000"/>
                          </a:solidFill>
                          <a:effectLst/>
                          <a:latin typeface="Calibri" pitchFamily="34" charset="0"/>
                          <a:ea typeface="Calibri" pitchFamily="34" charset="0"/>
                          <a:cs typeface="Times New Roman" pitchFamily="18" charset="0"/>
                        </a:rPr>
                        <a:t>, </a:t>
                      </a:r>
                      <a:r>
                        <a:rPr kumimoji="0" lang="en-US" sz="18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R/O Barwand, SWA</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S.B Killed</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0936">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Ikram Ullah R/O Barwand, SWA</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Second Suicide bomber, escaped.</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0988" name="Rectangle 2"/>
          <p:cNvSpPr>
            <a:spLocks noChangeArrowheads="1"/>
          </p:cNvSpPr>
          <p:nvPr/>
        </p:nvSpPr>
        <p:spPr bwMode="auto">
          <a:xfrm>
            <a:off x="1" y="-99392"/>
            <a:ext cx="9109075" cy="939552"/>
          </a:xfrm>
          <a:prstGeom prst="rect">
            <a:avLst/>
          </a:prstGeom>
          <a:noFill/>
          <a:ln w="9525">
            <a:noFill/>
            <a:miter lim="800000"/>
            <a:headEnd/>
            <a:tailEnd/>
          </a:ln>
        </p:spPr>
        <p:txBody>
          <a:bodyPr anchor="ctr"/>
          <a:lstStyle/>
          <a:p>
            <a:pPr algn="ctr"/>
            <a:r>
              <a:rPr lang="en-US" sz="3600" b="1" dirty="0">
                <a:solidFill>
                  <a:srgbClr val="17375E"/>
                </a:solidFill>
                <a:latin typeface="Calibri" pitchFamily="34" charset="0"/>
              </a:rPr>
              <a:t>…Accused Absconding/Killed</a:t>
            </a: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5"/>
          <p:cNvSpPr>
            <a:spLocks noGrp="1"/>
          </p:cNvSpPr>
          <p:nvPr>
            <p:ph type="sldNum" sz="quarter" idx="12"/>
          </p:nvPr>
        </p:nvSpPr>
        <p:spPr/>
        <p:txBody>
          <a:bodyPr/>
          <a:lstStyle/>
          <a:p>
            <a:pPr>
              <a:defRPr/>
            </a:pPr>
            <a:fld id="{6F1DA2FE-B539-443C-A3FE-87EDACBF6AF8}" type="slidenum">
              <a:rPr lang="en-US"/>
              <a:pPr>
                <a:defRPr/>
              </a:pPr>
              <a:t>32</a:t>
            </a:fld>
            <a:endParaRPr lang="en-US"/>
          </a:p>
        </p:txBody>
      </p:sp>
      <p:sp>
        <p:nvSpPr>
          <p:cNvPr id="41986" name="Rectangle 47"/>
          <p:cNvSpPr>
            <a:spLocks noChangeArrowheads="1"/>
          </p:cNvSpPr>
          <p:nvPr/>
        </p:nvSpPr>
        <p:spPr bwMode="auto">
          <a:xfrm>
            <a:off x="7451726" y="4221163"/>
            <a:ext cx="1357313" cy="914400"/>
          </a:xfrm>
          <a:prstGeom prst="rect">
            <a:avLst/>
          </a:prstGeom>
          <a:solidFill>
            <a:srgbClr val="FFFF99"/>
          </a:solidFill>
          <a:ln w="11430" algn="ctr">
            <a:solidFill>
              <a:schemeClr val="tx1"/>
            </a:solidFill>
            <a:prstDash val="sysDash"/>
            <a:miter lim="800000"/>
            <a:headEnd/>
            <a:tailEnd/>
          </a:ln>
        </p:spPr>
        <p:txBody>
          <a:bodyPr/>
          <a:lstStyle/>
          <a:p>
            <a:pPr eaLnBrk="0" hangingPunct="0">
              <a:lnSpc>
                <a:spcPct val="115000"/>
              </a:lnSpc>
            </a:pPr>
            <a:r>
              <a:rPr lang="en-US" sz="1100" b="1">
                <a:solidFill>
                  <a:srgbClr val="000000"/>
                </a:solidFill>
                <a:latin typeface="Calibri" pitchFamily="34" charset="0"/>
                <a:cs typeface="Times New Roman" pitchFamily="18" charset="0"/>
              </a:rPr>
              <a:t>Sher Zaman Mehsud R/O DI Khan. Arrested on 22-01-08.</a:t>
            </a:r>
          </a:p>
        </p:txBody>
      </p:sp>
      <p:sp>
        <p:nvSpPr>
          <p:cNvPr id="41987" name="Rectangle 2"/>
          <p:cNvSpPr>
            <a:spLocks noGrp="1" noChangeArrowheads="1"/>
          </p:cNvSpPr>
          <p:nvPr>
            <p:ph type="title" idx="4294967295"/>
          </p:nvPr>
        </p:nvSpPr>
        <p:spPr>
          <a:xfrm>
            <a:off x="36513" y="3176"/>
            <a:ext cx="9144000" cy="790575"/>
          </a:xfrm>
          <a:solidFill>
            <a:schemeClr val="bg1"/>
          </a:solidFill>
        </p:spPr>
        <p:txBody>
          <a:bodyPr/>
          <a:lstStyle/>
          <a:p>
            <a:pPr eaLnBrk="1" hangingPunct="1">
              <a:lnSpc>
                <a:spcPct val="80000"/>
              </a:lnSpc>
            </a:pPr>
            <a:r>
              <a:rPr lang="en-US" sz="2800" b="1" smtClean="0">
                <a:solidFill>
                  <a:srgbClr val="17375E"/>
                </a:solidFill>
                <a:cs typeface="Arial" charset="0"/>
              </a:rPr>
              <a:t>Connection between TTP/AQ and Accused of SMBB Case</a:t>
            </a:r>
          </a:p>
        </p:txBody>
      </p:sp>
      <p:pic>
        <p:nvPicPr>
          <p:cNvPr id="41988" name="Picture 3" descr="3710139617079"/>
          <p:cNvPicPr>
            <a:picLocks noGrp="1" noChangeAspect="1" noChangeArrowheads="1"/>
          </p:cNvPicPr>
          <p:nvPr>
            <p:ph sz="half" idx="4294967295"/>
          </p:nvPr>
        </p:nvPicPr>
        <p:blipFill>
          <a:blip r:embed="rId2"/>
          <a:srcRect l="14633" t="17894" r="64482" b="62509"/>
          <a:stretch>
            <a:fillRect/>
          </a:stretch>
        </p:blipFill>
        <p:spPr>
          <a:xfrm>
            <a:off x="4740275" y="2100264"/>
            <a:ext cx="482600" cy="642937"/>
          </a:xfrm>
        </p:spPr>
      </p:pic>
      <p:pic>
        <p:nvPicPr>
          <p:cNvPr id="41989" name="Picture 2" descr="Nasrullah2"/>
          <p:cNvPicPr>
            <a:picLocks noGrp="1" noChangeAspect="1" noChangeArrowheads="1"/>
          </p:cNvPicPr>
          <p:nvPr>
            <p:ph sz="quarter" idx="4294967295"/>
          </p:nvPr>
        </p:nvPicPr>
        <p:blipFill>
          <a:blip r:embed="rId3"/>
          <a:srcRect b="15581"/>
          <a:stretch>
            <a:fillRect/>
          </a:stretch>
        </p:blipFill>
        <p:spPr>
          <a:xfrm>
            <a:off x="2082800" y="2100264"/>
            <a:ext cx="476251" cy="642937"/>
          </a:xfrm>
        </p:spPr>
      </p:pic>
      <p:pic>
        <p:nvPicPr>
          <p:cNvPr id="41990" name="Picture 1" descr="Nadir"/>
          <p:cNvPicPr>
            <a:picLocks noGrp="1" noChangeAspect="1" noChangeArrowheads="1"/>
          </p:cNvPicPr>
          <p:nvPr>
            <p:ph sz="quarter" idx="4294967295"/>
          </p:nvPr>
        </p:nvPicPr>
        <p:blipFill>
          <a:blip r:embed="rId4"/>
          <a:srcRect r="10106" b="18597"/>
          <a:stretch>
            <a:fillRect/>
          </a:stretch>
        </p:blipFill>
        <p:spPr>
          <a:xfrm>
            <a:off x="819150" y="2100264"/>
            <a:ext cx="477839" cy="642937"/>
          </a:xfrm>
        </p:spPr>
      </p:pic>
      <p:sp>
        <p:nvSpPr>
          <p:cNvPr id="40962" name="Rectangle 3"/>
          <p:cNvSpPr txBox="1">
            <a:spLocks noGrp="1" noChangeArrowheads="1"/>
          </p:cNvSpPr>
          <p:nvPr/>
        </p:nvSpPr>
        <p:spPr>
          <a:xfrm>
            <a:off x="6553200" y="6356351"/>
            <a:ext cx="2133600" cy="365125"/>
          </a:xfrm>
          <a:prstGeom prst="rect">
            <a:avLst/>
          </a:prstGeom>
          <a:noFill/>
        </p:spPr>
        <p:txBody>
          <a:bodyPr anchor="ctr"/>
          <a:lstStyle/>
          <a:p>
            <a:pPr algn="r" eaLnBrk="0" hangingPunct="0">
              <a:defRPr/>
            </a:pPr>
            <a:fld id="{D432C458-9B24-4DF3-ACF4-E0B86CE44437}" type="slidenum">
              <a:rPr lang="en-US" sz="1200">
                <a:solidFill>
                  <a:schemeClr val="tx1">
                    <a:tint val="75000"/>
                  </a:schemeClr>
                </a:solidFill>
                <a:cs typeface="+mn-cs"/>
              </a:rPr>
              <a:pPr algn="r" eaLnBrk="0" hangingPunct="0">
                <a:defRPr/>
              </a:pPr>
              <a:t>32</a:t>
            </a:fld>
            <a:endParaRPr lang="en-US" sz="1200">
              <a:solidFill>
                <a:schemeClr val="tx1">
                  <a:tint val="75000"/>
                </a:schemeClr>
              </a:solidFill>
              <a:cs typeface="+mn-cs"/>
            </a:endParaRPr>
          </a:p>
        </p:txBody>
      </p:sp>
      <p:sp>
        <p:nvSpPr>
          <p:cNvPr id="41992" name="Text Box 3"/>
          <p:cNvSpPr txBox="1">
            <a:spLocks noChangeArrowheads="1"/>
          </p:cNvSpPr>
          <p:nvPr/>
        </p:nvSpPr>
        <p:spPr bwMode="auto">
          <a:xfrm>
            <a:off x="2463801" y="2873375"/>
            <a:ext cx="5995988" cy="369332"/>
          </a:xfrm>
          <a:prstGeom prst="rect">
            <a:avLst/>
          </a:prstGeom>
          <a:noFill/>
          <a:ln w="9525">
            <a:noFill/>
            <a:miter lim="800000"/>
            <a:headEnd/>
            <a:tailEnd/>
          </a:ln>
        </p:spPr>
        <p:txBody>
          <a:bodyPr>
            <a:spAutoFit/>
          </a:bodyPr>
          <a:lstStyle/>
          <a:p>
            <a:pPr eaLnBrk="0" hangingPunct="0"/>
            <a:endParaRPr lang="en-US"/>
          </a:p>
        </p:txBody>
      </p:sp>
      <p:sp>
        <p:nvSpPr>
          <p:cNvPr id="41993" name="Rectangle 7"/>
          <p:cNvSpPr>
            <a:spLocks noChangeArrowheads="1"/>
          </p:cNvSpPr>
          <p:nvPr/>
        </p:nvSpPr>
        <p:spPr bwMode="auto">
          <a:xfrm>
            <a:off x="611189" y="5516564"/>
            <a:ext cx="2089151" cy="1152525"/>
          </a:xfrm>
          <a:prstGeom prst="rect">
            <a:avLst/>
          </a:prstGeom>
          <a:solidFill>
            <a:srgbClr val="FFFF99"/>
          </a:solidFill>
          <a:ln w="9525">
            <a:solidFill>
              <a:srgbClr val="000000"/>
            </a:solidFill>
            <a:miter lim="800000"/>
            <a:headEnd/>
            <a:tailEnd/>
          </a:ln>
        </p:spPr>
        <p:txBody>
          <a:bodyPr/>
          <a:lstStyle/>
          <a:p>
            <a:pPr algn="ctr" eaLnBrk="0" hangingPunct="0"/>
            <a:r>
              <a:rPr lang="en-US" sz="1400" b="1">
                <a:solidFill>
                  <a:srgbClr val="333399"/>
                </a:solidFill>
              </a:rPr>
              <a:t>Hasnain Gul @ Ali Pinjabi</a:t>
            </a:r>
          </a:p>
          <a:p>
            <a:pPr algn="ctr" eaLnBrk="0" hangingPunct="0"/>
            <a:r>
              <a:rPr lang="en-US" sz="1000">
                <a:solidFill>
                  <a:srgbClr val="333399"/>
                </a:solidFill>
              </a:rPr>
              <a:t>R/O Street 7, Jevan Colony, Dhoke Syedan, Rawalpindi</a:t>
            </a:r>
          </a:p>
          <a:p>
            <a:pPr algn="ctr" eaLnBrk="0" hangingPunct="0"/>
            <a:r>
              <a:rPr lang="en-US" sz="1200" b="1">
                <a:solidFill>
                  <a:srgbClr val="333399"/>
                </a:solidFill>
              </a:rPr>
              <a:t>0332-5609682</a:t>
            </a:r>
          </a:p>
          <a:p>
            <a:pPr algn="ctr" eaLnBrk="0" hangingPunct="0"/>
            <a:r>
              <a:rPr lang="en-US" sz="1200" b="1">
                <a:solidFill>
                  <a:srgbClr val="FF3300"/>
                </a:solidFill>
              </a:rPr>
              <a:t>051-8000236</a:t>
            </a:r>
          </a:p>
        </p:txBody>
      </p:sp>
      <p:sp>
        <p:nvSpPr>
          <p:cNvPr id="41994" name="Rectangle 8"/>
          <p:cNvSpPr>
            <a:spLocks noChangeArrowheads="1"/>
          </p:cNvSpPr>
          <p:nvPr/>
        </p:nvSpPr>
        <p:spPr bwMode="auto">
          <a:xfrm>
            <a:off x="3708400" y="5389564"/>
            <a:ext cx="2016125" cy="1279525"/>
          </a:xfrm>
          <a:prstGeom prst="rect">
            <a:avLst/>
          </a:prstGeom>
          <a:solidFill>
            <a:srgbClr val="FFFF99"/>
          </a:solidFill>
          <a:ln w="9525">
            <a:solidFill>
              <a:srgbClr val="000000"/>
            </a:solidFill>
            <a:miter lim="800000"/>
            <a:headEnd/>
            <a:tailEnd/>
          </a:ln>
        </p:spPr>
        <p:txBody>
          <a:bodyPr/>
          <a:lstStyle/>
          <a:p>
            <a:pPr algn="ctr" eaLnBrk="0" hangingPunct="0"/>
            <a:r>
              <a:rPr lang="en-US" sz="1600" b="1">
                <a:solidFill>
                  <a:srgbClr val="333399"/>
                </a:solidFill>
              </a:rPr>
              <a:t>Rafaqat Hussain</a:t>
            </a:r>
          </a:p>
          <a:p>
            <a:pPr algn="ctr" eaLnBrk="0" hangingPunct="0"/>
            <a:r>
              <a:rPr lang="en-US" sz="1200">
                <a:solidFill>
                  <a:srgbClr val="333399"/>
                </a:solidFill>
              </a:rPr>
              <a:t>R/O House AD/90, Street 1/8, Ahmedabad, Quaid-e-Azam Colony Rawalpindi</a:t>
            </a:r>
          </a:p>
          <a:p>
            <a:pPr algn="ctr" eaLnBrk="0" hangingPunct="0"/>
            <a:r>
              <a:rPr lang="en-US" sz="1600" b="1">
                <a:solidFill>
                  <a:srgbClr val="333399"/>
                </a:solidFill>
              </a:rPr>
              <a:t>0331-5013836</a:t>
            </a:r>
            <a:endParaRPr lang="en-US"/>
          </a:p>
        </p:txBody>
      </p:sp>
      <p:sp>
        <p:nvSpPr>
          <p:cNvPr id="41995" name="Rectangle 10"/>
          <p:cNvSpPr>
            <a:spLocks noChangeArrowheads="1"/>
          </p:cNvSpPr>
          <p:nvPr/>
        </p:nvSpPr>
        <p:spPr bwMode="auto">
          <a:xfrm>
            <a:off x="3276601" y="4221163"/>
            <a:ext cx="1757363" cy="1008062"/>
          </a:xfrm>
          <a:prstGeom prst="rect">
            <a:avLst/>
          </a:prstGeom>
          <a:solidFill>
            <a:schemeClr val="bg1"/>
          </a:solidFill>
          <a:ln w="9525">
            <a:solidFill>
              <a:srgbClr val="000000"/>
            </a:solidFill>
            <a:miter lim="800000"/>
            <a:headEnd/>
            <a:tailEnd/>
          </a:ln>
        </p:spPr>
        <p:txBody>
          <a:bodyPr/>
          <a:lstStyle/>
          <a:p>
            <a:pPr algn="ctr" eaLnBrk="0" hangingPunct="0"/>
            <a:r>
              <a:rPr lang="en-US" sz="1500" b="1">
                <a:solidFill>
                  <a:srgbClr val="FF0000"/>
                </a:solidFill>
              </a:rPr>
              <a:t>Ikram Ullah</a:t>
            </a:r>
          </a:p>
          <a:p>
            <a:pPr algn="ctr" eaLnBrk="0" hangingPunct="0"/>
            <a:r>
              <a:rPr lang="en-US" sz="1500" b="1">
                <a:solidFill>
                  <a:srgbClr val="FF0000"/>
                </a:solidFill>
              </a:rPr>
              <a:t>Second Suicide Bomber</a:t>
            </a:r>
          </a:p>
        </p:txBody>
      </p:sp>
      <p:sp>
        <p:nvSpPr>
          <p:cNvPr id="41996" name="Rectangle 11"/>
          <p:cNvSpPr>
            <a:spLocks noChangeArrowheads="1"/>
          </p:cNvSpPr>
          <p:nvPr/>
        </p:nvSpPr>
        <p:spPr bwMode="auto">
          <a:xfrm>
            <a:off x="1571626" y="4214813"/>
            <a:ext cx="1500188" cy="1000125"/>
          </a:xfrm>
          <a:prstGeom prst="rect">
            <a:avLst/>
          </a:prstGeom>
          <a:noFill/>
          <a:ln w="9525">
            <a:solidFill>
              <a:srgbClr val="000000"/>
            </a:solidFill>
            <a:miter lim="800000"/>
            <a:headEnd/>
            <a:tailEnd/>
          </a:ln>
        </p:spPr>
        <p:txBody>
          <a:bodyPr/>
          <a:lstStyle/>
          <a:p>
            <a:pPr algn="ctr" eaLnBrk="0" hangingPunct="0"/>
            <a:r>
              <a:rPr lang="en-US" sz="1500" b="1">
                <a:solidFill>
                  <a:srgbClr val="FF0000"/>
                </a:solidFill>
              </a:rPr>
              <a:t>Saeed @ Bilal</a:t>
            </a:r>
          </a:p>
          <a:p>
            <a:pPr algn="ctr" eaLnBrk="0" hangingPunct="0"/>
            <a:r>
              <a:rPr lang="en-US" sz="1300" b="1">
                <a:solidFill>
                  <a:srgbClr val="FF0000"/>
                </a:solidFill>
              </a:rPr>
              <a:t>Suicide Bomber</a:t>
            </a:r>
          </a:p>
        </p:txBody>
      </p:sp>
      <p:sp>
        <p:nvSpPr>
          <p:cNvPr id="41997" name="Line 12"/>
          <p:cNvSpPr>
            <a:spLocks noChangeShapeType="1"/>
          </p:cNvSpPr>
          <p:nvPr/>
        </p:nvSpPr>
        <p:spPr bwMode="auto">
          <a:xfrm flipH="1">
            <a:off x="2357437" y="4000501"/>
            <a:ext cx="146051" cy="214313"/>
          </a:xfrm>
          <a:prstGeom prst="line">
            <a:avLst/>
          </a:prstGeom>
          <a:noFill/>
          <a:ln w="38100" cap="rnd">
            <a:solidFill>
              <a:srgbClr val="000000"/>
            </a:solidFill>
            <a:prstDash val="sysDot"/>
            <a:round/>
            <a:headEnd/>
            <a:tailEnd/>
          </a:ln>
        </p:spPr>
        <p:txBody>
          <a:bodyPr/>
          <a:lstStyle/>
          <a:p>
            <a:endParaRPr lang="en-US"/>
          </a:p>
        </p:txBody>
      </p:sp>
      <p:sp>
        <p:nvSpPr>
          <p:cNvPr id="41998" name="Line 13"/>
          <p:cNvSpPr>
            <a:spLocks noChangeShapeType="1"/>
          </p:cNvSpPr>
          <p:nvPr/>
        </p:nvSpPr>
        <p:spPr bwMode="auto">
          <a:xfrm>
            <a:off x="3492501" y="4005264"/>
            <a:ext cx="71439" cy="214312"/>
          </a:xfrm>
          <a:prstGeom prst="line">
            <a:avLst/>
          </a:prstGeom>
          <a:noFill/>
          <a:ln w="38100" cap="rnd">
            <a:solidFill>
              <a:srgbClr val="000000"/>
            </a:solidFill>
            <a:prstDash val="sysDot"/>
            <a:round/>
            <a:headEnd/>
            <a:tailEnd/>
          </a:ln>
        </p:spPr>
        <p:txBody>
          <a:bodyPr/>
          <a:lstStyle/>
          <a:p>
            <a:endParaRPr lang="en-US"/>
          </a:p>
        </p:txBody>
      </p:sp>
      <p:sp>
        <p:nvSpPr>
          <p:cNvPr id="41999" name="Text Box 14"/>
          <p:cNvSpPr txBox="1">
            <a:spLocks noChangeArrowheads="1"/>
          </p:cNvSpPr>
          <p:nvPr/>
        </p:nvSpPr>
        <p:spPr bwMode="auto">
          <a:xfrm>
            <a:off x="0" y="2060576"/>
            <a:ext cx="9144000" cy="1928813"/>
          </a:xfrm>
          <a:prstGeom prst="rect">
            <a:avLst/>
          </a:prstGeom>
          <a:solidFill>
            <a:srgbClr val="CCFFCC"/>
          </a:solidFill>
          <a:ln w="9525">
            <a:solidFill>
              <a:srgbClr val="000000"/>
            </a:solidFill>
            <a:miter lim="800000"/>
            <a:headEnd/>
            <a:tailEnd/>
          </a:ln>
        </p:spPr>
        <p:txBody>
          <a:bodyPr/>
          <a:lstStyle/>
          <a:p>
            <a:pPr algn="ctr" eaLnBrk="0" hangingPunct="0"/>
            <a:r>
              <a:rPr lang="en-US" sz="1400" b="1"/>
              <a:t>Madrassa Haqqania, Akora Khatak – Room # 96</a:t>
            </a:r>
          </a:p>
        </p:txBody>
      </p:sp>
      <p:sp>
        <p:nvSpPr>
          <p:cNvPr id="42000" name="Rectangle 15"/>
          <p:cNvSpPr>
            <a:spLocks noChangeArrowheads="1"/>
          </p:cNvSpPr>
          <p:nvPr/>
        </p:nvSpPr>
        <p:spPr bwMode="auto">
          <a:xfrm>
            <a:off x="0" y="2714626"/>
            <a:ext cx="1887539" cy="1285875"/>
          </a:xfrm>
          <a:prstGeom prst="rect">
            <a:avLst/>
          </a:prstGeom>
          <a:solidFill>
            <a:srgbClr val="FFFFFF"/>
          </a:solidFill>
          <a:ln w="9525">
            <a:solidFill>
              <a:srgbClr val="000000"/>
            </a:solidFill>
            <a:miter lim="800000"/>
            <a:headEnd/>
            <a:tailEnd/>
          </a:ln>
        </p:spPr>
        <p:txBody>
          <a:bodyPr/>
          <a:lstStyle/>
          <a:p>
            <a:pPr algn="ctr" eaLnBrk="0" hangingPunct="0"/>
            <a:r>
              <a:rPr lang="en-US" sz="1400" b="1">
                <a:solidFill>
                  <a:srgbClr val="800000"/>
                </a:solidFill>
              </a:rPr>
              <a:t>Qari Ismail</a:t>
            </a:r>
          </a:p>
          <a:p>
            <a:pPr algn="ctr" eaLnBrk="0" hangingPunct="0"/>
            <a:r>
              <a:rPr lang="en-US" sz="1000">
                <a:solidFill>
                  <a:srgbClr val="800000"/>
                </a:solidFill>
              </a:rPr>
              <a:t>R/o Village Khazana, Kala Bat, Tehsil &amp; Distt. Swabi </a:t>
            </a:r>
          </a:p>
          <a:p>
            <a:pPr algn="ctr" eaLnBrk="0" hangingPunct="0"/>
            <a:r>
              <a:rPr lang="en-US" sz="1400" b="1">
                <a:solidFill>
                  <a:srgbClr val="800000"/>
                </a:solidFill>
              </a:rPr>
              <a:t>0344-6654236</a:t>
            </a:r>
          </a:p>
          <a:p>
            <a:pPr algn="ctr" eaLnBrk="0" hangingPunct="0"/>
            <a:endParaRPr lang="en-US" sz="1400" b="1">
              <a:solidFill>
                <a:srgbClr val="800000"/>
              </a:solidFill>
            </a:endParaRPr>
          </a:p>
          <a:p>
            <a:pPr algn="ctr" eaLnBrk="0" hangingPunct="0"/>
            <a:r>
              <a:rPr lang="en-US" sz="1200" b="1">
                <a:solidFill>
                  <a:srgbClr val="FF3300"/>
                </a:solidFill>
              </a:rPr>
              <a:t>(Killed on 15-01-08)</a:t>
            </a:r>
            <a:endParaRPr lang="en-US" sz="1400" b="1">
              <a:solidFill>
                <a:srgbClr val="FF3300"/>
              </a:solidFill>
            </a:endParaRPr>
          </a:p>
        </p:txBody>
      </p:sp>
      <p:sp>
        <p:nvSpPr>
          <p:cNvPr id="42001" name="Rectangle 16"/>
          <p:cNvSpPr>
            <a:spLocks noChangeArrowheads="1"/>
          </p:cNvSpPr>
          <p:nvPr/>
        </p:nvSpPr>
        <p:spPr bwMode="auto">
          <a:xfrm>
            <a:off x="1955801" y="2714626"/>
            <a:ext cx="1830388" cy="1285875"/>
          </a:xfrm>
          <a:prstGeom prst="rect">
            <a:avLst/>
          </a:prstGeom>
          <a:solidFill>
            <a:srgbClr val="FFFFFF"/>
          </a:solidFill>
          <a:ln w="9525">
            <a:solidFill>
              <a:srgbClr val="000000"/>
            </a:solidFill>
            <a:miter lim="800000"/>
            <a:headEnd/>
            <a:tailEnd/>
          </a:ln>
        </p:spPr>
        <p:txBody>
          <a:bodyPr/>
          <a:lstStyle/>
          <a:p>
            <a:pPr algn="ctr" eaLnBrk="0" hangingPunct="0"/>
            <a:r>
              <a:rPr lang="en-US" b="1">
                <a:solidFill>
                  <a:srgbClr val="800000"/>
                </a:solidFill>
              </a:rPr>
              <a:t>Nasrullah</a:t>
            </a:r>
          </a:p>
          <a:p>
            <a:pPr algn="ctr" eaLnBrk="0" hangingPunct="0"/>
            <a:r>
              <a:rPr lang="en-US" sz="900">
                <a:solidFill>
                  <a:srgbClr val="800000"/>
                </a:solidFill>
              </a:rPr>
              <a:t>R/o Village Dirnomi Saidgai, Miranshah, North Waziristan Agency </a:t>
            </a:r>
          </a:p>
          <a:p>
            <a:pPr algn="ctr" eaLnBrk="0" hangingPunct="0"/>
            <a:r>
              <a:rPr lang="en-US" sz="900" b="1">
                <a:solidFill>
                  <a:srgbClr val="800000"/>
                </a:solidFill>
              </a:rPr>
              <a:t>(In Rawalpindi on 27-12-07)</a:t>
            </a:r>
          </a:p>
          <a:p>
            <a:pPr algn="ctr" eaLnBrk="0" hangingPunct="0"/>
            <a:r>
              <a:rPr lang="en-US" sz="1400" b="1">
                <a:solidFill>
                  <a:srgbClr val="800000"/>
                </a:solidFill>
              </a:rPr>
              <a:t>0304-9684538</a:t>
            </a:r>
          </a:p>
          <a:p>
            <a:pPr algn="ctr" eaLnBrk="0" hangingPunct="0"/>
            <a:r>
              <a:rPr lang="en-US" sz="1100" b="1">
                <a:solidFill>
                  <a:srgbClr val="FF3300"/>
                </a:solidFill>
              </a:rPr>
              <a:t>(Killed on 15-01-08)</a:t>
            </a:r>
            <a:endParaRPr lang="en-US">
              <a:solidFill>
                <a:srgbClr val="FF3300"/>
              </a:solidFill>
            </a:endParaRPr>
          </a:p>
        </p:txBody>
      </p:sp>
      <p:sp>
        <p:nvSpPr>
          <p:cNvPr id="42002" name="Text Box 17"/>
          <p:cNvSpPr txBox="1">
            <a:spLocks noChangeArrowheads="1"/>
          </p:cNvSpPr>
          <p:nvPr/>
        </p:nvSpPr>
        <p:spPr bwMode="auto">
          <a:xfrm>
            <a:off x="2484438" y="765176"/>
            <a:ext cx="2303463" cy="1079500"/>
          </a:xfrm>
          <a:prstGeom prst="rect">
            <a:avLst/>
          </a:prstGeom>
          <a:solidFill>
            <a:schemeClr val="bg1"/>
          </a:solidFill>
          <a:ln w="9525">
            <a:solidFill>
              <a:srgbClr val="000000"/>
            </a:solidFill>
            <a:miter lim="800000"/>
            <a:headEnd/>
            <a:tailEnd/>
          </a:ln>
        </p:spPr>
        <p:txBody>
          <a:bodyPr/>
          <a:lstStyle/>
          <a:p>
            <a:pPr algn="ctr" eaLnBrk="0" hangingPunct="0"/>
            <a:r>
              <a:rPr lang="en-US" sz="1600" b="1">
                <a:solidFill>
                  <a:srgbClr val="800000"/>
                </a:solidFill>
              </a:rPr>
              <a:t>0928-230493</a:t>
            </a:r>
          </a:p>
          <a:p>
            <a:pPr algn="ctr" eaLnBrk="0" hangingPunct="0"/>
            <a:r>
              <a:rPr lang="en-US" sz="1600" b="1">
                <a:solidFill>
                  <a:srgbClr val="800000"/>
                </a:solidFill>
              </a:rPr>
              <a:t>Ameer Sb / Baitullah Mehsud </a:t>
            </a:r>
            <a:r>
              <a:rPr lang="en-US" sz="1400" b="1">
                <a:solidFill>
                  <a:srgbClr val="800000"/>
                </a:solidFill>
              </a:rPr>
              <a:t>(Killed on 05.08.2008)</a:t>
            </a:r>
          </a:p>
        </p:txBody>
      </p:sp>
      <p:sp>
        <p:nvSpPr>
          <p:cNvPr id="42003" name="Text Box 18"/>
          <p:cNvSpPr txBox="1">
            <a:spLocks noChangeArrowheads="1"/>
          </p:cNvSpPr>
          <p:nvPr/>
        </p:nvSpPr>
        <p:spPr bwMode="auto">
          <a:xfrm>
            <a:off x="107951" y="765176"/>
            <a:ext cx="1511300" cy="1008063"/>
          </a:xfrm>
          <a:prstGeom prst="rect">
            <a:avLst/>
          </a:prstGeom>
          <a:solidFill>
            <a:schemeClr val="bg1"/>
          </a:solidFill>
          <a:ln w="9525">
            <a:solidFill>
              <a:srgbClr val="000000"/>
            </a:solidFill>
            <a:miter lim="800000"/>
            <a:headEnd/>
            <a:tailEnd/>
          </a:ln>
        </p:spPr>
        <p:txBody>
          <a:bodyPr/>
          <a:lstStyle/>
          <a:p>
            <a:pPr algn="ctr" eaLnBrk="0" hangingPunct="0"/>
            <a:r>
              <a:rPr lang="en-US" sz="1600" b="1">
                <a:solidFill>
                  <a:srgbClr val="800000"/>
                </a:solidFill>
              </a:rPr>
              <a:t>0965-238387</a:t>
            </a:r>
          </a:p>
          <a:p>
            <a:pPr algn="ctr" eaLnBrk="0" hangingPunct="0"/>
            <a:r>
              <a:rPr lang="en-US" sz="1600" b="1">
                <a:solidFill>
                  <a:srgbClr val="800000"/>
                </a:solidFill>
              </a:rPr>
              <a:t>Moulvi Sb ?</a:t>
            </a:r>
          </a:p>
          <a:p>
            <a:pPr algn="ctr" eaLnBrk="0" hangingPunct="0"/>
            <a:r>
              <a:rPr lang="en-US" sz="1600" b="1">
                <a:solidFill>
                  <a:srgbClr val="800000"/>
                </a:solidFill>
              </a:rPr>
              <a:t>Wana/SWA</a:t>
            </a:r>
            <a:endParaRPr lang="en-US"/>
          </a:p>
        </p:txBody>
      </p:sp>
      <p:sp>
        <p:nvSpPr>
          <p:cNvPr id="42004" name="Line 19"/>
          <p:cNvSpPr>
            <a:spLocks noChangeShapeType="1"/>
          </p:cNvSpPr>
          <p:nvPr/>
        </p:nvSpPr>
        <p:spPr bwMode="auto">
          <a:xfrm flipV="1">
            <a:off x="1619251" y="1557338"/>
            <a:ext cx="865188" cy="0"/>
          </a:xfrm>
          <a:prstGeom prst="line">
            <a:avLst/>
          </a:prstGeom>
          <a:noFill/>
          <a:ln w="28575">
            <a:solidFill>
              <a:srgbClr val="000000"/>
            </a:solidFill>
            <a:round/>
            <a:headEnd type="triangle" w="med" len="med"/>
            <a:tailEnd/>
          </a:ln>
        </p:spPr>
        <p:txBody>
          <a:bodyPr/>
          <a:lstStyle/>
          <a:p>
            <a:endParaRPr lang="en-US"/>
          </a:p>
        </p:txBody>
      </p:sp>
      <p:sp>
        <p:nvSpPr>
          <p:cNvPr id="42005" name="Text Box 20"/>
          <p:cNvSpPr txBox="1">
            <a:spLocks noChangeArrowheads="1"/>
          </p:cNvSpPr>
          <p:nvPr/>
        </p:nvSpPr>
        <p:spPr bwMode="auto">
          <a:xfrm>
            <a:off x="3851275" y="2708276"/>
            <a:ext cx="2286000" cy="1285875"/>
          </a:xfrm>
          <a:prstGeom prst="rect">
            <a:avLst/>
          </a:prstGeom>
          <a:solidFill>
            <a:schemeClr val="bg1"/>
          </a:solidFill>
          <a:ln w="9525">
            <a:solidFill>
              <a:srgbClr val="000000"/>
            </a:solidFill>
            <a:miter lim="800000"/>
            <a:headEnd/>
            <a:tailEnd/>
          </a:ln>
        </p:spPr>
        <p:txBody>
          <a:bodyPr/>
          <a:lstStyle/>
          <a:p>
            <a:pPr algn="ctr" eaLnBrk="0" hangingPunct="0"/>
            <a:r>
              <a:rPr lang="en-US" sz="2000" b="1">
                <a:solidFill>
                  <a:srgbClr val="800000"/>
                </a:solidFill>
              </a:rPr>
              <a:t>Abad ur Rehman</a:t>
            </a:r>
          </a:p>
          <a:p>
            <a:pPr algn="ctr" eaLnBrk="0" hangingPunct="0"/>
            <a:r>
              <a:rPr lang="en-US" sz="800">
                <a:solidFill>
                  <a:srgbClr val="800000"/>
                </a:solidFill>
              </a:rPr>
              <a:t>R/o House No. 4,  G/89, POF Sanjwal Cantt, Tehsil &amp; Distt. Attock. </a:t>
            </a:r>
            <a:br>
              <a:rPr lang="en-US" sz="800">
                <a:solidFill>
                  <a:srgbClr val="800000"/>
                </a:solidFill>
              </a:rPr>
            </a:br>
            <a:r>
              <a:rPr lang="en-US" sz="800">
                <a:solidFill>
                  <a:srgbClr val="800000"/>
                </a:solidFill>
              </a:rPr>
              <a:t>Permanently Bazdara Payan, PO Panai, Tehsil Bat Khela, Distt. </a:t>
            </a:r>
            <a:r>
              <a:rPr lang="en-US" sz="700">
                <a:solidFill>
                  <a:srgbClr val="800000"/>
                </a:solidFill>
              </a:rPr>
              <a:t>Malakand</a:t>
            </a:r>
          </a:p>
          <a:p>
            <a:pPr algn="ctr" eaLnBrk="0" hangingPunct="0"/>
            <a:r>
              <a:rPr lang="en-US" sz="700" b="1">
                <a:solidFill>
                  <a:srgbClr val="800000"/>
                </a:solidFill>
              </a:rPr>
              <a:t>(In Lower Dir on 27-12-07)</a:t>
            </a:r>
          </a:p>
          <a:p>
            <a:pPr algn="ctr" eaLnBrk="0" hangingPunct="0"/>
            <a:r>
              <a:rPr lang="en-US" sz="1100" b="1">
                <a:solidFill>
                  <a:srgbClr val="FF3300"/>
                </a:solidFill>
              </a:rPr>
              <a:t>(Killed on 13.05.2010)</a:t>
            </a:r>
          </a:p>
          <a:p>
            <a:pPr algn="ctr" eaLnBrk="0" hangingPunct="0"/>
            <a:r>
              <a:rPr lang="en-US" sz="1000" b="1">
                <a:solidFill>
                  <a:srgbClr val="800000"/>
                </a:solidFill>
              </a:rPr>
              <a:t>0344-9666465, 0346-9442498</a:t>
            </a:r>
            <a:endParaRPr lang="en-US" sz="1100"/>
          </a:p>
        </p:txBody>
      </p:sp>
      <p:sp>
        <p:nvSpPr>
          <p:cNvPr id="42006" name="Text Box 25"/>
          <p:cNvSpPr txBox="1">
            <a:spLocks noChangeArrowheads="1"/>
          </p:cNvSpPr>
          <p:nvPr/>
        </p:nvSpPr>
        <p:spPr bwMode="auto">
          <a:xfrm>
            <a:off x="1543564" y="1628775"/>
            <a:ext cx="1010212" cy="461665"/>
          </a:xfrm>
          <a:prstGeom prst="rect">
            <a:avLst/>
          </a:prstGeom>
          <a:noFill/>
          <a:ln w="9525">
            <a:noFill/>
            <a:miter lim="800000"/>
            <a:headEnd/>
            <a:tailEnd/>
          </a:ln>
        </p:spPr>
        <p:txBody>
          <a:bodyPr wrap="none">
            <a:spAutoFit/>
          </a:bodyPr>
          <a:lstStyle/>
          <a:p>
            <a:pPr algn="ctr" eaLnBrk="0" hangingPunct="0"/>
            <a:r>
              <a:rPr lang="en-US" sz="1200" b="1"/>
              <a:t>28-12-2007 </a:t>
            </a:r>
          </a:p>
          <a:p>
            <a:pPr algn="ctr" eaLnBrk="0" hangingPunct="0"/>
            <a:r>
              <a:rPr lang="en-US" sz="1200" b="1"/>
              <a:t>7:51 AM</a:t>
            </a:r>
          </a:p>
        </p:txBody>
      </p:sp>
      <p:sp>
        <p:nvSpPr>
          <p:cNvPr id="42007" name="Rectangle 15"/>
          <p:cNvSpPr>
            <a:spLocks noChangeArrowheads="1"/>
          </p:cNvSpPr>
          <p:nvPr/>
        </p:nvSpPr>
        <p:spPr bwMode="auto">
          <a:xfrm>
            <a:off x="6286501" y="2714626"/>
            <a:ext cx="1071563" cy="1285875"/>
          </a:xfrm>
          <a:prstGeom prst="rect">
            <a:avLst/>
          </a:prstGeom>
          <a:solidFill>
            <a:srgbClr val="FFFFFF"/>
          </a:solidFill>
          <a:ln w="9525">
            <a:solidFill>
              <a:srgbClr val="000000"/>
            </a:solidFill>
            <a:miter lim="800000"/>
            <a:headEnd/>
            <a:tailEnd/>
          </a:ln>
        </p:spPr>
        <p:txBody>
          <a:bodyPr/>
          <a:lstStyle/>
          <a:p>
            <a:pPr algn="ctr" eaLnBrk="0" hangingPunct="0"/>
            <a:r>
              <a:rPr lang="en-US" sz="1600" b="1">
                <a:solidFill>
                  <a:srgbClr val="800000"/>
                </a:solidFill>
              </a:rPr>
              <a:t>Abdullah @ Saddam</a:t>
            </a:r>
          </a:p>
          <a:p>
            <a:pPr algn="ctr" eaLnBrk="0" hangingPunct="0"/>
            <a:r>
              <a:rPr lang="en-US" sz="1200" b="1">
                <a:solidFill>
                  <a:srgbClr val="FF3300"/>
                </a:solidFill>
              </a:rPr>
              <a:t>(Killed on 31.05.2008)</a:t>
            </a:r>
          </a:p>
        </p:txBody>
      </p:sp>
      <p:sp>
        <p:nvSpPr>
          <p:cNvPr id="42008" name="Rectangle 15"/>
          <p:cNvSpPr>
            <a:spLocks noChangeArrowheads="1"/>
          </p:cNvSpPr>
          <p:nvPr/>
        </p:nvSpPr>
        <p:spPr bwMode="auto">
          <a:xfrm>
            <a:off x="7500939" y="2714626"/>
            <a:ext cx="1500187" cy="1285875"/>
          </a:xfrm>
          <a:prstGeom prst="rect">
            <a:avLst/>
          </a:prstGeom>
          <a:solidFill>
            <a:srgbClr val="FFFFFF"/>
          </a:solidFill>
          <a:ln w="9525">
            <a:solidFill>
              <a:srgbClr val="000000"/>
            </a:solidFill>
            <a:miter lim="800000"/>
            <a:headEnd/>
            <a:tailEnd/>
          </a:ln>
        </p:spPr>
        <p:txBody>
          <a:bodyPr/>
          <a:lstStyle/>
          <a:p>
            <a:pPr algn="ctr" eaLnBrk="0" hangingPunct="0"/>
            <a:r>
              <a:rPr lang="en-US" sz="1600" b="1">
                <a:solidFill>
                  <a:srgbClr val="800000"/>
                </a:solidFill>
              </a:rPr>
              <a:t>Faiz Muhammad @ Kaskat</a:t>
            </a:r>
          </a:p>
          <a:p>
            <a:pPr algn="ctr" eaLnBrk="0" hangingPunct="0"/>
            <a:endParaRPr lang="en-US" sz="1600"/>
          </a:p>
        </p:txBody>
      </p:sp>
      <p:sp>
        <p:nvSpPr>
          <p:cNvPr id="42009" name="Rectangle 35"/>
          <p:cNvSpPr>
            <a:spLocks noChangeArrowheads="1"/>
          </p:cNvSpPr>
          <p:nvPr/>
        </p:nvSpPr>
        <p:spPr bwMode="auto">
          <a:xfrm>
            <a:off x="5003800" y="765175"/>
            <a:ext cx="4140200" cy="1361912"/>
          </a:xfrm>
          <a:prstGeom prst="rect">
            <a:avLst/>
          </a:prstGeom>
          <a:solidFill>
            <a:schemeClr val="bg1"/>
          </a:solidFill>
          <a:ln w="19050">
            <a:solidFill>
              <a:srgbClr val="000000"/>
            </a:solidFill>
            <a:miter lim="800000"/>
            <a:headEnd/>
            <a:tailEnd/>
          </a:ln>
        </p:spPr>
        <p:txBody>
          <a:bodyPr>
            <a:spAutoFit/>
          </a:bodyPr>
          <a:lstStyle/>
          <a:p>
            <a:pPr algn="ctr" eaLnBrk="0" hangingPunct="0"/>
            <a:r>
              <a:rPr lang="en-US" sz="1600" b="1">
                <a:solidFill>
                  <a:srgbClr val="C00000"/>
                </a:solidFill>
              </a:rPr>
              <a:t>0963700877 – A number in contact with Nasrullah appeared in</a:t>
            </a:r>
          </a:p>
          <a:p>
            <a:pPr algn="ctr" eaLnBrk="0" hangingPunct="0"/>
            <a:r>
              <a:rPr lang="en-US" sz="1600" b="1">
                <a:solidFill>
                  <a:srgbClr val="C00000"/>
                </a:solidFill>
              </a:rPr>
              <a:t>TTP/AQ Kidnappings in Karachi. (Satish Anand-20.10.2008 &amp; Aqeel Haji- 18.11.2008)</a:t>
            </a:r>
          </a:p>
        </p:txBody>
      </p:sp>
      <p:pic>
        <p:nvPicPr>
          <p:cNvPr id="42010" name="Picture 29" descr="Hussain Gul"/>
          <p:cNvPicPr>
            <a:picLocks noChangeAspect="1" noChangeArrowheads="1"/>
          </p:cNvPicPr>
          <p:nvPr/>
        </p:nvPicPr>
        <p:blipFill>
          <a:blip r:embed="rId5"/>
          <a:srcRect l="34782" t="2856" r="34782" b="36699"/>
          <a:stretch>
            <a:fillRect/>
          </a:stretch>
        </p:blipFill>
        <p:spPr bwMode="auto">
          <a:xfrm>
            <a:off x="179389" y="5487989"/>
            <a:ext cx="500063" cy="661987"/>
          </a:xfrm>
          <a:prstGeom prst="rect">
            <a:avLst/>
          </a:prstGeom>
          <a:noFill/>
          <a:ln w="9525">
            <a:noFill/>
            <a:miter lim="800000"/>
            <a:headEnd/>
            <a:tailEnd/>
          </a:ln>
        </p:spPr>
      </p:pic>
      <p:pic>
        <p:nvPicPr>
          <p:cNvPr id="42011" name="Picture 30" descr="Rafaqat Hussain"/>
          <p:cNvPicPr>
            <a:picLocks noChangeAspect="1" noChangeArrowheads="1"/>
          </p:cNvPicPr>
          <p:nvPr/>
        </p:nvPicPr>
        <p:blipFill>
          <a:blip r:embed="rId6"/>
          <a:srcRect/>
          <a:stretch>
            <a:fillRect/>
          </a:stretch>
        </p:blipFill>
        <p:spPr bwMode="auto">
          <a:xfrm>
            <a:off x="3419475" y="5373689"/>
            <a:ext cx="490539" cy="642937"/>
          </a:xfrm>
          <a:prstGeom prst="rect">
            <a:avLst/>
          </a:prstGeom>
          <a:noFill/>
          <a:ln w="9525">
            <a:noFill/>
            <a:miter lim="800000"/>
            <a:headEnd/>
            <a:tailEnd/>
          </a:ln>
        </p:spPr>
      </p:pic>
      <p:sp>
        <p:nvSpPr>
          <p:cNvPr id="39" name="Rectangle 38"/>
          <p:cNvSpPr>
            <a:spLocks noChangeArrowheads="1"/>
          </p:cNvSpPr>
          <p:nvPr/>
        </p:nvSpPr>
        <p:spPr bwMode="auto">
          <a:xfrm>
            <a:off x="6516689" y="5516563"/>
            <a:ext cx="2428875" cy="954107"/>
          </a:xfrm>
          <a:prstGeom prst="rect">
            <a:avLst/>
          </a:prstGeom>
          <a:solidFill>
            <a:srgbClr val="FFFF99"/>
          </a:solidFill>
          <a:ln w="11429" algn="ctr">
            <a:solidFill>
              <a:schemeClr val="tx1"/>
            </a:solidFill>
            <a:prstDash val="sysDash"/>
            <a:miter lim="800000"/>
            <a:headEnd/>
            <a:tailEnd/>
          </a:ln>
        </p:spPr>
        <p:txBody>
          <a:bodyPr>
            <a:spAutoFit/>
          </a:bodyPr>
          <a:lstStyle/>
          <a:p>
            <a:pPr algn="ctr" eaLnBrk="0" hangingPunct="0">
              <a:defRPr/>
            </a:pPr>
            <a:r>
              <a:rPr lang="en-US" sz="1400" b="1" dirty="0" err="1">
                <a:solidFill>
                  <a:schemeClr val="tx1">
                    <a:lumMod val="95000"/>
                    <a:lumOff val="5000"/>
                  </a:schemeClr>
                </a:solidFill>
                <a:latin typeface="+mn-lt"/>
                <a:cs typeface="+mn-cs"/>
              </a:rPr>
              <a:t>Aitzaz</a:t>
            </a:r>
            <a:r>
              <a:rPr lang="en-US" sz="1400" b="1" dirty="0">
                <a:solidFill>
                  <a:schemeClr val="tx1">
                    <a:lumMod val="95000"/>
                    <a:lumOff val="5000"/>
                  </a:schemeClr>
                </a:solidFill>
                <a:latin typeface="+mn-lt"/>
                <a:cs typeface="+mn-cs"/>
              </a:rPr>
              <a:t> Shah @ </a:t>
            </a:r>
            <a:r>
              <a:rPr lang="en-US" sz="1400" b="1" dirty="0" err="1">
                <a:solidFill>
                  <a:schemeClr val="tx1">
                    <a:lumMod val="95000"/>
                    <a:lumOff val="5000"/>
                  </a:schemeClr>
                </a:solidFill>
                <a:latin typeface="+mn-lt"/>
                <a:cs typeface="+mn-cs"/>
              </a:rPr>
              <a:t>Saifullah</a:t>
            </a:r>
            <a:r>
              <a:rPr lang="en-US" sz="1400" b="1" dirty="0">
                <a:solidFill>
                  <a:schemeClr val="tx1">
                    <a:lumMod val="95000"/>
                    <a:lumOff val="5000"/>
                  </a:schemeClr>
                </a:solidFill>
                <a:latin typeface="+mn-lt"/>
                <a:cs typeface="+mn-cs"/>
              </a:rPr>
              <a:t> </a:t>
            </a:r>
            <a:r>
              <a:rPr lang="en-US" sz="1050" b="1" dirty="0">
                <a:solidFill>
                  <a:schemeClr val="tx1">
                    <a:lumMod val="95000"/>
                    <a:lumOff val="5000"/>
                  </a:schemeClr>
                </a:solidFill>
                <a:latin typeface="+mn-lt"/>
                <a:cs typeface="+mn-cs"/>
              </a:rPr>
              <a:t/>
            </a:r>
            <a:br>
              <a:rPr lang="en-US" sz="1050" b="1" dirty="0">
                <a:solidFill>
                  <a:schemeClr val="tx1">
                    <a:lumMod val="95000"/>
                    <a:lumOff val="5000"/>
                  </a:schemeClr>
                </a:solidFill>
                <a:latin typeface="+mn-lt"/>
                <a:cs typeface="+mn-cs"/>
              </a:rPr>
            </a:br>
            <a:r>
              <a:rPr lang="en-US" sz="1050" b="1" dirty="0">
                <a:solidFill>
                  <a:schemeClr val="tx1">
                    <a:lumMod val="95000"/>
                    <a:lumOff val="5000"/>
                  </a:schemeClr>
                </a:solidFill>
                <a:latin typeface="+mn-lt"/>
                <a:cs typeface="+mn-cs"/>
              </a:rPr>
              <a:t>R/o </a:t>
            </a:r>
            <a:r>
              <a:rPr lang="en-US" sz="1050" b="1" dirty="0" err="1">
                <a:solidFill>
                  <a:schemeClr val="tx1">
                    <a:lumMod val="95000"/>
                    <a:lumOff val="5000"/>
                  </a:schemeClr>
                </a:solidFill>
                <a:latin typeface="+mn-lt"/>
                <a:cs typeface="+mn-cs"/>
              </a:rPr>
              <a:t>Sangal</a:t>
            </a:r>
            <a:r>
              <a:rPr lang="en-US" sz="1050" b="1" dirty="0">
                <a:solidFill>
                  <a:schemeClr val="tx1">
                    <a:lumMod val="95000"/>
                    <a:lumOff val="5000"/>
                  </a:schemeClr>
                </a:solidFill>
                <a:latin typeface="+mn-lt"/>
                <a:cs typeface="+mn-cs"/>
              </a:rPr>
              <a:t> </a:t>
            </a:r>
            <a:r>
              <a:rPr lang="en-US" sz="1050" b="1" dirty="0" err="1">
                <a:solidFill>
                  <a:schemeClr val="tx1">
                    <a:lumMod val="95000"/>
                    <a:lumOff val="5000"/>
                  </a:schemeClr>
                </a:solidFill>
                <a:latin typeface="+mn-lt"/>
                <a:cs typeface="+mn-cs"/>
              </a:rPr>
              <a:t>Kot</a:t>
            </a:r>
            <a:r>
              <a:rPr lang="en-US" sz="1050" b="1" dirty="0">
                <a:solidFill>
                  <a:schemeClr val="tx1">
                    <a:lumMod val="95000"/>
                    <a:lumOff val="5000"/>
                  </a:schemeClr>
                </a:solidFill>
                <a:latin typeface="+mn-lt"/>
                <a:cs typeface="+mn-cs"/>
              </a:rPr>
              <a:t>, PS </a:t>
            </a:r>
            <a:r>
              <a:rPr lang="en-US" sz="1050" b="1" dirty="0" err="1">
                <a:solidFill>
                  <a:schemeClr val="tx1">
                    <a:lumMod val="95000"/>
                    <a:lumOff val="5000"/>
                  </a:schemeClr>
                </a:solidFill>
                <a:latin typeface="+mn-lt"/>
                <a:cs typeface="+mn-cs"/>
              </a:rPr>
              <a:t>Batal</a:t>
            </a:r>
            <a:r>
              <a:rPr lang="en-US" sz="1050" b="1" dirty="0">
                <a:solidFill>
                  <a:schemeClr val="tx1">
                    <a:lumMod val="95000"/>
                    <a:lumOff val="5000"/>
                  </a:schemeClr>
                </a:solidFill>
                <a:latin typeface="+mn-lt"/>
                <a:cs typeface="+mn-cs"/>
              </a:rPr>
              <a:t>, </a:t>
            </a:r>
            <a:r>
              <a:rPr lang="en-US" sz="1050" b="1" dirty="0" err="1">
                <a:solidFill>
                  <a:schemeClr val="tx1">
                    <a:lumMod val="95000"/>
                    <a:lumOff val="5000"/>
                  </a:schemeClr>
                </a:solidFill>
                <a:latin typeface="+mn-lt"/>
                <a:cs typeface="+mn-cs"/>
              </a:rPr>
              <a:t>Tehsil</a:t>
            </a:r>
            <a:r>
              <a:rPr lang="en-US" sz="1050" b="1" dirty="0">
                <a:solidFill>
                  <a:schemeClr val="tx1">
                    <a:lumMod val="95000"/>
                    <a:lumOff val="5000"/>
                  </a:schemeClr>
                </a:solidFill>
                <a:latin typeface="+mn-lt"/>
                <a:cs typeface="+mn-cs"/>
              </a:rPr>
              <a:t> &amp; District </a:t>
            </a:r>
            <a:r>
              <a:rPr lang="en-US" sz="1050" b="1" dirty="0" err="1">
                <a:solidFill>
                  <a:schemeClr val="tx1">
                    <a:lumMod val="95000"/>
                    <a:lumOff val="5000"/>
                  </a:schemeClr>
                </a:solidFill>
                <a:latin typeface="+mn-lt"/>
                <a:cs typeface="+mn-cs"/>
              </a:rPr>
              <a:t>Mansehra</a:t>
            </a:r>
            <a:r>
              <a:rPr lang="en-US" sz="1050" b="1" dirty="0">
                <a:solidFill>
                  <a:schemeClr val="tx1">
                    <a:lumMod val="95000"/>
                    <a:lumOff val="5000"/>
                  </a:schemeClr>
                </a:solidFill>
                <a:latin typeface="+mn-lt"/>
                <a:cs typeface="+mn-cs"/>
              </a:rPr>
              <a:t>, Presently House No.4, </a:t>
            </a:r>
            <a:r>
              <a:rPr lang="en-US" sz="1050" b="1" dirty="0" err="1">
                <a:solidFill>
                  <a:schemeClr val="tx1">
                    <a:lumMod val="95000"/>
                    <a:lumOff val="5000"/>
                  </a:schemeClr>
                </a:solidFill>
                <a:latin typeface="+mn-lt"/>
                <a:cs typeface="+mn-cs"/>
              </a:rPr>
              <a:t>Azeem</a:t>
            </a:r>
            <a:r>
              <a:rPr lang="en-US" sz="1050" b="1" dirty="0">
                <a:solidFill>
                  <a:schemeClr val="tx1">
                    <a:lumMod val="95000"/>
                    <a:lumOff val="5000"/>
                  </a:schemeClr>
                </a:solidFill>
                <a:latin typeface="+mn-lt"/>
                <a:cs typeface="+mn-cs"/>
              </a:rPr>
              <a:t> Shah Building, </a:t>
            </a:r>
            <a:r>
              <a:rPr lang="en-US" sz="1050" b="1" dirty="0" err="1">
                <a:solidFill>
                  <a:schemeClr val="tx1">
                    <a:lumMod val="95000"/>
                    <a:lumOff val="5000"/>
                  </a:schemeClr>
                </a:solidFill>
                <a:latin typeface="+mn-lt"/>
                <a:cs typeface="+mn-cs"/>
              </a:rPr>
              <a:t>Metrowel</a:t>
            </a:r>
            <a:r>
              <a:rPr lang="en-US" sz="1050" b="1" dirty="0">
                <a:solidFill>
                  <a:schemeClr val="tx1">
                    <a:lumMod val="95000"/>
                    <a:lumOff val="5000"/>
                  </a:schemeClr>
                </a:solidFill>
                <a:latin typeface="+mn-lt"/>
                <a:cs typeface="+mn-cs"/>
              </a:rPr>
              <a:t> No.2, near </a:t>
            </a:r>
            <a:r>
              <a:rPr lang="en-US" sz="1050" b="1" dirty="0" err="1">
                <a:solidFill>
                  <a:schemeClr val="tx1">
                    <a:lumMod val="95000"/>
                    <a:lumOff val="5000"/>
                  </a:schemeClr>
                </a:solidFill>
                <a:latin typeface="+mn-lt"/>
                <a:cs typeface="+mn-cs"/>
              </a:rPr>
              <a:t>Masjid</a:t>
            </a:r>
            <a:r>
              <a:rPr lang="en-US" sz="1050" b="1" dirty="0">
                <a:solidFill>
                  <a:schemeClr val="tx1">
                    <a:lumMod val="95000"/>
                    <a:lumOff val="5000"/>
                  </a:schemeClr>
                </a:solidFill>
                <a:latin typeface="+mn-lt"/>
                <a:cs typeface="+mn-cs"/>
              </a:rPr>
              <a:t> </a:t>
            </a:r>
            <a:r>
              <a:rPr lang="en-US" sz="1050" b="1" dirty="0" err="1">
                <a:solidFill>
                  <a:schemeClr val="tx1">
                    <a:lumMod val="95000"/>
                    <a:lumOff val="5000"/>
                  </a:schemeClr>
                </a:solidFill>
                <a:latin typeface="+mn-lt"/>
                <a:cs typeface="+mn-cs"/>
              </a:rPr>
              <a:t>Quba</a:t>
            </a:r>
            <a:r>
              <a:rPr lang="en-US" sz="1050" b="1" dirty="0">
                <a:solidFill>
                  <a:schemeClr val="tx1">
                    <a:lumMod val="95000"/>
                    <a:lumOff val="5000"/>
                  </a:schemeClr>
                </a:solidFill>
                <a:latin typeface="+mn-lt"/>
                <a:cs typeface="+mn-cs"/>
              </a:rPr>
              <a:t>, Karachi</a:t>
            </a:r>
            <a:endParaRPr lang="en-US" sz="1050" dirty="0">
              <a:solidFill>
                <a:schemeClr val="dk1"/>
              </a:solidFill>
              <a:latin typeface="+mn-lt"/>
              <a:cs typeface="+mn-cs"/>
            </a:endParaRPr>
          </a:p>
        </p:txBody>
      </p:sp>
      <p:pic>
        <p:nvPicPr>
          <p:cNvPr id="42013" name="Picture 8" descr="7"/>
          <p:cNvPicPr>
            <a:picLocks noChangeAspect="1" noChangeArrowheads="1"/>
          </p:cNvPicPr>
          <p:nvPr/>
        </p:nvPicPr>
        <p:blipFill>
          <a:blip r:embed="rId7"/>
          <a:srcRect/>
          <a:stretch>
            <a:fillRect/>
          </a:stretch>
        </p:blipFill>
        <p:spPr bwMode="auto">
          <a:xfrm>
            <a:off x="6084888" y="5743576"/>
            <a:ext cx="487363" cy="576263"/>
          </a:xfrm>
          <a:prstGeom prst="rect">
            <a:avLst/>
          </a:prstGeom>
          <a:noFill/>
          <a:ln w="9525">
            <a:noFill/>
            <a:miter lim="800000"/>
            <a:headEnd/>
            <a:tailEnd/>
          </a:ln>
        </p:spPr>
      </p:pic>
      <p:pic>
        <p:nvPicPr>
          <p:cNvPr id="42014" name="Picture 7" descr="D:\BB\CD BY AFTAB AHMAD SP\Liaquat Bagh Suspect\27122007180.jpg"/>
          <p:cNvPicPr>
            <a:picLocks noChangeAspect="1" noChangeArrowheads="1"/>
          </p:cNvPicPr>
          <p:nvPr/>
        </p:nvPicPr>
        <p:blipFill>
          <a:blip r:embed="rId8"/>
          <a:srcRect/>
          <a:stretch>
            <a:fillRect/>
          </a:stretch>
        </p:blipFill>
        <p:spPr bwMode="auto">
          <a:xfrm>
            <a:off x="2143125" y="4714876"/>
            <a:ext cx="376239" cy="500063"/>
          </a:xfrm>
          <a:prstGeom prst="rect">
            <a:avLst/>
          </a:prstGeom>
          <a:noFill/>
          <a:ln w="9525">
            <a:noFill/>
            <a:miter lim="800000"/>
            <a:headEnd/>
            <a:tailEnd/>
          </a:ln>
        </p:spPr>
      </p:pic>
      <p:sp>
        <p:nvSpPr>
          <p:cNvPr id="42015" name="Line 13"/>
          <p:cNvSpPr>
            <a:spLocks noChangeShapeType="1"/>
          </p:cNvSpPr>
          <p:nvPr/>
        </p:nvSpPr>
        <p:spPr bwMode="auto">
          <a:xfrm flipH="1">
            <a:off x="3606801" y="5138739"/>
            <a:ext cx="46039" cy="214312"/>
          </a:xfrm>
          <a:prstGeom prst="line">
            <a:avLst/>
          </a:prstGeom>
          <a:noFill/>
          <a:ln w="38100" cap="rnd">
            <a:solidFill>
              <a:srgbClr val="000000"/>
            </a:solidFill>
            <a:prstDash val="sysDot"/>
            <a:round/>
            <a:headEnd/>
            <a:tailEnd/>
          </a:ln>
        </p:spPr>
        <p:txBody>
          <a:bodyPr/>
          <a:lstStyle/>
          <a:p>
            <a:endParaRPr lang="en-US"/>
          </a:p>
        </p:txBody>
      </p:sp>
      <p:sp>
        <p:nvSpPr>
          <p:cNvPr id="42016" name="Line 13"/>
          <p:cNvSpPr>
            <a:spLocks noChangeShapeType="1"/>
          </p:cNvSpPr>
          <p:nvPr/>
        </p:nvSpPr>
        <p:spPr bwMode="auto">
          <a:xfrm flipH="1">
            <a:off x="2500314" y="5138739"/>
            <a:ext cx="46037" cy="214312"/>
          </a:xfrm>
          <a:prstGeom prst="line">
            <a:avLst/>
          </a:prstGeom>
          <a:noFill/>
          <a:ln w="38100" cap="rnd">
            <a:solidFill>
              <a:srgbClr val="000000"/>
            </a:solidFill>
            <a:prstDash val="sysDot"/>
            <a:round/>
            <a:headEnd/>
            <a:tailEnd/>
          </a:ln>
        </p:spPr>
        <p:txBody>
          <a:bodyPr/>
          <a:lstStyle/>
          <a:p>
            <a:endParaRPr lang="en-US"/>
          </a:p>
        </p:txBody>
      </p:sp>
      <p:sp>
        <p:nvSpPr>
          <p:cNvPr id="42017" name="Line 13"/>
          <p:cNvSpPr>
            <a:spLocks noChangeShapeType="1"/>
          </p:cNvSpPr>
          <p:nvPr/>
        </p:nvSpPr>
        <p:spPr bwMode="auto">
          <a:xfrm flipH="1">
            <a:off x="2500313" y="5281614"/>
            <a:ext cx="1143000" cy="46037"/>
          </a:xfrm>
          <a:prstGeom prst="line">
            <a:avLst/>
          </a:prstGeom>
          <a:noFill/>
          <a:ln w="38100" cap="rnd">
            <a:solidFill>
              <a:srgbClr val="000000"/>
            </a:solidFill>
            <a:prstDash val="sysDot"/>
            <a:round/>
            <a:headEnd/>
            <a:tailEnd/>
          </a:ln>
        </p:spPr>
        <p:txBody>
          <a:bodyPr/>
          <a:lstStyle/>
          <a:p>
            <a:endParaRPr lang="en-US"/>
          </a:p>
        </p:txBody>
      </p:sp>
      <p:sp>
        <p:nvSpPr>
          <p:cNvPr id="42018" name="Line 13"/>
          <p:cNvSpPr>
            <a:spLocks noChangeShapeType="1"/>
          </p:cNvSpPr>
          <p:nvPr/>
        </p:nvSpPr>
        <p:spPr bwMode="auto">
          <a:xfrm flipH="1">
            <a:off x="2268540" y="5300664"/>
            <a:ext cx="261937" cy="215900"/>
          </a:xfrm>
          <a:prstGeom prst="line">
            <a:avLst/>
          </a:prstGeom>
          <a:noFill/>
          <a:ln w="38100" cap="rnd">
            <a:solidFill>
              <a:srgbClr val="000000"/>
            </a:solidFill>
            <a:prstDash val="sysDot"/>
            <a:round/>
            <a:headEnd/>
            <a:tailEnd/>
          </a:ln>
        </p:spPr>
        <p:txBody>
          <a:bodyPr/>
          <a:lstStyle/>
          <a:p>
            <a:endParaRPr lang="en-US"/>
          </a:p>
        </p:txBody>
      </p:sp>
      <p:sp>
        <p:nvSpPr>
          <p:cNvPr id="42019" name="Line 13"/>
          <p:cNvSpPr>
            <a:spLocks noChangeShapeType="1"/>
          </p:cNvSpPr>
          <p:nvPr/>
        </p:nvSpPr>
        <p:spPr bwMode="auto">
          <a:xfrm>
            <a:off x="3635375" y="5300664"/>
            <a:ext cx="431800" cy="288925"/>
          </a:xfrm>
          <a:prstGeom prst="line">
            <a:avLst/>
          </a:prstGeom>
          <a:noFill/>
          <a:ln w="38100" cap="rnd">
            <a:solidFill>
              <a:srgbClr val="000000"/>
            </a:solidFill>
            <a:prstDash val="sysDot"/>
            <a:round/>
            <a:headEnd/>
            <a:tailEnd/>
          </a:ln>
        </p:spPr>
        <p:txBody>
          <a:bodyPr/>
          <a:lstStyle/>
          <a:p>
            <a:endParaRPr lang="en-US"/>
          </a:p>
        </p:txBody>
      </p:sp>
      <p:sp>
        <p:nvSpPr>
          <p:cNvPr id="2" name="Rectangle 47"/>
          <p:cNvSpPr>
            <a:spLocks noChangeArrowheads="1"/>
          </p:cNvSpPr>
          <p:nvPr/>
        </p:nvSpPr>
        <p:spPr bwMode="auto">
          <a:xfrm>
            <a:off x="5651501" y="4149725"/>
            <a:ext cx="1357313" cy="1065676"/>
          </a:xfrm>
          <a:prstGeom prst="rect">
            <a:avLst/>
          </a:prstGeom>
          <a:solidFill>
            <a:srgbClr val="FFFF99"/>
          </a:solidFill>
          <a:ln w="11429" algn="ctr">
            <a:solidFill>
              <a:schemeClr val="tx1"/>
            </a:solidFill>
            <a:prstDash val="sysDash"/>
            <a:miter lim="800000"/>
            <a:headEnd/>
            <a:tailEnd/>
          </a:ln>
        </p:spPr>
        <p:txBody>
          <a:bodyPr>
            <a:spAutoFit/>
          </a:bodyPr>
          <a:lstStyle/>
          <a:p>
            <a:pPr eaLnBrk="0" hangingPunct="0">
              <a:lnSpc>
                <a:spcPct val="115000"/>
              </a:lnSpc>
              <a:spcBef>
                <a:spcPts val="0"/>
              </a:spcBef>
              <a:spcAft>
                <a:spcPts val="0"/>
              </a:spcAft>
              <a:defRPr/>
            </a:pPr>
            <a:r>
              <a:rPr lang="en-US" sz="1100" b="1" dirty="0" err="1">
                <a:solidFill>
                  <a:schemeClr val="dk1"/>
                </a:solidFill>
                <a:latin typeface="+mn-lt"/>
                <a:ea typeface="Calibri"/>
                <a:cs typeface="Times New Roman"/>
              </a:rPr>
              <a:t>Rasheed</a:t>
            </a:r>
            <a:r>
              <a:rPr lang="en-US" sz="1100" b="1" dirty="0">
                <a:solidFill>
                  <a:schemeClr val="dk1"/>
                </a:solidFill>
                <a:latin typeface="+mn-lt"/>
                <a:ea typeface="Calibri"/>
                <a:cs typeface="Times New Roman"/>
              </a:rPr>
              <a:t> Ahmad @ Abdul </a:t>
            </a:r>
            <a:r>
              <a:rPr lang="en-US" sz="1100" b="1" dirty="0" err="1">
                <a:solidFill>
                  <a:schemeClr val="dk1"/>
                </a:solidFill>
                <a:latin typeface="+mn-lt"/>
                <a:ea typeface="Calibri"/>
                <a:cs typeface="Times New Roman"/>
              </a:rPr>
              <a:t>Rehman</a:t>
            </a:r>
            <a:r>
              <a:rPr lang="en-US" sz="1100" b="1" dirty="0">
                <a:solidFill>
                  <a:schemeClr val="dk1"/>
                </a:solidFill>
                <a:latin typeface="+mn-lt"/>
                <a:ea typeface="Calibri"/>
                <a:cs typeface="Times New Roman"/>
              </a:rPr>
              <a:t> </a:t>
            </a:r>
            <a:r>
              <a:rPr lang="en-US" sz="1100" b="1" dirty="0" err="1">
                <a:solidFill>
                  <a:schemeClr val="dk1"/>
                </a:solidFill>
                <a:latin typeface="+mn-lt"/>
                <a:ea typeface="Calibri"/>
                <a:cs typeface="Times New Roman"/>
              </a:rPr>
              <a:t>Turabi</a:t>
            </a:r>
            <a:r>
              <a:rPr lang="en-US" sz="1100" b="1" dirty="0">
                <a:solidFill>
                  <a:schemeClr val="dk1"/>
                </a:solidFill>
                <a:latin typeface="+mn-lt"/>
                <a:ea typeface="Calibri"/>
                <a:cs typeface="Times New Roman"/>
              </a:rPr>
              <a:t> R/O </a:t>
            </a:r>
            <a:r>
              <a:rPr lang="en-US" sz="1100" b="1" dirty="0" err="1">
                <a:solidFill>
                  <a:schemeClr val="dk1"/>
                </a:solidFill>
                <a:latin typeface="+mn-lt"/>
                <a:ea typeface="Calibri"/>
                <a:cs typeface="Times New Roman"/>
              </a:rPr>
              <a:t>Charsada</a:t>
            </a:r>
            <a:r>
              <a:rPr lang="en-US" sz="1100" b="1" dirty="0">
                <a:solidFill>
                  <a:schemeClr val="dk1"/>
                </a:solidFill>
                <a:latin typeface="+mn-lt"/>
                <a:ea typeface="Calibri"/>
                <a:cs typeface="Times New Roman"/>
              </a:rPr>
              <a:t>. Arrested on 22-01-08.</a:t>
            </a:r>
            <a:endParaRPr lang="en-US" b="1" dirty="0">
              <a:solidFill>
                <a:schemeClr val="dk1"/>
              </a:solidFill>
              <a:latin typeface="+mn-lt"/>
              <a:ea typeface="Calibri"/>
              <a:cs typeface="Times New Roman"/>
            </a:endParaRPr>
          </a:p>
        </p:txBody>
      </p:sp>
      <p:sp>
        <p:nvSpPr>
          <p:cNvPr id="42021" name="Line 19"/>
          <p:cNvSpPr>
            <a:spLocks noChangeShapeType="1"/>
          </p:cNvSpPr>
          <p:nvPr/>
        </p:nvSpPr>
        <p:spPr bwMode="auto">
          <a:xfrm flipH="1" flipV="1">
            <a:off x="1643064" y="1857375"/>
            <a:ext cx="357187" cy="857250"/>
          </a:xfrm>
          <a:prstGeom prst="line">
            <a:avLst/>
          </a:prstGeom>
          <a:noFill/>
          <a:ln w="28575">
            <a:solidFill>
              <a:srgbClr val="000000"/>
            </a:solidFill>
            <a:round/>
            <a:headEnd type="triangle" w="med" len="med"/>
            <a:tailEnd/>
          </a:ln>
        </p:spPr>
        <p:txBody>
          <a:bodyPr/>
          <a:lstStyle/>
          <a:p>
            <a:endParaRPr lang="en-US"/>
          </a:p>
        </p:txBody>
      </p:sp>
      <p:sp>
        <p:nvSpPr>
          <p:cNvPr id="42022" name="Line 19"/>
          <p:cNvSpPr>
            <a:spLocks noChangeShapeType="1"/>
          </p:cNvSpPr>
          <p:nvPr/>
        </p:nvSpPr>
        <p:spPr bwMode="auto">
          <a:xfrm flipV="1">
            <a:off x="3571877" y="1785939"/>
            <a:ext cx="1857375" cy="928687"/>
          </a:xfrm>
          <a:prstGeom prst="line">
            <a:avLst/>
          </a:prstGeom>
          <a:noFill/>
          <a:ln w="28575">
            <a:solidFill>
              <a:srgbClr val="000000"/>
            </a:solidFill>
            <a:round/>
            <a:headEnd type="triangle" w="med" len="med"/>
            <a:tailEnd/>
          </a:ln>
        </p:spPr>
        <p:txBody>
          <a:bodyPr/>
          <a:lstStyle/>
          <a:p>
            <a:endParaRPr lang="en-US"/>
          </a:p>
        </p:txBody>
      </p:sp>
      <p:sp>
        <p:nvSpPr>
          <p:cNvPr id="42023" name="Line 19"/>
          <p:cNvSpPr>
            <a:spLocks noChangeShapeType="1"/>
          </p:cNvSpPr>
          <p:nvPr/>
        </p:nvSpPr>
        <p:spPr bwMode="auto">
          <a:xfrm flipH="1" flipV="1">
            <a:off x="642938" y="4000501"/>
            <a:ext cx="500063" cy="1500188"/>
          </a:xfrm>
          <a:prstGeom prst="line">
            <a:avLst/>
          </a:prstGeom>
          <a:noFill/>
          <a:ln w="28575">
            <a:solidFill>
              <a:srgbClr val="000000"/>
            </a:solidFill>
            <a:prstDash val="sysDot"/>
            <a:round/>
            <a:headEnd type="triangle" w="med" len="med"/>
            <a:tailEnd type="triangle" w="med" len="med"/>
          </a:ln>
        </p:spPr>
        <p:txBody>
          <a:bodyPr/>
          <a:lstStyle/>
          <a:p>
            <a:endParaRPr lang="en-US"/>
          </a:p>
        </p:txBody>
      </p:sp>
      <p:pic>
        <p:nvPicPr>
          <p:cNvPr id="42024" name="Picture 3" descr="3710139617079"/>
          <p:cNvPicPr>
            <a:picLocks noChangeAspect="1" noChangeArrowheads="1"/>
          </p:cNvPicPr>
          <p:nvPr/>
        </p:nvPicPr>
        <p:blipFill>
          <a:blip r:embed="rId9"/>
          <a:srcRect l="14633" t="17894" r="64482" b="62509"/>
          <a:stretch>
            <a:fillRect/>
          </a:stretch>
        </p:blipFill>
        <p:spPr bwMode="auto">
          <a:xfrm>
            <a:off x="5724526" y="2406650"/>
            <a:ext cx="357188" cy="446088"/>
          </a:xfrm>
          <a:prstGeom prst="rect">
            <a:avLst/>
          </a:prstGeom>
          <a:noFill/>
          <a:ln w="9525">
            <a:noFill/>
            <a:miter lim="800000"/>
            <a:headEnd/>
            <a:tailEnd/>
          </a:ln>
        </p:spPr>
      </p:pic>
      <p:pic>
        <p:nvPicPr>
          <p:cNvPr id="42025" name="Picture 2" descr="F:\images\abdullah.jpg"/>
          <p:cNvPicPr>
            <a:picLocks noChangeAspect="1" noChangeArrowheads="1"/>
          </p:cNvPicPr>
          <p:nvPr/>
        </p:nvPicPr>
        <p:blipFill>
          <a:blip r:embed="rId10"/>
          <a:srcRect/>
          <a:stretch>
            <a:fillRect/>
          </a:stretch>
        </p:blipFill>
        <p:spPr bwMode="auto">
          <a:xfrm>
            <a:off x="6659565" y="2349501"/>
            <a:ext cx="384175" cy="431800"/>
          </a:xfrm>
          <a:prstGeom prst="rect">
            <a:avLst/>
          </a:prstGeom>
          <a:noFill/>
          <a:ln w="9525">
            <a:noFill/>
            <a:miter lim="800000"/>
            <a:headEnd/>
            <a:tailEnd/>
          </a:ln>
        </p:spPr>
      </p:pic>
      <p:pic>
        <p:nvPicPr>
          <p:cNvPr id="42026" name="Picture 7" descr="Nasrullah2"/>
          <p:cNvPicPr>
            <a:picLocks noChangeAspect="1" noChangeArrowheads="1"/>
          </p:cNvPicPr>
          <p:nvPr/>
        </p:nvPicPr>
        <p:blipFill>
          <a:blip r:embed="rId3"/>
          <a:srcRect b="15581"/>
          <a:stretch>
            <a:fillRect/>
          </a:stretch>
        </p:blipFill>
        <p:spPr bwMode="auto">
          <a:xfrm>
            <a:off x="2627313" y="2349500"/>
            <a:ext cx="396875" cy="484188"/>
          </a:xfrm>
          <a:prstGeom prst="rect">
            <a:avLst/>
          </a:prstGeom>
          <a:noFill/>
          <a:ln w="9525">
            <a:noFill/>
            <a:miter lim="800000"/>
            <a:headEnd/>
            <a:tailEnd/>
          </a:ln>
        </p:spPr>
      </p:pic>
      <p:pic>
        <p:nvPicPr>
          <p:cNvPr id="42027" name="Picture 6" descr="Nadir"/>
          <p:cNvPicPr>
            <a:picLocks noChangeAspect="1" noChangeArrowheads="1"/>
          </p:cNvPicPr>
          <p:nvPr/>
        </p:nvPicPr>
        <p:blipFill>
          <a:blip r:embed="rId4"/>
          <a:srcRect r="10106" b="18597"/>
          <a:stretch>
            <a:fillRect/>
          </a:stretch>
        </p:blipFill>
        <p:spPr bwMode="auto">
          <a:xfrm>
            <a:off x="827089" y="2276476"/>
            <a:ext cx="388937" cy="504825"/>
          </a:xfrm>
          <a:prstGeom prst="rect">
            <a:avLst/>
          </a:prstGeom>
          <a:noFill/>
          <a:ln w="9525">
            <a:noFill/>
            <a:miter lim="800000"/>
            <a:headEnd/>
            <a:tailEnd/>
          </a:ln>
        </p:spPr>
      </p:pic>
      <p:pic>
        <p:nvPicPr>
          <p:cNvPr id="42028" name="Picture 2" descr="C:\Documents and Settings\Administrator.LTOP.000\Desktop\BB\Benazir case\DSC_1342.JPG"/>
          <p:cNvPicPr>
            <a:picLocks noChangeAspect="1" noChangeArrowheads="1"/>
          </p:cNvPicPr>
          <p:nvPr/>
        </p:nvPicPr>
        <p:blipFill>
          <a:blip r:embed="rId11"/>
          <a:srcRect l="16531" t="12215" r="18600"/>
          <a:stretch>
            <a:fillRect/>
          </a:stretch>
        </p:blipFill>
        <p:spPr bwMode="auto">
          <a:xfrm>
            <a:off x="8532814" y="4221164"/>
            <a:ext cx="412751" cy="490537"/>
          </a:xfrm>
          <a:prstGeom prst="rect">
            <a:avLst/>
          </a:prstGeom>
          <a:noFill/>
          <a:ln w="9525">
            <a:noFill/>
            <a:miter lim="800000"/>
            <a:headEnd/>
            <a:tailEnd/>
          </a:ln>
        </p:spPr>
      </p:pic>
      <p:pic>
        <p:nvPicPr>
          <p:cNvPr id="42029" name="Picture 1" descr="C:\Documents and Settings\Administrator.LTOP.000\Desktop\BB\Benazir case\DSC_1345.JPG"/>
          <p:cNvPicPr>
            <a:picLocks noChangeAspect="1" noChangeArrowheads="1"/>
          </p:cNvPicPr>
          <p:nvPr/>
        </p:nvPicPr>
        <p:blipFill>
          <a:blip r:embed="rId12"/>
          <a:srcRect l="21762" t="12215" r="28017" b="13754"/>
          <a:stretch>
            <a:fillRect/>
          </a:stretch>
        </p:blipFill>
        <p:spPr bwMode="auto">
          <a:xfrm>
            <a:off x="6877051" y="4149725"/>
            <a:ext cx="431800" cy="504825"/>
          </a:xfrm>
          <a:prstGeom prst="rect">
            <a:avLst/>
          </a:prstGeom>
          <a:noFill/>
          <a:ln w="9525">
            <a:noFill/>
            <a:miter lim="800000"/>
            <a:headEnd/>
            <a:tailEnd/>
          </a:ln>
        </p:spPr>
      </p:pic>
      <p:pic>
        <p:nvPicPr>
          <p:cNvPr id="42030" name="Picture 1" descr="BM"/>
          <p:cNvPicPr>
            <a:picLocks noChangeAspect="1" noChangeArrowheads="1"/>
          </p:cNvPicPr>
          <p:nvPr/>
        </p:nvPicPr>
        <p:blipFill>
          <a:blip r:embed="rId13"/>
          <a:srcRect/>
          <a:stretch>
            <a:fillRect/>
          </a:stretch>
        </p:blipFill>
        <p:spPr bwMode="auto">
          <a:xfrm>
            <a:off x="2051051" y="750889"/>
            <a:ext cx="614363" cy="649287"/>
          </a:xfrm>
          <a:prstGeom prst="rect">
            <a:avLst/>
          </a:prstGeom>
          <a:noFill/>
          <a:ln w="9525">
            <a:noFill/>
            <a:miter lim="800000"/>
            <a:headEnd/>
            <a:tailEnd/>
          </a:ln>
        </p:spPr>
      </p:pic>
      <p:sp>
        <p:nvSpPr>
          <p:cNvPr id="42031" name="Line 13"/>
          <p:cNvSpPr>
            <a:spLocks noChangeShapeType="1"/>
          </p:cNvSpPr>
          <p:nvPr/>
        </p:nvSpPr>
        <p:spPr bwMode="auto">
          <a:xfrm>
            <a:off x="6659565" y="3933825"/>
            <a:ext cx="73025" cy="287338"/>
          </a:xfrm>
          <a:prstGeom prst="line">
            <a:avLst/>
          </a:prstGeom>
          <a:noFill/>
          <a:ln w="38100" cap="rnd">
            <a:solidFill>
              <a:srgbClr val="000000"/>
            </a:solidFill>
            <a:prstDash val="sysDot"/>
            <a:round/>
            <a:headEnd/>
            <a:tailEnd/>
          </a:ln>
        </p:spPr>
        <p:txBody>
          <a:bodyPr/>
          <a:lstStyle/>
          <a:p>
            <a:endParaRPr lang="en-US"/>
          </a:p>
        </p:txBody>
      </p:sp>
      <p:sp>
        <p:nvSpPr>
          <p:cNvPr id="42032" name="Line 13"/>
          <p:cNvSpPr>
            <a:spLocks noChangeShapeType="1"/>
          </p:cNvSpPr>
          <p:nvPr/>
        </p:nvSpPr>
        <p:spPr bwMode="auto">
          <a:xfrm flipH="1">
            <a:off x="7235825" y="3860801"/>
            <a:ext cx="360363" cy="360363"/>
          </a:xfrm>
          <a:prstGeom prst="line">
            <a:avLst/>
          </a:prstGeom>
          <a:noFill/>
          <a:ln w="38100" cap="rnd">
            <a:solidFill>
              <a:srgbClr val="000000"/>
            </a:solidFill>
            <a:prstDash val="sysDot"/>
            <a:round/>
            <a:headEnd/>
            <a:tailEnd/>
          </a:ln>
        </p:spPr>
        <p:txBody>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CDA1DD25-E5C4-4DCC-BF2A-DFA0DFDFFF29}" type="slidenum">
              <a:rPr lang="en-US"/>
              <a:pPr>
                <a:defRPr/>
              </a:pPr>
              <a:t>33</a:t>
            </a:fld>
            <a:endParaRPr lang="en-US"/>
          </a:p>
        </p:txBody>
      </p:sp>
      <p:sp>
        <p:nvSpPr>
          <p:cNvPr id="43010" name="Rectangle 2"/>
          <p:cNvSpPr>
            <a:spLocks noGrp="1"/>
          </p:cNvSpPr>
          <p:nvPr>
            <p:ph type="title"/>
          </p:nvPr>
        </p:nvSpPr>
        <p:spPr/>
        <p:txBody>
          <a:bodyPr/>
          <a:lstStyle/>
          <a:p>
            <a:pPr eaLnBrk="1" hangingPunct="1"/>
            <a:r>
              <a:rPr lang="en-US" sz="3600" b="1" smtClean="0">
                <a:solidFill>
                  <a:srgbClr val="17375E"/>
                </a:solidFill>
              </a:rPr>
              <a:t>Investigation By Scotland Yard</a:t>
            </a:r>
          </a:p>
        </p:txBody>
      </p:sp>
      <p:sp>
        <p:nvSpPr>
          <p:cNvPr id="43011" name="Rectangle 3"/>
          <p:cNvSpPr>
            <a:spLocks noGrp="1"/>
          </p:cNvSpPr>
          <p:nvPr>
            <p:ph type="body" idx="1"/>
          </p:nvPr>
        </p:nvSpPr>
        <p:spPr/>
        <p:txBody>
          <a:bodyPr/>
          <a:lstStyle/>
          <a:p>
            <a:pPr algn="just" eaLnBrk="1" hangingPunct="1">
              <a:spcBef>
                <a:spcPct val="40000"/>
              </a:spcBef>
              <a:spcAft>
                <a:spcPct val="40000"/>
              </a:spcAft>
            </a:pPr>
            <a:r>
              <a:rPr lang="en-US" sz="2400" b="1" smtClean="0"/>
              <a:t>On the request of Govt. of Pakistan, </a:t>
            </a:r>
            <a:r>
              <a:rPr lang="en-US" sz="2400" b="1" u="sng" smtClean="0">
                <a:hlinkClick r:id="" action="ppaction://customshow?id=14&amp;return=true"/>
              </a:rPr>
              <a:t>Scotland Yard</a:t>
            </a:r>
            <a:r>
              <a:rPr lang="en-US" sz="2400" b="1" smtClean="0">
                <a:hlinkClick r:id="" action="ppaction://customshow?id=14&amp;return=true"/>
              </a:rPr>
              <a:t> </a:t>
            </a:r>
            <a:r>
              <a:rPr lang="en-US" sz="2400" b="1" smtClean="0"/>
              <a:t>team arrived on 04.01.2008 and submitted report on 01.02.2008 concluding that:</a:t>
            </a:r>
          </a:p>
          <a:p>
            <a:pPr lvl="1" eaLnBrk="1" hangingPunct="1">
              <a:spcBef>
                <a:spcPct val="40000"/>
              </a:spcBef>
              <a:spcAft>
                <a:spcPct val="40000"/>
              </a:spcAft>
            </a:pPr>
            <a:r>
              <a:rPr lang="en-US" sz="2400" b="1" smtClean="0"/>
              <a:t> The same attacker who fired on Mohtarma BB also carried out suicide attack.</a:t>
            </a:r>
          </a:p>
          <a:p>
            <a:pPr lvl="1" eaLnBrk="1" hangingPunct="1">
              <a:spcBef>
                <a:spcPct val="40000"/>
              </a:spcBef>
              <a:spcAft>
                <a:spcPct val="40000"/>
              </a:spcAft>
            </a:pPr>
            <a:r>
              <a:rPr lang="en-US" sz="2400" b="1" smtClean="0"/>
              <a:t>The death of Mohtarma BB occurred when her head  struck the side of escape hatch because of the impact of the blast. </a:t>
            </a: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B9259D54-B37B-4204-9F4B-F8C05D0830EE}" type="slidenum">
              <a:rPr lang="en-US"/>
              <a:pPr>
                <a:defRPr/>
              </a:pPr>
              <a:t>34</a:t>
            </a:fld>
            <a:endParaRPr lang="en-US"/>
          </a:p>
        </p:txBody>
      </p:sp>
      <p:sp>
        <p:nvSpPr>
          <p:cNvPr id="44034" name="Title 1"/>
          <p:cNvSpPr>
            <a:spLocks noGrp="1"/>
          </p:cNvSpPr>
          <p:nvPr>
            <p:ph type="title"/>
          </p:nvPr>
        </p:nvSpPr>
        <p:spPr>
          <a:xfrm>
            <a:off x="457200" y="125413"/>
            <a:ext cx="8229600" cy="1143000"/>
          </a:xfrm>
        </p:spPr>
        <p:txBody>
          <a:bodyPr/>
          <a:lstStyle/>
          <a:p>
            <a:r>
              <a:rPr lang="en-US" sz="3600" smtClean="0"/>
              <a:t>… </a:t>
            </a:r>
            <a:r>
              <a:rPr lang="en-US" sz="3600" b="1" smtClean="0">
                <a:solidFill>
                  <a:srgbClr val="17375E"/>
                </a:solidFill>
              </a:rPr>
              <a:t>Investigation By Scotland Yard</a:t>
            </a:r>
            <a:endParaRPr lang="en-US" sz="3600" smtClean="0"/>
          </a:p>
        </p:txBody>
      </p:sp>
      <p:sp>
        <p:nvSpPr>
          <p:cNvPr id="44035" name="Content Placeholder 2"/>
          <p:cNvSpPr>
            <a:spLocks noGrp="1"/>
          </p:cNvSpPr>
          <p:nvPr>
            <p:ph idx="1"/>
          </p:nvPr>
        </p:nvSpPr>
        <p:spPr>
          <a:xfrm>
            <a:off x="468313" y="1495426"/>
            <a:ext cx="8229600" cy="4525963"/>
          </a:xfrm>
        </p:spPr>
        <p:txBody>
          <a:bodyPr/>
          <a:lstStyle/>
          <a:p>
            <a:r>
              <a:rPr lang="en-US" sz="2400" b="1" smtClean="0"/>
              <a:t>In his report Dr. Cary, a leading Forensic Pathologist of UK, concludes that:</a:t>
            </a:r>
          </a:p>
          <a:p>
            <a:pPr lvl="1"/>
            <a:r>
              <a:rPr lang="en-US" sz="2400" b="1" smtClean="0"/>
              <a:t>“the only tenable  cause for the rapidly fatal head injury in this case is that it occurred as the result of impact due to the effects of the bomb-blast”</a:t>
            </a:r>
          </a:p>
          <a:p>
            <a:pPr lvl="1"/>
            <a:r>
              <a:rPr lang="en-US" sz="2400" b="1" smtClean="0"/>
              <a:t>“in my opinion Mohtarma Benazir Bhutto died as a result of a severe head injury sustained as a consequence of the bomb blast and due to head impact somewhere in the escape hatch of the vehicle.”</a:t>
            </a:r>
          </a:p>
          <a:p>
            <a:pPr lvl="1"/>
            <a:r>
              <a:rPr lang="en-US" sz="2400" b="1" smtClean="0"/>
              <a:t>“Given the severity of the injury to Ms Bhutto’s head, the prospect that she inadvertently hit her head whilst ducking down into the vehicle can be excluded as a reasonable possibility.”</a:t>
            </a:r>
          </a:p>
          <a:p>
            <a:endParaRPr lang="en-US" sz="2400" b="1" smtClean="0"/>
          </a:p>
        </p:txBody>
      </p:sp>
      <p:sp>
        <p:nvSpPr>
          <p:cNvPr id="4" name="Slide Number Placeholder 3"/>
          <p:cNvSpPr txBox="1">
            <a:spLocks noGrp="1"/>
          </p:cNvSpPr>
          <p:nvPr/>
        </p:nvSpPr>
        <p:spPr>
          <a:xfrm>
            <a:off x="6553200" y="6356351"/>
            <a:ext cx="2133600" cy="365125"/>
          </a:xfrm>
          <a:prstGeom prst="rect">
            <a:avLst/>
          </a:prstGeom>
          <a:noFill/>
        </p:spPr>
        <p:txBody>
          <a:bodyPr anchor="ctr"/>
          <a:lstStyle/>
          <a:p>
            <a:pPr algn="r" eaLnBrk="0" hangingPunct="0">
              <a:defRPr/>
            </a:pPr>
            <a:fld id="{129617E8-6672-4C6C-8C9F-6463E93C3C16}" type="slidenum">
              <a:rPr lang="en-US" sz="1200">
                <a:solidFill>
                  <a:schemeClr val="tx1">
                    <a:tint val="75000"/>
                  </a:schemeClr>
                </a:solidFill>
                <a:cs typeface="+mn-cs"/>
              </a:rPr>
              <a:pPr algn="r" eaLnBrk="0" hangingPunct="0">
                <a:defRPr/>
              </a:pPr>
              <a:t>34</a:t>
            </a:fld>
            <a:endParaRPr lang="en-US" sz="1200">
              <a:solidFill>
                <a:schemeClr val="tx1">
                  <a:tint val="75000"/>
                </a:schemeClr>
              </a:solidFill>
              <a:cs typeface="+mn-cs"/>
            </a:endParaRP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B24C4C4-8F8F-4945-9C00-7E5EB8F3DE3D}" type="slidenum">
              <a:rPr lang="en-US"/>
              <a:pPr>
                <a:defRPr/>
              </a:pPr>
              <a:t>35</a:t>
            </a:fld>
            <a:endParaRPr lang="en-US"/>
          </a:p>
        </p:txBody>
      </p:sp>
      <p:sp>
        <p:nvSpPr>
          <p:cNvPr id="45058" name="Rectangle 3"/>
          <p:cNvSpPr>
            <a:spLocks noGrp="1"/>
          </p:cNvSpPr>
          <p:nvPr>
            <p:ph type="body" idx="4294967295"/>
          </p:nvPr>
        </p:nvSpPr>
        <p:spPr/>
        <p:txBody>
          <a:bodyPr/>
          <a:lstStyle/>
          <a:p>
            <a:endParaRPr lang="en-US" smtClean="0"/>
          </a:p>
        </p:txBody>
      </p:sp>
      <p:pic>
        <p:nvPicPr>
          <p:cNvPr id="45059" name="Picture 4" descr="DSC_0029"/>
          <p:cNvPicPr>
            <a:picLocks noChangeAspect="1" noChangeArrowheads="1"/>
          </p:cNvPicPr>
          <p:nvPr/>
        </p:nvPicPr>
        <p:blipFill>
          <a:blip r:embed="rId2" cstate="print"/>
          <a:srcRect/>
          <a:stretch>
            <a:fillRect/>
          </a:stretch>
        </p:blipFill>
        <p:spPr bwMode="auto">
          <a:xfrm>
            <a:off x="250825" y="981076"/>
            <a:ext cx="8677275" cy="5843588"/>
          </a:xfrm>
          <a:prstGeom prst="rect">
            <a:avLst/>
          </a:prstGeom>
          <a:noFill/>
          <a:ln w="9525">
            <a:noFill/>
            <a:miter lim="800000"/>
            <a:headEnd/>
            <a:tailEnd/>
          </a:ln>
        </p:spPr>
      </p:pic>
      <p:sp>
        <p:nvSpPr>
          <p:cNvPr id="45060" name="Rectangle 2"/>
          <p:cNvSpPr>
            <a:spLocks noGrp="1"/>
          </p:cNvSpPr>
          <p:nvPr>
            <p:ph type="title" idx="4294967295"/>
          </p:nvPr>
        </p:nvSpPr>
        <p:spPr>
          <a:xfrm>
            <a:off x="457200" y="-26987"/>
            <a:ext cx="8229600" cy="1143001"/>
          </a:xfrm>
        </p:spPr>
        <p:txBody>
          <a:bodyPr/>
          <a:lstStyle/>
          <a:p>
            <a:pPr>
              <a:lnSpc>
                <a:spcPct val="80000"/>
              </a:lnSpc>
            </a:pPr>
            <a:r>
              <a:rPr lang="en-US" sz="3600" b="1" smtClean="0"/>
              <a:t>Interior of Armoured Land Cruiser of Shaheed Mohtarma Benazir Bhutto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pPr>
              <a:defRPr/>
            </a:pPr>
            <a:fld id="{D609B4D3-7869-4996-B82E-FE581431686A}" type="slidenum">
              <a:rPr lang="en-US"/>
              <a:pPr>
                <a:defRPr/>
              </a:pPr>
              <a:t>36</a:t>
            </a:fld>
            <a:endParaRPr lang="en-US"/>
          </a:p>
        </p:txBody>
      </p:sp>
      <p:sp>
        <p:nvSpPr>
          <p:cNvPr id="46082" name="Rectangle 2"/>
          <p:cNvSpPr>
            <a:spLocks noGrp="1"/>
          </p:cNvSpPr>
          <p:nvPr>
            <p:ph type="title" idx="4294967295"/>
          </p:nvPr>
        </p:nvSpPr>
        <p:spPr/>
        <p:txBody>
          <a:bodyPr/>
          <a:lstStyle/>
          <a:p>
            <a:endParaRPr lang="en-US" smtClean="0"/>
          </a:p>
        </p:txBody>
      </p:sp>
      <p:sp>
        <p:nvSpPr>
          <p:cNvPr id="46083" name="Rectangle 3"/>
          <p:cNvSpPr>
            <a:spLocks noGrp="1"/>
          </p:cNvSpPr>
          <p:nvPr>
            <p:ph type="body" idx="4294967295"/>
          </p:nvPr>
        </p:nvSpPr>
        <p:spPr/>
        <p:txBody>
          <a:bodyPr/>
          <a:lstStyle/>
          <a:p>
            <a:endParaRPr lang="en-US" smtClean="0"/>
          </a:p>
        </p:txBody>
      </p:sp>
      <p:pic>
        <p:nvPicPr>
          <p:cNvPr id="46084" name="Picture 4" descr="DSC_0030"/>
          <p:cNvPicPr>
            <a:picLocks noChangeAspect="1" noChangeArrowheads="1"/>
          </p:cNvPicPr>
          <p:nvPr/>
        </p:nvPicPr>
        <p:blipFill>
          <a:blip r:embed="rId2"/>
          <a:srcRect/>
          <a:stretch>
            <a:fillRect/>
          </a:stretch>
        </p:blipFill>
        <p:spPr bwMode="auto">
          <a:xfrm>
            <a:off x="0" y="0"/>
            <a:ext cx="9167813" cy="6858000"/>
          </a:xfrm>
          <a:prstGeom prst="rect">
            <a:avLst/>
          </a:prstGeom>
          <a:noFill/>
          <a:ln w="9525">
            <a:noFill/>
            <a:miter lim="800000"/>
            <a:headEnd/>
            <a:tailEnd/>
          </a:ln>
        </p:spPr>
      </p:pic>
      <p:cxnSp>
        <p:nvCxnSpPr>
          <p:cNvPr id="8" name="Straight Connector 7"/>
          <p:cNvCxnSpPr/>
          <p:nvPr/>
        </p:nvCxnSpPr>
        <p:spPr>
          <a:xfrm>
            <a:off x="2484437" y="3789364"/>
            <a:ext cx="4032251" cy="215900"/>
          </a:xfrm>
          <a:prstGeom prst="line">
            <a:avLst/>
          </a:prstGeom>
        </p:spPr>
        <p:style>
          <a:lnRef idx="1">
            <a:schemeClr val="accent1"/>
          </a:lnRef>
          <a:fillRef idx="0">
            <a:schemeClr val="accent1"/>
          </a:fillRef>
          <a:effectRef idx="0">
            <a:schemeClr val="accent1"/>
          </a:effectRef>
          <a:fontRef idx="minor">
            <a:schemeClr val="tx1"/>
          </a:fontRef>
        </p:style>
      </p:cxnSp>
      <p:sp>
        <p:nvSpPr>
          <p:cNvPr id="46086" name="Rectangle 2"/>
          <p:cNvSpPr>
            <a:spLocks/>
          </p:cNvSpPr>
          <p:nvPr/>
        </p:nvSpPr>
        <p:spPr bwMode="auto">
          <a:xfrm>
            <a:off x="539751" y="5381625"/>
            <a:ext cx="8229600" cy="1143000"/>
          </a:xfrm>
          <a:prstGeom prst="rect">
            <a:avLst/>
          </a:prstGeom>
          <a:noFill/>
          <a:ln w="9525">
            <a:noFill/>
            <a:miter lim="800000"/>
            <a:headEnd/>
            <a:tailEnd/>
          </a:ln>
        </p:spPr>
        <p:txBody>
          <a:bodyPr anchor="ctr"/>
          <a:lstStyle/>
          <a:p>
            <a:pPr algn="ctr" eaLnBrk="0" hangingPunct="0">
              <a:lnSpc>
                <a:spcPct val="80000"/>
              </a:lnSpc>
            </a:pPr>
            <a:r>
              <a:rPr lang="en-US" sz="4000">
                <a:solidFill>
                  <a:schemeClr val="bg1"/>
                </a:solidFill>
                <a:latin typeface="Calibri" pitchFamily="34" charset="0"/>
              </a:rPr>
              <a:t>Close up of the escape hatch of Armoured Land Cruiser</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23A42EE6-D6B1-42E3-99BA-709C7FD45C95}" type="slidenum">
              <a:rPr lang="en-US"/>
              <a:pPr>
                <a:defRPr/>
              </a:pPr>
              <a:t>37</a:t>
            </a:fld>
            <a:endParaRPr lang="en-US"/>
          </a:p>
        </p:txBody>
      </p:sp>
      <p:pic>
        <p:nvPicPr>
          <p:cNvPr id="47106" name="Picture 5" descr="new copy"/>
          <p:cNvPicPr>
            <a:picLocks noChangeAspect="1" noChangeArrowheads="1"/>
          </p:cNvPicPr>
          <p:nvPr/>
        </p:nvPicPr>
        <p:blipFill>
          <a:blip r:embed="rId2"/>
          <a:srcRect/>
          <a:stretch>
            <a:fillRect/>
          </a:stretch>
        </p:blipFill>
        <p:spPr bwMode="auto">
          <a:xfrm>
            <a:off x="900114" y="1"/>
            <a:ext cx="7272337" cy="6880225"/>
          </a:xfrm>
          <a:prstGeom prst="rect">
            <a:avLst/>
          </a:prstGeom>
          <a:noFill/>
          <a:ln w="9525">
            <a:noFill/>
            <a:miter lim="800000"/>
            <a:headEnd/>
            <a:tailEnd/>
          </a:ln>
        </p:spPr>
      </p:pic>
      <p:sp>
        <p:nvSpPr>
          <p:cNvPr id="36866" name="Rectangle 2"/>
          <p:cNvSpPr>
            <a:spLocks/>
          </p:cNvSpPr>
          <p:nvPr/>
        </p:nvSpPr>
        <p:spPr bwMode="auto">
          <a:xfrm>
            <a:off x="468313" y="5715000"/>
            <a:ext cx="8229600" cy="1143000"/>
          </a:xfrm>
          <a:prstGeom prst="rect">
            <a:avLst/>
          </a:prstGeom>
          <a:noFill/>
          <a:ln w="9525">
            <a:noFill/>
            <a:miter lim="800000"/>
            <a:headEnd/>
            <a:tailEnd/>
          </a:ln>
        </p:spPr>
        <p:txBody>
          <a:bodyPr anchor="ctr"/>
          <a:lstStyle/>
          <a:p>
            <a:pPr algn="ctr" eaLnBrk="0" hangingPunct="0">
              <a:lnSpc>
                <a:spcPct val="80000"/>
              </a:lnSpc>
              <a:defRPr/>
            </a:pPr>
            <a:r>
              <a:rPr lang="en-US" sz="3000" b="1">
                <a:solidFill>
                  <a:schemeClr val="bg1"/>
                </a:solidFill>
                <a:effectLst>
                  <a:outerShdw blurRad="38100" dist="38100" dir="2700000" algn="tl">
                    <a:srgbClr val="C0C0C0"/>
                  </a:outerShdw>
                </a:effectLst>
                <a:latin typeface="Calibri" pitchFamily="34" charset="0"/>
                <a:hlinkClick r:id="rId3" action="ppaction://hlinkfile"/>
              </a:rPr>
              <a:t>X-Ray</a:t>
            </a:r>
            <a:r>
              <a:rPr lang="en-US" sz="3000" b="1">
                <a:solidFill>
                  <a:schemeClr val="bg1"/>
                </a:solidFill>
                <a:effectLst>
                  <a:outerShdw blurRad="38100" dist="38100" dir="2700000" algn="tl">
                    <a:srgbClr val="C0C0C0"/>
                  </a:outerShdw>
                </a:effectLst>
                <a:latin typeface="Calibri" pitchFamily="34" charset="0"/>
              </a:rPr>
              <a:t> showing right side head injury of </a:t>
            </a:r>
            <a:br>
              <a:rPr lang="en-US" sz="3000" b="1">
                <a:solidFill>
                  <a:schemeClr val="bg1"/>
                </a:solidFill>
                <a:effectLst>
                  <a:outerShdw blurRad="38100" dist="38100" dir="2700000" algn="tl">
                    <a:srgbClr val="C0C0C0"/>
                  </a:outerShdw>
                </a:effectLst>
                <a:latin typeface="Calibri" pitchFamily="34" charset="0"/>
              </a:rPr>
            </a:br>
            <a:r>
              <a:rPr lang="en-US" sz="3000" b="1">
                <a:solidFill>
                  <a:schemeClr val="bg1"/>
                </a:solidFill>
                <a:effectLst>
                  <a:outerShdw blurRad="38100" dist="38100" dir="2700000" algn="tl">
                    <a:srgbClr val="C0C0C0"/>
                  </a:outerShdw>
                </a:effectLst>
                <a:latin typeface="Calibri" pitchFamily="34" charset="0"/>
              </a:rPr>
              <a:t>Shaheed Mohtarma Benazir Bhutto</a:t>
            </a:r>
          </a:p>
        </p:txBody>
      </p:sp>
      <p:sp>
        <p:nvSpPr>
          <p:cNvPr id="47108" name="Line 5"/>
          <p:cNvSpPr>
            <a:spLocks noChangeShapeType="1"/>
          </p:cNvSpPr>
          <p:nvPr/>
        </p:nvSpPr>
        <p:spPr bwMode="auto">
          <a:xfrm flipH="1">
            <a:off x="6156325" y="908051"/>
            <a:ext cx="1295400" cy="1008063"/>
          </a:xfrm>
          <a:prstGeom prst="line">
            <a:avLst/>
          </a:prstGeom>
          <a:noFill/>
          <a:ln w="38100">
            <a:solidFill>
              <a:schemeClr val="bg2"/>
            </a:solidFill>
            <a:round/>
            <a:headEnd/>
            <a:tailEnd type="triangle" w="med" len="med"/>
          </a:ln>
        </p:spPr>
        <p:txBody>
          <a:bodyPr/>
          <a:lstStyle/>
          <a:p>
            <a:endParaRPr lang="en-US"/>
          </a:p>
        </p:txBody>
      </p:sp>
      <p:sp>
        <p:nvSpPr>
          <p:cNvPr id="47109" name="Line 6"/>
          <p:cNvSpPr>
            <a:spLocks noChangeShapeType="1"/>
          </p:cNvSpPr>
          <p:nvPr/>
        </p:nvSpPr>
        <p:spPr bwMode="auto">
          <a:xfrm flipH="1">
            <a:off x="6732588" y="3213100"/>
            <a:ext cx="1223963" cy="863600"/>
          </a:xfrm>
          <a:prstGeom prst="line">
            <a:avLst/>
          </a:prstGeom>
          <a:noFill/>
          <a:ln w="38100">
            <a:solidFill>
              <a:schemeClr val="bg2"/>
            </a:solidFill>
            <a:round/>
            <a:headEnd/>
            <a:tailEnd type="triangle" w="med" len="med"/>
          </a:ln>
        </p:spPr>
        <p:txBody>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75A05676-A23B-4F4C-B745-4EFAE1DE77A5}" type="slidenum">
              <a:rPr lang="en-US"/>
              <a:pPr>
                <a:defRPr/>
              </a:pPr>
              <a:t>38</a:t>
            </a:fld>
            <a:endParaRPr lang="en-US"/>
          </a:p>
        </p:txBody>
      </p:sp>
      <p:sp>
        <p:nvSpPr>
          <p:cNvPr id="14339" name="Rectangle 2"/>
          <p:cNvSpPr>
            <a:spLocks noGrp="1" noChangeArrowheads="1"/>
          </p:cNvSpPr>
          <p:nvPr>
            <p:ph type="title"/>
          </p:nvPr>
        </p:nvSpPr>
        <p:spPr>
          <a:xfrm>
            <a:off x="277813" y="476251"/>
            <a:ext cx="8686800" cy="1081088"/>
          </a:xfrm>
        </p:spPr>
        <p:txBody>
          <a:bodyPr>
            <a:normAutofit fontScale="90000"/>
          </a:bodyPr>
          <a:lstStyle/>
          <a:p>
            <a:pPr eaLnBrk="1" hangingPunct="1">
              <a:defRPr/>
            </a:pPr>
            <a:r>
              <a:rPr lang="en-US" sz="4000" b="1" smtClean="0">
                <a:solidFill>
                  <a:srgbClr val="17375E"/>
                </a:solidFill>
              </a:rPr>
              <a:t>Deficiencies in Police Investigation</a:t>
            </a:r>
            <a:br>
              <a:rPr lang="en-US" sz="4000" b="1" smtClean="0">
                <a:solidFill>
                  <a:srgbClr val="17375E"/>
                </a:solidFill>
              </a:rPr>
            </a:br>
            <a:endParaRPr lang="en-US" sz="4000" b="1" smtClean="0">
              <a:solidFill>
                <a:srgbClr val="17375E"/>
              </a:solidFill>
            </a:endParaRPr>
          </a:p>
        </p:txBody>
      </p:sp>
      <p:sp>
        <p:nvSpPr>
          <p:cNvPr id="48131" name="Rectangle 3"/>
          <p:cNvSpPr>
            <a:spLocks noGrp="1" noChangeArrowheads="1"/>
          </p:cNvSpPr>
          <p:nvPr>
            <p:ph idx="1"/>
          </p:nvPr>
        </p:nvSpPr>
        <p:spPr>
          <a:xfrm>
            <a:off x="684214" y="1662113"/>
            <a:ext cx="7775575" cy="4143375"/>
          </a:xfrm>
        </p:spPr>
        <p:txBody>
          <a:bodyPr/>
          <a:lstStyle/>
          <a:p>
            <a:pPr algn="just" eaLnBrk="1" hangingPunct="1">
              <a:spcBef>
                <a:spcPct val="30000"/>
              </a:spcBef>
              <a:spcAft>
                <a:spcPct val="30000"/>
              </a:spcAft>
            </a:pPr>
            <a:r>
              <a:rPr lang="en-US" sz="2400" b="1" smtClean="0"/>
              <a:t>Crime scene washed at 6:40 p.m (ordered by SP Khurram Shehzad with consultation of CPO Saud Aziz)- </a:t>
            </a:r>
          </a:p>
          <a:p>
            <a:pPr algn="just" eaLnBrk="1" hangingPunct="1">
              <a:spcBef>
                <a:spcPct val="30000"/>
              </a:spcBef>
              <a:spcAft>
                <a:spcPct val="30000"/>
              </a:spcAft>
            </a:pPr>
            <a:r>
              <a:rPr lang="en-US" sz="2400" b="1" smtClean="0"/>
              <a:t>CPO Saud Aziz failed to get conducted postmortem of Mohtarma Benazir Bhutto.</a:t>
            </a:r>
          </a:p>
          <a:p>
            <a:pPr algn="just" eaLnBrk="1" hangingPunct="1">
              <a:spcBef>
                <a:spcPct val="30000"/>
              </a:spcBef>
              <a:spcAft>
                <a:spcPct val="30000"/>
              </a:spcAft>
            </a:pPr>
            <a:r>
              <a:rPr lang="en-US" sz="2400" b="1" smtClean="0"/>
              <a:t>No postmortem of 19 deceased/victims carried out (05 more injured persons died later on).</a:t>
            </a:r>
          </a:p>
          <a:p>
            <a:pPr algn="just" eaLnBrk="1" hangingPunct="1">
              <a:spcBef>
                <a:spcPct val="30000"/>
              </a:spcBef>
              <a:spcAft>
                <a:spcPct val="30000"/>
              </a:spcAft>
            </a:pPr>
            <a:r>
              <a:rPr lang="en-US" sz="2400" b="1" smtClean="0"/>
              <a:t>No identification parade conducted of arrested accused.</a:t>
            </a:r>
          </a:p>
          <a:p>
            <a:pPr algn="just" eaLnBrk="1" hangingPunct="1">
              <a:spcBef>
                <a:spcPct val="30000"/>
              </a:spcBef>
              <a:spcAft>
                <a:spcPct val="30000"/>
              </a:spcAft>
            </a:pPr>
            <a:r>
              <a:rPr lang="en-US" sz="2400" b="1" smtClean="0"/>
              <a:t>No approver made from 04 confessing accused. </a:t>
            </a:r>
          </a:p>
          <a:p>
            <a:pPr algn="just" eaLnBrk="1" hangingPunct="1">
              <a:spcBef>
                <a:spcPct val="30000"/>
              </a:spcBef>
              <a:spcAft>
                <a:spcPct val="30000"/>
              </a:spcAft>
            </a:pPr>
            <a:endParaRPr lang="en-US" sz="2400" b="1" smtClean="0"/>
          </a:p>
          <a:p>
            <a:pPr algn="just" eaLnBrk="1" hangingPunct="1">
              <a:spcBef>
                <a:spcPct val="30000"/>
              </a:spcBef>
              <a:spcAft>
                <a:spcPct val="30000"/>
              </a:spcAft>
            </a:pPr>
            <a:endParaRPr lang="en-US" sz="2400" b="1" smtClean="0">
              <a:solidFill>
                <a:srgbClr val="002060"/>
              </a:solidFill>
            </a:endParaRPr>
          </a:p>
          <a:p>
            <a:pPr algn="just" eaLnBrk="1" hangingPunct="1">
              <a:spcBef>
                <a:spcPct val="30000"/>
              </a:spcBef>
              <a:spcAft>
                <a:spcPct val="30000"/>
              </a:spcAft>
            </a:pPr>
            <a:endParaRPr lang="en-US" sz="2400" b="1" smtClean="0"/>
          </a:p>
        </p:txBody>
      </p:sp>
      <p:sp>
        <p:nvSpPr>
          <p:cNvPr id="14338" name="Rectangle 3"/>
          <p:cNvSpPr txBox="1">
            <a:spLocks noGrp="1" noChangeArrowheads="1"/>
          </p:cNvSpPr>
          <p:nvPr/>
        </p:nvSpPr>
        <p:spPr>
          <a:xfrm>
            <a:off x="6553200" y="6356351"/>
            <a:ext cx="2133600" cy="365125"/>
          </a:xfrm>
          <a:prstGeom prst="rect">
            <a:avLst/>
          </a:prstGeom>
          <a:noFill/>
        </p:spPr>
        <p:txBody>
          <a:bodyPr anchor="ctr"/>
          <a:lstStyle/>
          <a:p>
            <a:pPr algn="r" eaLnBrk="0" hangingPunct="0">
              <a:defRPr/>
            </a:pPr>
            <a:fld id="{94AF4E9A-F05F-47D6-9281-AAE1313F2D7E}" type="slidenum">
              <a:rPr lang="en-US" sz="1200">
                <a:solidFill>
                  <a:schemeClr val="tx1">
                    <a:tint val="75000"/>
                  </a:schemeClr>
                </a:solidFill>
                <a:cs typeface="+mn-cs"/>
              </a:rPr>
              <a:pPr algn="r" eaLnBrk="0" hangingPunct="0">
                <a:defRPr/>
              </a:pPr>
              <a:t>38</a:t>
            </a:fld>
            <a:endParaRPr lang="en-US" sz="1200">
              <a:solidFill>
                <a:schemeClr val="tx1">
                  <a:tint val="75000"/>
                </a:schemeClr>
              </a:solidFill>
              <a:cs typeface="+mn-cs"/>
            </a:endParaRP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B22E0E94-826B-4F93-8E88-400A7DDBF4BF}" type="slidenum">
              <a:rPr lang="en-US"/>
              <a:pPr>
                <a:defRPr/>
              </a:pPr>
              <a:t>39</a:t>
            </a:fld>
            <a:endParaRPr lang="en-US"/>
          </a:p>
        </p:txBody>
      </p:sp>
      <p:sp>
        <p:nvSpPr>
          <p:cNvPr id="49154" name="Rectangle 2"/>
          <p:cNvSpPr>
            <a:spLocks noGrp="1" noChangeArrowheads="1"/>
          </p:cNvSpPr>
          <p:nvPr>
            <p:ph type="title"/>
          </p:nvPr>
        </p:nvSpPr>
        <p:spPr>
          <a:xfrm>
            <a:off x="0" y="85726"/>
            <a:ext cx="9144000" cy="1111250"/>
          </a:xfrm>
        </p:spPr>
        <p:txBody>
          <a:bodyPr/>
          <a:lstStyle/>
          <a:p>
            <a:pPr eaLnBrk="1" hangingPunct="1"/>
            <a:r>
              <a:rPr lang="en-US" sz="4000" b="1" smtClean="0">
                <a:solidFill>
                  <a:srgbClr val="17375E"/>
                </a:solidFill>
              </a:rPr>
              <a:t>…</a:t>
            </a:r>
            <a:r>
              <a:rPr lang="en-US" sz="3800" b="1" smtClean="0">
                <a:solidFill>
                  <a:srgbClr val="17375E"/>
                </a:solidFill>
              </a:rPr>
              <a:t>Deficiencies in Police Investigation</a:t>
            </a:r>
            <a:endParaRPr lang="en-US" sz="4000" b="1" smtClean="0">
              <a:solidFill>
                <a:srgbClr val="17375E"/>
              </a:solidFill>
            </a:endParaRPr>
          </a:p>
        </p:txBody>
      </p:sp>
      <p:sp>
        <p:nvSpPr>
          <p:cNvPr id="49155" name="Rectangle 3"/>
          <p:cNvSpPr>
            <a:spLocks noGrp="1" noChangeArrowheads="1"/>
          </p:cNvSpPr>
          <p:nvPr>
            <p:ph idx="1"/>
          </p:nvPr>
        </p:nvSpPr>
        <p:spPr>
          <a:xfrm>
            <a:off x="469901" y="1268414"/>
            <a:ext cx="8134351" cy="4568825"/>
          </a:xfrm>
        </p:spPr>
        <p:txBody>
          <a:bodyPr/>
          <a:lstStyle/>
          <a:p>
            <a:pPr eaLnBrk="1" hangingPunct="1">
              <a:spcBef>
                <a:spcPct val="30000"/>
              </a:spcBef>
              <a:spcAft>
                <a:spcPct val="30000"/>
              </a:spcAft>
            </a:pPr>
            <a:r>
              <a:rPr lang="en-US" sz="2400" b="1" smtClean="0"/>
              <a:t>Police investigation mainly relied on confessional statements of 04 accused, which required corroboration.</a:t>
            </a:r>
          </a:p>
          <a:p>
            <a:pPr eaLnBrk="1" hangingPunct="1">
              <a:spcBef>
                <a:spcPct val="30000"/>
              </a:spcBef>
              <a:spcAft>
                <a:spcPct val="30000"/>
              </a:spcAft>
            </a:pPr>
            <a:r>
              <a:rPr lang="en-US" sz="2400" b="1" smtClean="0"/>
              <a:t>Three absconders (Abad, Saddam and Kaskat) were not even identified.</a:t>
            </a:r>
          </a:p>
          <a:p>
            <a:pPr eaLnBrk="1" hangingPunct="1">
              <a:spcBef>
                <a:spcPct val="30000"/>
              </a:spcBef>
              <a:spcAft>
                <a:spcPct val="30000"/>
              </a:spcAft>
            </a:pPr>
            <a:r>
              <a:rPr lang="en-US" sz="2400" b="1" smtClean="0"/>
              <a:t>Haqqania Madrassa record of accused was not procured.</a:t>
            </a:r>
          </a:p>
          <a:p>
            <a:pPr eaLnBrk="1" hangingPunct="1">
              <a:spcBef>
                <a:spcPct val="30000"/>
              </a:spcBef>
              <a:spcAft>
                <a:spcPct val="30000"/>
              </a:spcAft>
            </a:pPr>
            <a:r>
              <a:rPr lang="en-US" sz="2400" b="1" smtClean="0"/>
              <a:t>Statement of author of Intercepted CD not recorded.</a:t>
            </a:r>
          </a:p>
          <a:p>
            <a:pPr eaLnBrk="1" hangingPunct="1">
              <a:spcBef>
                <a:spcPct val="30000"/>
              </a:spcBef>
              <a:spcAft>
                <a:spcPct val="30000"/>
              </a:spcAft>
            </a:pPr>
            <a:r>
              <a:rPr lang="en-US" sz="2400" b="1" smtClean="0"/>
              <a:t>Statement of BDU incharge not recorded nor cited as PW.</a:t>
            </a:r>
          </a:p>
          <a:p>
            <a:pPr eaLnBrk="1" hangingPunct="1">
              <a:spcBef>
                <a:spcPct val="30000"/>
              </a:spcBef>
              <a:spcAft>
                <a:spcPct val="30000"/>
              </a:spcAft>
            </a:pPr>
            <a:r>
              <a:rPr lang="en-US" sz="2400" b="1" smtClean="0"/>
              <a:t>Statements of concerned officials of mobile phone companies u/s 161 Cr.PC not recorded.</a:t>
            </a:r>
          </a:p>
          <a:p>
            <a:pPr eaLnBrk="1" hangingPunct="1">
              <a:spcBef>
                <a:spcPct val="30000"/>
              </a:spcBef>
              <a:spcAft>
                <a:spcPct val="30000"/>
              </a:spcAft>
            </a:pPr>
            <a:endParaRPr lang="en-US" sz="2400" b="1" smtClean="0"/>
          </a:p>
          <a:p>
            <a:pPr eaLnBrk="1" hangingPunct="1">
              <a:spcBef>
                <a:spcPct val="30000"/>
              </a:spcBef>
              <a:spcAft>
                <a:spcPct val="30000"/>
              </a:spcAft>
              <a:buFont typeface="Wingdings" pitchFamily="2" charset="2"/>
              <a:buNone/>
            </a:pPr>
            <a:endParaRPr lang="en-US" sz="2400" b="1" smtClean="0"/>
          </a:p>
        </p:txBody>
      </p:sp>
      <p:sp>
        <p:nvSpPr>
          <p:cNvPr id="15362" name="Rectangle 3"/>
          <p:cNvSpPr txBox="1">
            <a:spLocks noGrp="1" noChangeArrowheads="1"/>
          </p:cNvSpPr>
          <p:nvPr/>
        </p:nvSpPr>
        <p:spPr>
          <a:xfrm>
            <a:off x="6553200" y="6356351"/>
            <a:ext cx="2133600" cy="365125"/>
          </a:xfrm>
          <a:prstGeom prst="rect">
            <a:avLst/>
          </a:prstGeom>
          <a:noFill/>
        </p:spPr>
        <p:txBody>
          <a:bodyPr anchor="ctr"/>
          <a:lstStyle/>
          <a:p>
            <a:pPr algn="r" eaLnBrk="0" hangingPunct="0">
              <a:defRPr/>
            </a:pPr>
            <a:fld id="{5B87622E-7926-42BC-A9BA-3420752C9017}" type="slidenum">
              <a:rPr lang="en-US" sz="1200">
                <a:solidFill>
                  <a:schemeClr val="tx1">
                    <a:tint val="75000"/>
                  </a:schemeClr>
                </a:solidFill>
                <a:cs typeface="+mn-cs"/>
              </a:rPr>
              <a:pPr algn="r" eaLnBrk="0" hangingPunct="0">
                <a:defRPr/>
              </a:pPr>
              <a:t>39</a:t>
            </a:fld>
            <a:endParaRPr lang="en-US" sz="1200">
              <a:solidFill>
                <a:schemeClr val="tx1">
                  <a:tint val="75000"/>
                </a:schemeClr>
              </a:solidFill>
              <a:cs typeface="+mn-cs"/>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Political Victimization</a:t>
            </a:r>
            <a:endParaRPr lang="en-US" dirty="0"/>
          </a:p>
        </p:txBody>
      </p:sp>
      <p:sp>
        <p:nvSpPr>
          <p:cNvPr id="3" name="Content Placeholder 2"/>
          <p:cNvSpPr>
            <a:spLocks noGrp="1"/>
          </p:cNvSpPr>
          <p:nvPr>
            <p:ph idx="1"/>
          </p:nvPr>
        </p:nvSpPr>
        <p:spPr/>
        <p:txBody>
          <a:bodyPr/>
          <a:lstStyle/>
          <a:p>
            <a:pPr algn="just"/>
            <a:r>
              <a:rPr lang="en-GB" sz="2400" dirty="0" smtClean="0">
                <a:latin typeface="Arial" charset="0"/>
              </a:rPr>
              <a:t>The cases were fixed in a such a way that she had to run </a:t>
            </a:r>
            <a:r>
              <a:rPr lang="en-GB" sz="2400" dirty="0">
                <a:latin typeface="Arial" charset="0"/>
              </a:rPr>
              <a:t>from one court to another </a:t>
            </a:r>
            <a:r>
              <a:rPr lang="en-GB" sz="2400" dirty="0" smtClean="0">
                <a:latin typeface="Arial" charset="0"/>
              </a:rPr>
              <a:t>court and one city to another city  </a:t>
            </a:r>
            <a:r>
              <a:rPr lang="en-GB" sz="2400" dirty="0">
                <a:latin typeface="Arial" charset="0"/>
              </a:rPr>
              <a:t>to fight legal battle</a:t>
            </a:r>
            <a:r>
              <a:rPr lang="en-GB" sz="2400" dirty="0" smtClean="0">
                <a:latin typeface="Arial" charset="0"/>
              </a:rPr>
              <a:t>.</a:t>
            </a:r>
          </a:p>
          <a:p>
            <a:pPr algn="just"/>
            <a:r>
              <a:rPr lang="en-GB" sz="2400" dirty="0" smtClean="0">
                <a:latin typeface="Arial" charset="0"/>
              </a:rPr>
              <a:t>Her political rival through </a:t>
            </a:r>
            <a:r>
              <a:rPr lang="en-GB" sz="2400" dirty="0" err="1" smtClean="0">
                <a:latin typeface="Arial" charset="0"/>
              </a:rPr>
              <a:t>Saif</a:t>
            </a:r>
            <a:r>
              <a:rPr lang="en-GB" sz="2400" dirty="0" smtClean="0">
                <a:latin typeface="Arial" charset="0"/>
              </a:rPr>
              <a:t>-</a:t>
            </a:r>
            <a:r>
              <a:rPr lang="en-GB" sz="2400" dirty="0" err="1" smtClean="0">
                <a:latin typeface="Arial" charset="0"/>
              </a:rPr>
              <a:t>ur</a:t>
            </a:r>
            <a:r>
              <a:rPr lang="en-GB" sz="2400" dirty="0" smtClean="0">
                <a:latin typeface="Arial" charset="0"/>
              </a:rPr>
              <a:t>-Rehman pressurized and intimidated the judge to give her “full dose”.</a:t>
            </a:r>
          </a:p>
          <a:p>
            <a:pPr algn="just"/>
            <a:r>
              <a:rPr lang="en-GB" sz="2400" dirty="0" smtClean="0">
                <a:latin typeface="Arial" charset="0"/>
              </a:rPr>
              <a:t>When the taped conversation of these characters with a particular mind set surfaced, the unjust and unlawful ‘conviction’ was set aside and the two judges, since elevated to Supreme Court had to go home. </a:t>
            </a:r>
            <a:endParaRPr lang="en-GB" sz="2400" dirty="0">
              <a:latin typeface="Arial" charset="0"/>
            </a:endParaRPr>
          </a:p>
          <a:p>
            <a:pPr algn="just"/>
            <a:r>
              <a:rPr lang="en-GB" sz="2400" dirty="0" smtClean="0">
                <a:latin typeface="Arial" charset="0"/>
              </a:rPr>
              <a:t>In 1990, she had to experience the same political victimisation after dismissal of  her government. </a:t>
            </a:r>
          </a:p>
          <a:p>
            <a:endParaRPr lang="en-US" sz="2400" dirty="0"/>
          </a:p>
        </p:txBody>
      </p:sp>
      <p:sp>
        <p:nvSpPr>
          <p:cNvPr id="4" name="Slide Number Placeholder 3"/>
          <p:cNvSpPr>
            <a:spLocks noGrp="1"/>
          </p:cNvSpPr>
          <p:nvPr>
            <p:ph type="sldNum" sz="quarter" idx="12"/>
          </p:nvPr>
        </p:nvSpPr>
        <p:spPr/>
        <p:txBody>
          <a:bodyPr/>
          <a:lstStyle/>
          <a:p>
            <a:pPr>
              <a:defRPr/>
            </a:pPr>
            <a:fld id="{8CA5107B-4F30-4DCB-BA54-6DA28736AE86}" type="slidenum">
              <a:rPr lang="en-US" smtClean="0"/>
              <a:pPr>
                <a:defRPr/>
              </a:pPr>
              <a:t>4</a:t>
            </a:fld>
            <a:endParaRPr lang="en-US"/>
          </a:p>
        </p:txBody>
      </p:sp>
    </p:spTree>
    <p:extLst>
      <p:ext uri="{BB962C8B-B14F-4D97-AF65-F5344CB8AC3E}">
        <p14:creationId xmlns:p14="http://schemas.microsoft.com/office/powerpoint/2010/main" val="3372242117"/>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77C725B3-7394-407E-91F1-342FE280AF01}" type="slidenum">
              <a:rPr lang="en-US"/>
              <a:pPr>
                <a:defRPr/>
              </a:pPr>
              <a:t>40</a:t>
            </a:fld>
            <a:endParaRPr lang="en-US"/>
          </a:p>
        </p:txBody>
      </p:sp>
      <p:sp>
        <p:nvSpPr>
          <p:cNvPr id="50178" name="Rectangle 2"/>
          <p:cNvSpPr>
            <a:spLocks noGrp="1" noChangeArrowheads="1"/>
          </p:cNvSpPr>
          <p:nvPr>
            <p:ph type="title"/>
          </p:nvPr>
        </p:nvSpPr>
        <p:spPr>
          <a:xfrm>
            <a:off x="0" y="46038"/>
            <a:ext cx="9144000" cy="1079500"/>
          </a:xfrm>
        </p:spPr>
        <p:txBody>
          <a:bodyPr/>
          <a:lstStyle/>
          <a:p>
            <a:pPr eaLnBrk="1" hangingPunct="1"/>
            <a:r>
              <a:rPr lang="en-US" sz="4000" b="1" smtClean="0">
                <a:solidFill>
                  <a:srgbClr val="17375E"/>
                </a:solidFill>
              </a:rPr>
              <a:t>…</a:t>
            </a:r>
            <a:r>
              <a:rPr lang="en-US" sz="3800" b="1" smtClean="0">
                <a:solidFill>
                  <a:srgbClr val="17375E"/>
                </a:solidFill>
              </a:rPr>
              <a:t>Deficiencies</a:t>
            </a:r>
            <a:endParaRPr lang="en-US" sz="4000" b="1" smtClean="0">
              <a:solidFill>
                <a:srgbClr val="17375E"/>
              </a:solidFill>
            </a:endParaRPr>
          </a:p>
        </p:txBody>
      </p:sp>
      <p:sp>
        <p:nvSpPr>
          <p:cNvPr id="50179" name="Rectangle 3"/>
          <p:cNvSpPr>
            <a:spLocks noGrp="1" noChangeArrowheads="1"/>
          </p:cNvSpPr>
          <p:nvPr>
            <p:ph idx="1"/>
          </p:nvPr>
        </p:nvSpPr>
        <p:spPr>
          <a:xfrm>
            <a:off x="609600" y="1125539"/>
            <a:ext cx="7994651" cy="5214937"/>
          </a:xfrm>
        </p:spPr>
        <p:txBody>
          <a:bodyPr/>
          <a:lstStyle/>
          <a:p>
            <a:pPr eaLnBrk="1" hangingPunct="1">
              <a:spcBef>
                <a:spcPct val="30000"/>
              </a:spcBef>
              <a:spcAft>
                <a:spcPct val="10000"/>
              </a:spcAft>
            </a:pPr>
            <a:r>
              <a:rPr lang="en-US" sz="2400" b="1" smtClean="0"/>
              <a:t>Statement of SI Iftikhar who got conducted external post mortem of 7 dead bodies not recorded nor cited as PW.</a:t>
            </a:r>
          </a:p>
          <a:p>
            <a:pPr eaLnBrk="1" hangingPunct="1">
              <a:spcBef>
                <a:spcPct val="30000"/>
              </a:spcBef>
              <a:spcAft>
                <a:spcPct val="10000"/>
              </a:spcAft>
            </a:pPr>
            <a:r>
              <a:rPr lang="en-US" sz="2400" b="1" smtClean="0"/>
              <a:t>Call record of all linked phone numbers was not obtained. </a:t>
            </a:r>
          </a:p>
          <a:p>
            <a:pPr eaLnBrk="1" hangingPunct="1">
              <a:spcBef>
                <a:spcPct val="30000"/>
              </a:spcBef>
              <a:spcAft>
                <a:spcPct val="10000"/>
              </a:spcAft>
            </a:pPr>
            <a:r>
              <a:rPr lang="en-US" sz="2400" b="1" smtClean="0"/>
              <a:t>Proper analysis of suspects’ phone numbers not conducted.</a:t>
            </a:r>
          </a:p>
          <a:p>
            <a:pPr eaLnBrk="1" hangingPunct="1">
              <a:spcBef>
                <a:spcPct val="30000"/>
              </a:spcBef>
              <a:spcAft>
                <a:spcPct val="10000"/>
              </a:spcAft>
            </a:pPr>
            <a:r>
              <a:rPr lang="en-US" sz="2400" b="1" smtClean="0"/>
              <a:t>Liability of Police officials regarding destruction of evidence and breach of security not determined.</a:t>
            </a:r>
          </a:p>
          <a:p>
            <a:pPr eaLnBrk="1" hangingPunct="1">
              <a:spcBef>
                <a:spcPct val="30000"/>
              </a:spcBef>
              <a:spcAft>
                <a:spcPct val="10000"/>
              </a:spcAft>
            </a:pPr>
            <a:r>
              <a:rPr lang="en-US" sz="2400" b="1" smtClean="0"/>
              <a:t>Federal and Provincial Govt. officials not questioned regarding provision of appropriate security cover to late Mohtarma Benazir Bhutto.</a:t>
            </a:r>
          </a:p>
          <a:p>
            <a:pPr eaLnBrk="1" hangingPunct="1">
              <a:spcBef>
                <a:spcPct val="30000"/>
              </a:spcBef>
              <a:spcAft>
                <a:spcPct val="10000"/>
              </a:spcAft>
            </a:pPr>
            <a:r>
              <a:rPr lang="en-US" sz="2400" b="1" smtClean="0"/>
              <a:t>Due to reasons unexplained no judicial inquiry was held by Punjab Govt.</a:t>
            </a:r>
          </a:p>
        </p:txBody>
      </p:sp>
      <p:sp>
        <p:nvSpPr>
          <p:cNvPr id="16386" name="Rectangle 3"/>
          <p:cNvSpPr txBox="1">
            <a:spLocks noGrp="1" noChangeArrowheads="1"/>
          </p:cNvSpPr>
          <p:nvPr/>
        </p:nvSpPr>
        <p:spPr>
          <a:xfrm>
            <a:off x="6553200" y="6356351"/>
            <a:ext cx="2133600" cy="365125"/>
          </a:xfrm>
          <a:prstGeom prst="rect">
            <a:avLst/>
          </a:prstGeom>
          <a:noFill/>
        </p:spPr>
        <p:txBody>
          <a:bodyPr anchor="ctr"/>
          <a:lstStyle/>
          <a:p>
            <a:pPr algn="r" eaLnBrk="0" hangingPunct="0">
              <a:defRPr/>
            </a:pPr>
            <a:fld id="{34C95E50-3080-4B58-98F2-A2655E5109D6}" type="slidenum">
              <a:rPr lang="en-US" sz="1200">
                <a:solidFill>
                  <a:schemeClr val="tx1">
                    <a:tint val="75000"/>
                  </a:schemeClr>
                </a:solidFill>
                <a:cs typeface="+mn-cs"/>
              </a:rPr>
              <a:pPr algn="r" eaLnBrk="0" hangingPunct="0">
                <a:defRPr/>
              </a:pPr>
              <a:t>40</a:t>
            </a:fld>
            <a:endParaRPr lang="en-US" sz="1200">
              <a:solidFill>
                <a:schemeClr val="tx1">
                  <a:tint val="75000"/>
                </a:schemeClr>
              </a:solidFill>
              <a:cs typeface="+mn-cs"/>
            </a:endParaRP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CE8A5DCD-5F83-4C84-A64D-F82A1C9AD880}" type="slidenum">
              <a:rPr lang="en-US"/>
              <a:pPr>
                <a:defRPr/>
              </a:pPr>
              <a:t>41</a:t>
            </a:fld>
            <a:endParaRPr lang="en-US"/>
          </a:p>
        </p:txBody>
      </p:sp>
      <p:sp>
        <p:nvSpPr>
          <p:cNvPr id="49153" name="Text Box 4"/>
          <p:cNvSpPr>
            <a:spLocks noGrp="1" noChangeArrowheads="1"/>
          </p:cNvSpPr>
          <p:nvPr>
            <p:ph idx="1"/>
          </p:nvPr>
        </p:nvSpPr>
        <p:spPr>
          <a:xfrm>
            <a:off x="0" y="-243408"/>
            <a:ext cx="9001125" cy="2330039"/>
          </a:xfrm>
        </p:spPr>
        <p:txBody>
          <a:bodyPr/>
          <a:lstStyle/>
          <a:p>
            <a:pPr algn="ctr" eaLnBrk="1" hangingPunct="1">
              <a:lnSpc>
                <a:spcPct val="150000"/>
              </a:lnSpc>
              <a:spcBef>
                <a:spcPct val="0"/>
              </a:spcBef>
              <a:buFontTx/>
              <a:buNone/>
              <a:defRPr/>
            </a:pPr>
            <a:r>
              <a:rPr lang="en-US" sz="4400" b="1" dirty="0" smtClean="0">
                <a:solidFill>
                  <a:schemeClr val="tx2">
                    <a:lumMod val="75000"/>
                  </a:schemeClr>
                </a:solidFill>
              </a:rPr>
              <a:t>CASE TRANSFERRED TO JIT CTW/FIA </a:t>
            </a:r>
            <a:r>
              <a:rPr lang="en-US" sz="4000" b="1" dirty="0" smtClean="0">
                <a:solidFill>
                  <a:schemeClr val="tx2">
                    <a:lumMod val="75000"/>
                  </a:schemeClr>
                </a:solidFill>
              </a:rPr>
              <a:t>ON 06, AUGUST 2009 by Ministry of Interior, Govt. of Pakistan</a:t>
            </a:r>
          </a:p>
        </p:txBody>
      </p:sp>
      <p:sp>
        <p:nvSpPr>
          <p:cNvPr id="17410" name="Rectangle 3"/>
          <p:cNvSpPr txBox="1">
            <a:spLocks noGrp="1" noChangeArrowheads="1"/>
          </p:cNvSpPr>
          <p:nvPr/>
        </p:nvSpPr>
        <p:spPr>
          <a:xfrm>
            <a:off x="6553200" y="6356351"/>
            <a:ext cx="2133600" cy="365125"/>
          </a:xfrm>
          <a:prstGeom prst="rect">
            <a:avLst/>
          </a:prstGeom>
          <a:noFill/>
        </p:spPr>
        <p:txBody>
          <a:bodyPr anchor="ctr"/>
          <a:lstStyle/>
          <a:p>
            <a:pPr algn="r" eaLnBrk="0" hangingPunct="0">
              <a:defRPr/>
            </a:pPr>
            <a:fld id="{35A4D77E-B059-496B-BAD6-5640FD502127}" type="slidenum">
              <a:rPr lang="en-US" sz="1200">
                <a:solidFill>
                  <a:schemeClr val="tx1">
                    <a:tint val="75000"/>
                  </a:schemeClr>
                </a:solidFill>
                <a:cs typeface="+mn-cs"/>
              </a:rPr>
              <a:pPr algn="r" eaLnBrk="0" hangingPunct="0">
                <a:defRPr/>
              </a:pPr>
              <a:t>41</a:t>
            </a:fld>
            <a:endParaRPr lang="en-US" sz="1200">
              <a:solidFill>
                <a:schemeClr val="tx1">
                  <a:tint val="75000"/>
                </a:schemeClr>
              </a:solidFill>
              <a:cs typeface="+mn-cs"/>
            </a:endParaRPr>
          </a:p>
        </p:txBody>
      </p:sp>
      <p:sp>
        <p:nvSpPr>
          <p:cNvPr id="6" name="Text Box 4"/>
          <p:cNvSpPr txBox="1">
            <a:spLocks noChangeArrowheads="1"/>
          </p:cNvSpPr>
          <p:nvPr/>
        </p:nvSpPr>
        <p:spPr bwMode="auto">
          <a:xfrm>
            <a:off x="107379" y="2492896"/>
            <a:ext cx="9001125" cy="326614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lnSpc>
                <a:spcPct val="150000"/>
              </a:lnSpc>
              <a:spcBef>
                <a:spcPct val="0"/>
              </a:spcBef>
              <a:defRPr/>
            </a:pPr>
            <a:r>
              <a:rPr lang="en-US" sz="2400" b="1" dirty="0" smtClean="0">
                <a:solidFill>
                  <a:schemeClr val="tx2">
                    <a:lumMod val="75000"/>
                  </a:schemeClr>
                </a:solidFill>
              </a:rPr>
              <a:t>Mr. Muhammad Khalid </a:t>
            </a:r>
            <a:r>
              <a:rPr lang="en-US" sz="2400" b="1" dirty="0" err="1" smtClean="0">
                <a:solidFill>
                  <a:schemeClr val="tx2">
                    <a:lumMod val="75000"/>
                  </a:schemeClr>
                </a:solidFill>
              </a:rPr>
              <a:t>Qureshi</a:t>
            </a:r>
            <a:r>
              <a:rPr lang="en-US" sz="2400" b="1" dirty="0" smtClean="0">
                <a:solidFill>
                  <a:schemeClr val="tx2">
                    <a:lumMod val="75000"/>
                  </a:schemeClr>
                </a:solidFill>
              </a:rPr>
              <a:t>, DIG/ Director CTW</a:t>
            </a:r>
          </a:p>
          <a:p>
            <a:pPr eaLnBrk="1" hangingPunct="1">
              <a:lnSpc>
                <a:spcPct val="150000"/>
              </a:lnSpc>
              <a:spcBef>
                <a:spcPct val="0"/>
              </a:spcBef>
              <a:defRPr/>
            </a:pPr>
            <a:r>
              <a:rPr lang="en-US" sz="2400" b="1" dirty="0" smtClean="0">
                <a:solidFill>
                  <a:schemeClr val="tx2">
                    <a:lumMod val="75000"/>
                  </a:schemeClr>
                </a:solidFill>
              </a:rPr>
              <a:t>Mr. </a:t>
            </a:r>
            <a:r>
              <a:rPr lang="en-US" sz="2400" b="1" dirty="0" err="1" smtClean="0">
                <a:solidFill>
                  <a:schemeClr val="tx2">
                    <a:lumMod val="75000"/>
                  </a:schemeClr>
                </a:solidFill>
              </a:rPr>
              <a:t>Wajid</a:t>
            </a:r>
            <a:r>
              <a:rPr lang="en-US" sz="2400" b="1" dirty="0" smtClean="0">
                <a:solidFill>
                  <a:schemeClr val="tx2">
                    <a:lumMod val="75000"/>
                  </a:schemeClr>
                </a:solidFill>
              </a:rPr>
              <a:t> Zia, DIG / Director FIA</a:t>
            </a:r>
          </a:p>
          <a:p>
            <a:pPr eaLnBrk="1" hangingPunct="1">
              <a:lnSpc>
                <a:spcPct val="150000"/>
              </a:lnSpc>
              <a:spcBef>
                <a:spcPct val="0"/>
              </a:spcBef>
              <a:defRPr/>
            </a:pPr>
            <a:r>
              <a:rPr lang="en-US" sz="2400" b="1" dirty="0" smtClean="0">
                <a:solidFill>
                  <a:schemeClr val="tx2">
                    <a:lumMod val="75000"/>
                  </a:schemeClr>
                </a:solidFill>
              </a:rPr>
              <a:t>Mr. </a:t>
            </a:r>
            <a:r>
              <a:rPr lang="en-US" sz="2400" b="1" dirty="0" err="1" smtClean="0">
                <a:solidFill>
                  <a:schemeClr val="tx2">
                    <a:lumMod val="75000"/>
                  </a:schemeClr>
                </a:solidFill>
              </a:rPr>
              <a:t>Sohail</a:t>
            </a:r>
            <a:r>
              <a:rPr lang="en-US" sz="2400" b="1" dirty="0" smtClean="0">
                <a:solidFill>
                  <a:schemeClr val="tx2">
                    <a:lumMod val="75000"/>
                  </a:schemeClr>
                </a:solidFill>
              </a:rPr>
              <a:t> </a:t>
            </a:r>
            <a:r>
              <a:rPr lang="en-US" sz="2400" b="1" dirty="0" err="1" smtClean="0">
                <a:solidFill>
                  <a:schemeClr val="tx2">
                    <a:lumMod val="75000"/>
                  </a:schemeClr>
                </a:solidFill>
              </a:rPr>
              <a:t>Habib</a:t>
            </a:r>
            <a:r>
              <a:rPr lang="en-US" sz="2400" b="1" dirty="0" smtClean="0">
                <a:solidFill>
                  <a:schemeClr val="tx2">
                    <a:lumMod val="75000"/>
                  </a:schemeClr>
                </a:solidFill>
              </a:rPr>
              <a:t> Tajik, SSP.</a:t>
            </a:r>
          </a:p>
          <a:p>
            <a:pPr eaLnBrk="1" hangingPunct="1">
              <a:lnSpc>
                <a:spcPct val="150000"/>
              </a:lnSpc>
              <a:spcBef>
                <a:spcPct val="0"/>
              </a:spcBef>
              <a:defRPr/>
            </a:pPr>
            <a:r>
              <a:rPr lang="en-US" sz="2400" b="1" dirty="0" smtClean="0">
                <a:solidFill>
                  <a:schemeClr val="tx2">
                    <a:lumMod val="75000"/>
                  </a:schemeClr>
                </a:solidFill>
              </a:rPr>
              <a:t>Mr. Azad Khan, SSP.</a:t>
            </a:r>
          </a:p>
          <a:p>
            <a:pPr eaLnBrk="1" hangingPunct="1">
              <a:lnSpc>
                <a:spcPct val="150000"/>
              </a:lnSpc>
              <a:spcBef>
                <a:spcPct val="0"/>
              </a:spcBef>
              <a:defRPr/>
            </a:pPr>
            <a:r>
              <a:rPr lang="en-US" sz="2400" b="1" dirty="0" smtClean="0">
                <a:solidFill>
                  <a:schemeClr val="tx2">
                    <a:lumMod val="75000"/>
                  </a:schemeClr>
                </a:solidFill>
              </a:rPr>
              <a:t>Mr. </a:t>
            </a:r>
            <a:r>
              <a:rPr lang="en-US" sz="2400" b="1" dirty="0" err="1" smtClean="0">
                <a:solidFill>
                  <a:schemeClr val="tx2">
                    <a:lumMod val="75000"/>
                  </a:schemeClr>
                </a:solidFill>
              </a:rPr>
              <a:t>Sajjad</a:t>
            </a:r>
            <a:r>
              <a:rPr lang="en-US" sz="2400" b="1" dirty="0" smtClean="0">
                <a:solidFill>
                  <a:schemeClr val="tx2">
                    <a:lumMod val="75000"/>
                  </a:schemeClr>
                </a:solidFill>
              </a:rPr>
              <a:t> </a:t>
            </a:r>
            <a:r>
              <a:rPr lang="en-US" sz="2400" b="1" dirty="0" err="1" smtClean="0">
                <a:solidFill>
                  <a:schemeClr val="tx2">
                    <a:lumMod val="75000"/>
                  </a:schemeClr>
                </a:solidFill>
              </a:rPr>
              <a:t>Haider</a:t>
            </a:r>
            <a:r>
              <a:rPr lang="en-US" sz="2400" b="1" dirty="0" smtClean="0">
                <a:solidFill>
                  <a:schemeClr val="tx2">
                    <a:lumMod val="75000"/>
                  </a:schemeClr>
                </a:solidFill>
              </a:rPr>
              <a:t>, Deputy Director FIA</a:t>
            </a:r>
          </a:p>
          <a:p>
            <a:pPr eaLnBrk="1" hangingPunct="1">
              <a:lnSpc>
                <a:spcPct val="150000"/>
              </a:lnSpc>
              <a:spcBef>
                <a:spcPct val="0"/>
              </a:spcBef>
              <a:defRPr/>
            </a:pPr>
            <a:r>
              <a:rPr lang="en-US" sz="2400" b="1" dirty="0" smtClean="0">
                <a:solidFill>
                  <a:schemeClr val="tx2">
                    <a:lumMod val="75000"/>
                  </a:schemeClr>
                </a:solidFill>
              </a:rPr>
              <a:t>Mr. </a:t>
            </a:r>
            <a:r>
              <a:rPr lang="en-US" sz="2400" b="1" dirty="0" err="1" smtClean="0">
                <a:solidFill>
                  <a:schemeClr val="tx2">
                    <a:lumMod val="75000"/>
                  </a:schemeClr>
                </a:solidFill>
              </a:rPr>
              <a:t>Nauman</a:t>
            </a:r>
            <a:r>
              <a:rPr lang="en-US" sz="2400" b="1" dirty="0" smtClean="0">
                <a:solidFill>
                  <a:schemeClr val="tx2">
                    <a:lumMod val="75000"/>
                  </a:schemeClr>
                </a:solidFill>
              </a:rPr>
              <a:t> Ashraf </a:t>
            </a:r>
            <a:r>
              <a:rPr lang="en-US" sz="2400" b="1" dirty="0" err="1" smtClean="0">
                <a:solidFill>
                  <a:schemeClr val="tx2">
                    <a:lumMod val="75000"/>
                  </a:schemeClr>
                </a:solidFill>
              </a:rPr>
              <a:t>Bodla</a:t>
            </a:r>
            <a:r>
              <a:rPr lang="en-US" sz="2400" b="1" dirty="0" smtClean="0">
                <a:solidFill>
                  <a:schemeClr val="tx2">
                    <a:lumMod val="75000"/>
                  </a:schemeClr>
                </a:solidFill>
              </a:rPr>
              <a:t>, Deputy Director Forensics FIA</a:t>
            </a:r>
          </a:p>
          <a:p>
            <a:pPr eaLnBrk="1" hangingPunct="1">
              <a:lnSpc>
                <a:spcPct val="150000"/>
              </a:lnSpc>
              <a:spcBef>
                <a:spcPct val="0"/>
              </a:spcBef>
              <a:defRPr/>
            </a:pPr>
            <a:r>
              <a:rPr lang="en-US" sz="2400" b="1" dirty="0" smtClean="0">
                <a:solidFill>
                  <a:schemeClr val="tx2">
                    <a:lumMod val="75000"/>
                  </a:schemeClr>
                </a:solidFill>
              </a:rPr>
              <a:t>Mr. G. A </a:t>
            </a:r>
            <a:r>
              <a:rPr lang="en-US" sz="2400" b="1" dirty="0" err="1" smtClean="0">
                <a:solidFill>
                  <a:schemeClr val="tx2">
                    <a:lumMod val="75000"/>
                  </a:schemeClr>
                </a:solidFill>
              </a:rPr>
              <a:t>Jatoi</a:t>
            </a:r>
            <a:r>
              <a:rPr lang="en-US" sz="2400" b="1" dirty="0" smtClean="0">
                <a:solidFill>
                  <a:schemeClr val="tx2">
                    <a:lumMod val="75000"/>
                  </a:schemeClr>
                </a:solidFill>
              </a:rPr>
              <a:t>, Assistant Director FIA</a:t>
            </a:r>
          </a:p>
          <a:p>
            <a:pPr eaLnBrk="1" hangingPunct="1">
              <a:lnSpc>
                <a:spcPct val="150000"/>
              </a:lnSpc>
              <a:spcBef>
                <a:spcPct val="0"/>
              </a:spcBef>
              <a:defRPr/>
            </a:pPr>
            <a:r>
              <a:rPr lang="en-US" sz="2400" b="1" dirty="0" smtClean="0">
                <a:solidFill>
                  <a:schemeClr val="tx2">
                    <a:lumMod val="75000"/>
                  </a:schemeClr>
                </a:solidFill>
              </a:rPr>
              <a:t>Representatives of IB, ICT Police, Sindh Police and Punjab Police</a:t>
            </a:r>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24A0CAF8-0FCC-42E8-89E5-10ECB90AEA1B}" type="slidenum">
              <a:rPr lang="en-US"/>
              <a:pPr>
                <a:defRPr/>
              </a:pPr>
              <a:t>42</a:t>
            </a:fld>
            <a:endParaRPr lang="en-US"/>
          </a:p>
        </p:txBody>
      </p:sp>
      <p:sp>
        <p:nvSpPr>
          <p:cNvPr id="52226" name="Rectangle 2"/>
          <p:cNvSpPr>
            <a:spLocks noGrp="1" noChangeArrowheads="1"/>
          </p:cNvSpPr>
          <p:nvPr>
            <p:ph type="title" idx="4294967295"/>
          </p:nvPr>
        </p:nvSpPr>
        <p:spPr>
          <a:xfrm>
            <a:off x="457200" y="214314"/>
            <a:ext cx="8229600" cy="928687"/>
          </a:xfrm>
        </p:spPr>
        <p:txBody>
          <a:bodyPr/>
          <a:lstStyle/>
          <a:p>
            <a:pPr eaLnBrk="1" hangingPunct="1"/>
            <a:r>
              <a:rPr lang="en-US" sz="3600" b="1" smtClean="0">
                <a:solidFill>
                  <a:srgbClr val="17375E"/>
                </a:solidFill>
              </a:rPr>
              <a:t>Further Investigation by FIA</a:t>
            </a:r>
            <a:r>
              <a:rPr lang="en-US" sz="3600" smtClean="0">
                <a:solidFill>
                  <a:srgbClr val="17375E"/>
                </a:solidFill>
              </a:rPr>
              <a:t>   </a:t>
            </a:r>
          </a:p>
        </p:txBody>
      </p:sp>
      <p:sp>
        <p:nvSpPr>
          <p:cNvPr id="52227" name="Rectangle 3"/>
          <p:cNvSpPr>
            <a:spLocks noGrp="1" noChangeArrowheads="1"/>
          </p:cNvSpPr>
          <p:nvPr>
            <p:ph idx="4294967295"/>
          </p:nvPr>
        </p:nvSpPr>
        <p:spPr>
          <a:xfrm>
            <a:off x="396877" y="1628776"/>
            <a:ext cx="8207375" cy="4997450"/>
          </a:xfrm>
        </p:spPr>
        <p:txBody>
          <a:bodyPr/>
          <a:lstStyle/>
          <a:p>
            <a:pPr eaLnBrk="1" hangingPunct="1">
              <a:spcBef>
                <a:spcPct val="30000"/>
              </a:spcBef>
              <a:spcAft>
                <a:spcPct val="30000"/>
              </a:spcAft>
            </a:pPr>
            <a:r>
              <a:rPr lang="en-US" sz="2400" b="1" smtClean="0"/>
              <a:t>Statements of officials of 05 phone companies recorded u/s 161 Cr.PC (Telenor, Zong, Ufone, PTCL, Warid)  </a:t>
            </a:r>
          </a:p>
          <a:p>
            <a:pPr eaLnBrk="1" hangingPunct="1">
              <a:spcBef>
                <a:spcPct val="30000"/>
              </a:spcBef>
              <a:spcAft>
                <a:spcPct val="30000"/>
              </a:spcAft>
            </a:pPr>
            <a:r>
              <a:rPr lang="en-US" sz="2400" b="1" smtClean="0"/>
              <a:t>DNA sample of suicide bomber Saeed @ Bilal matched with  his joggers, shawl &amp; cap seized from Hasnain Gul residence in Rawalpindi (FBI Report).</a:t>
            </a:r>
            <a:r>
              <a:rPr lang="en-US" sz="2400" b="1" smtClean="0">
                <a:solidFill>
                  <a:schemeClr val="bg2"/>
                </a:solidFill>
              </a:rPr>
              <a:t>.</a:t>
            </a:r>
          </a:p>
          <a:p>
            <a:pPr eaLnBrk="1" hangingPunct="1">
              <a:spcBef>
                <a:spcPct val="30000"/>
              </a:spcBef>
              <a:spcAft>
                <a:spcPct val="30000"/>
              </a:spcAft>
            </a:pPr>
            <a:r>
              <a:rPr lang="en-US" sz="2400" b="1" u="sng" smtClean="0">
                <a:hlinkClick r:id="" action="ppaction://customshow?id=15&amp;return=true"/>
              </a:rPr>
              <a:t>Forensic analysis of call record </a:t>
            </a:r>
            <a:r>
              <a:rPr lang="en-US" sz="2400" b="1" smtClean="0"/>
              <a:t>of accused Rafaqat Hussain, Hasnain Gul, Abad ur Rehman and Nasrullah etc conducted. Accused geographical locations on cell phone data corroborated the confessional statements of Rafaqat Hussain and Hasnain Gul.  </a:t>
            </a:r>
          </a:p>
        </p:txBody>
      </p:sp>
      <p:sp>
        <p:nvSpPr>
          <p:cNvPr id="18434" name="Rectangle 3"/>
          <p:cNvSpPr txBox="1">
            <a:spLocks noGrp="1" noChangeArrowheads="1"/>
          </p:cNvSpPr>
          <p:nvPr/>
        </p:nvSpPr>
        <p:spPr>
          <a:xfrm>
            <a:off x="6553200" y="6356351"/>
            <a:ext cx="2133600" cy="365125"/>
          </a:xfrm>
          <a:prstGeom prst="rect">
            <a:avLst/>
          </a:prstGeom>
          <a:noFill/>
        </p:spPr>
        <p:txBody>
          <a:bodyPr anchor="ctr"/>
          <a:lstStyle/>
          <a:p>
            <a:pPr algn="r" eaLnBrk="0" hangingPunct="0">
              <a:defRPr/>
            </a:pPr>
            <a:fld id="{B981ECCD-BF63-4654-838C-FCDAADE38B54}" type="slidenum">
              <a:rPr lang="en-US" sz="1200">
                <a:solidFill>
                  <a:schemeClr val="tx1">
                    <a:tint val="75000"/>
                  </a:schemeClr>
                </a:solidFill>
                <a:cs typeface="+mn-cs"/>
              </a:rPr>
              <a:pPr algn="r" eaLnBrk="0" hangingPunct="0">
                <a:defRPr/>
              </a:pPr>
              <a:t>42</a:t>
            </a:fld>
            <a:endParaRPr lang="en-US" sz="1200">
              <a:solidFill>
                <a:schemeClr val="tx1">
                  <a:tint val="75000"/>
                </a:schemeClr>
              </a:solidFill>
              <a:cs typeface="+mn-cs"/>
            </a:endParaRPr>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A3BAD153-695C-4361-BE0D-25164BCD1119}" type="slidenum">
              <a:rPr lang="en-US"/>
              <a:pPr>
                <a:defRPr/>
              </a:pPr>
              <a:t>43</a:t>
            </a:fld>
            <a:endParaRPr lang="en-US"/>
          </a:p>
        </p:txBody>
      </p:sp>
      <p:sp>
        <p:nvSpPr>
          <p:cNvPr id="53250" name="Rectangle 2"/>
          <p:cNvSpPr>
            <a:spLocks noGrp="1" noChangeArrowheads="1"/>
          </p:cNvSpPr>
          <p:nvPr>
            <p:ph type="title" idx="4294967295"/>
          </p:nvPr>
        </p:nvSpPr>
        <p:spPr>
          <a:xfrm>
            <a:off x="468313" y="188914"/>
            <a:ext cx="8229600" cy="928687"/>
          </a:xfrm>
        </p:spPr>
        <p:txBody>
          <a:bodyPr/>
          <a:lstStyle/>
          <a:p>
            <a:pPr eaLnBrk="1" hangingPunct="1"/>
            <a:r>
              <a:rPr lang="en-US" sz="3600" b="1" smtClean="0">
                <a:solidFill>
                  <a:srgbClr val="17375E"/>
                </a:solidFill>
              </a:rPr>
              <a:t>…Further Investigation by FIA</a:t>
            </a:r>
            <a:r>
              <a:rPr lang="en-US" sz="3600" smtClean="0">
                <a:solidFill>
                  <a:srgbClr val="17375E"/>
                </a:solidFill>
              </a:rPr>
              <a:t>   </a:t>
            </a:r>
          </a:p>
        </p:txBody>
      </p:sp>
      <p:sp>
        <p:nvSpPr>
          <p:cNvPr id="53251" name="Rectangle 3"/>
          <p:cNvSpPr>
            <a:spLocks noGrp="1" noChangeArrowheads="1"/>
          </p:cNvSpPr>
          <p:nvPr>
            <p:ph idx="4294967295"/>
          </p:nvPr>
        </p:nvSpPr>
        <p:spPr>
          <a:xfrm>
            <a:off x="468314" y="1557338"/>
            <a:ext cx="8064500" cy="5068887"/>
          </a:xfrm>
        </p:spPr>
        <p:txBody>
          <a:bodyPr/>
          <a:lstStyle/>
          <a:p>
            <a:pPr algn="just" eaLnBrk="1" hangingPunct="1">
              <a:lnSpc>
                <a:spcPct val="90000"/>
              </a:lnSpc>
              <a:spcBef>
                <a:spcPts val="1200"/>
              </a:spcBef>
              <a:spcAft>
                <a:spcPts val="1200"/>
              </a:spcAft>
            </a:pPr>
            <a:r>
              <a:rPr lang="en-US" sz="2400" b="1" smtClean="0"/>
              <a:t>Statement u/s 161 of Muhammad Ismail, Special Operator ISI, recorded regarding intercepted CD.</a:t>
            </a:r>
          </a:p>
          <a:p>
            <a:pPr eaLnBrk="1" hangingPunct="1">
              <a:lnSpc>
                <a:spcPct val="90000"/>
              </a:lnSpc>
              <a:spcBef>
                <a:spcPts val="1200"/>
              </a:spcBef>
              <a:spcAft>
                <a:spcPts val="1200"/>
              </a:spcAft>
            </a:pPr>
            <a:r>
              <a:rPr lang="en-US" sz="2800" b="1" u="sng" smtClean="0">
                <a:hlinkClick r:id="" action="ppaction://customshow?id=16&amp;return=true"/>
              </a:rPr>
              <a:t>66 witnesses/persons</a:t>
            </a:r>
            <a:r>
              <a:rPr lang="en-US" sz="2400" b="1" smtClean="0">
                <a:hlinkClick r:id="" action="ppaction://customshow?id=16&amp;return=true"/>
              </a:rPr>
              <a:t> </a:t>
            </a:r>
            <a:r>
              <a:rPr lang="en-US" sz="2400" b="1" smtClean="0"/>
              <a:t>examined by FIA including politicians, party leaders, police and govt. officials etc.</a:t>
            </a:r>
          </a:p>
          <a:p>
            <a:pPr algn="just" eaLnBrk="1" hangingPunct="1">
              <a:lnSpc>
                <a:spcPct val="90000"/>
              </a:lnSpc>
              <a:spcBef>
                <a:spcPts val="300"/>
              </a:spcBef>
              <a:spcAft>
                <a:spcPts val="300"/>
              </a:spcAft>
            </a:pPr>
            <a:r>
              <a:rPr lang="en-US" sz="2400" b="1" smtClean="0"/>
              <a:t>Original record/evidence of 04 accused namely Qari Ismail,  Kaskat, Saddam and Turrabi, who resided and held meeting in Room No.96 of Hostel has been obtained / verified from </a:t>
            </a:r>
            <a:r>
              <a:rPr lang="en-US" sz="2400" b="1" u="sng" smtClean="0">
                <a:hlinkClick r:id="" action="ppaction://customshow?id=17&amp;return=true"/>
              </a:rPr>
              <a:t>Haqqania Maddrassa</a:t>
            </a:r>
            <a:r>
              <a:rPr lang="en-US" sz="2400" b="1" smtClean="0"/>
              <a:t>, Akora Khattak.</a:t>
            </a:r>
          </a:p>
          <a:p>
            <a:pPr eaLnBrk="1" hangingPunct="1">
              <a:lnSpc>
                <a:spcPct val="90000"/>
              </a:lnSpc>
              <a:spcBef>
                <a:spcPts val="1200"/>
              </a:spcBef>
              <a:spcAft>
                <a:spcPts val="1200"/>
              </a:spcAft>
            </a:pPr>
            <a:r>
              <a:rPr lang="en-US" sz="2400" b="1" smtClean="0"/>
              <a:t>02 Black Berry cell phones of Shaheed Mohtarma Benazir Bhutto were got forensically examined.</a:t>
            </a:r>
          </a:p>
          <a:p>
            <a:pPr eaLnBrk="1" hangingPunct="1">
              <a:lnSpc>
                <a:spcPct val="90000"/>
              </a:lnSpc>
              <a:spcBef>
                <a:spcPts val="300"/>
              </a:spcBef>
              <a:spcAft>
                <a:spcPts val="300"/>
              </a:spcAft>
            </a:pPr>
            <a:r>
              <a:rPr lang="en-US" sz="2400" b="1" smtClean="0"/>
              <a:t>All major findings of </a:t>
            </a:r>
            <a:r>
              <a:rPr lang="en-US" sz="2400" b="1" u="sng" smtClean="0">
                <a:hlinkClick r:id="" action="ppaction://customshow?id=18&amp;return=true"/>
              </a:rPr>
              <a:t>UN Commission report</a:t>
            </a:r>
            <a:r>
              <a:rPr lang="en-US" sz="2400" b="1" smtClean="0">
                <a:hlinkClick r:id="" action="ppaction://customshow?id=18&amp;return=true"/>
              </a:rPr>
              <a:t> </a:t>
            </a:r>
            <a:r>
              <a:rPr lang="en-US" sz="2400" b="1" smtClean="0"/>
              <a:t>were followed up by the JIT. </a:t>
            </a:r>
          </a:p>
          <a:p>
            <a:pPr eaLnBrk="1" hangingPunct="1">
              <a:lnSpc>
                <a:spcPct val="90000"/>
              </a:lnSpc>
              <a:spcBef>
                <a:spcPts val="1200"/>
              </a:spcBef>
              <a:spcAft>
                <a:spcPts val="1200"/>
              </a:spcAft>
            </a:pPr>
            <a:endParaRPr lang="en-US" sz="2400" b="1" smtClean="0"/>
          </a:p>
          <a:p>
            <a:pPr algn="just" eaLnBrk="1" hangingPunct="1">
              <a:lnSpc>
                <a:spcPct val="90000"/>
              </a:lnSpc>
              <a:spcBef>
                <a:spcPts val="1200"/>
              </a:spcBef>
              <a:spcAft>
                <a:spcPts val="1200"/>
              </a:spcAft>
            </a:pPr>
            <a:endParaRPr lang="en-US" sz="2400" b="1" smtClean="0"/>
          </a:p>
        </p:txBody>
      </p:sp>
      <p:sp>
        <p:nvSpPr>
          <p:cNvPr id="18434" name="Rectangle 3"/>
          <p:cNvSpPr txBox="1">
            <a:spLocks noGrp="1" noChangeArrowheads="1"/>
          </p:cNvSpPr>
          <p:nvPr/>
        </p:nvSpPr>
        <p:spPr>
          <a:xfrm>
            <a:off x="6553200" y="6356351"/>
            <a:ext cx="2133600" cy="365125"/>
          </a:xfrm>
          <a:prstGeom prst="rect">
            <a:avLst/>
          </a:prstGeom>
          <a:noFill/>
        </p:spPr>
        <p:txBody>
          <a:bodyPr anchor="ctr"/>
          <a:lstStyle/>
          <a:p>
            <a:pPr algn="r" eaLnBrk="0" hangingPunct="0">
              <a:defRPr/>
            </a:pPr>
            <a:fld id="{5B0A5FDA-C0B3-469B-807F-579AA67E7D83}" type="slidenum">
              <a:rPr lang="en-US" sz="1200">
                <a:solidFill>
                  <a:schemeClr val="tx1">
                    <a:tint val="75000"/>
                  </a:schemeClr>
                </a:solidFill>
                <a:cs typeface="+mn-cs"/>
              </a:rPr>
              <a:pPr algn="r" eaLnBrk="0" hangingPunct="0">
                <a:defRPr/>
              </a:pPr>
              <a:t>43</a:t>
            </a:fld>
            <a:endParaRPr lang="en-US" sz="1200">
              <a:solidFill>
                <a:schemeClr val="tx1">
                  <a:tint val="75000"/>
                </a:schemeClr>
              </a:solidFill>
              <a:cs typeface="+mn-cs"/>
            </a:endParaRPr>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B27E4C53-16B4-4514-9C4E-16988426FA29}" type="slidenum">
              <a:rPr lang="en-US"/>
              <a:pPr>
                <a:defRPr/>
              </a:pPr>
              <a:t>44</a:t>
            </a:fld>
            <a:endParaRPr lang="en-US"/>
          </a:p>
        </p:txBody>
      </p:sp>
      <p:sp>
        <p:nvSpPr>
          <p:cNvPr id="54274" name="Rectangle 2"/>
          <p:cNvSpPr>
            <a:spLocks noGrp="1" noChangeArrowheads="1"/>
          </p:cNvSpPr>
          <p:nvPr>
            <p:ph type="title" idx="4294967295"/>
          </p:nvPr>
        </p:nvSpPr>
        <p:spPr>
          <a:xfrm>
            <a:off x="468313" y="1"/>
            <a:ext cx="8229600" cy="928688"/>
          </a:xfrm>
        </p:spPr>
        <p:txBody>
          <a:bodyPr/>
          <a:lstStyle/>
          <a:p>
            <a:pPr eaLnBrk="1" hangingPunct="1"/>
            <a:r>
              <a:rPr lang="en-US" b="1" smtClean="0">
                <a:solidFill>
                  <a:srgbClr val="17375E"/>
                </a:solidFill>
              </a:rPr>
              <a:t>…Further Investigation by FIA</a:t>
            </a:r>
            <a:r>
              <a:rPr lang="en-US" smtClean="0">
                <a:solidFill>
                  <a:srgbClr val="17375E"/>
                </a:solidFill>
              </a:rPr>
              <a:t>   </a:t>
            </a:r>
          </a:p>
        </p:txBody>
      </p:sp>
      <p:sp>
        <p:nvSpPr>
          <p:cNvPr id="54275" name="Rectangle 3"/>
          <p:cNvSpPr>
            <a:spLocks noGrp="1" noChangeArrowheads="1"/>
          </p:cNvSpPr>
          <p:nvPr>
            <p:ph idx="4294967295"/>
          </p:nvPr>
        </p:nvSpPr>
        <p:spPr>
          <a:xfrm>
            <a:off x="179388" y="1096964"/>
            <a:ext cx="8783637" cy="5140325"/>
          </a:xfrm>
        </p:spPr>
        <p:txBody>
          <a:bodyPr/>
          <a:lstStyle/>
          <a:p>
            <a:pPr eaLnBrk="1" hangingPunct="1">
              <a:lnSpc>
                <a:spcPct val="90000"/>
              </a:lnSpc>
              <a:spcBef>
                <a:spcPts val="300"/>
              </a:spcBef>
              <a:spcAft>
                <a:spcPts val="300"/>
              </a:spcAft>
            </a:pPr>
            <a:r>
              <a:rPr lang="en-US" sz="2400" b="1" smtClean="0"/>
              <a:t>The then CPO Rawalpindi Saud Aziz and SP Khurram Shehzad held responsible for destruction of evidence, breach of security and failure to get conducted post mortem. Both were arrested &amp; are on bail.</a:t>
            </a:r>
          </a:p>
          <a:p>
            <a:pPr lvl="1" eaLnBrk="1" hangingPunct="1">
              <a:lnSpc>
                <a:spcPct val="90000"/>
              </a:lnSpc>
              <a:spcBef>
                <a:spcPct val="30000"/>
              </a:spcBef>
              <a:spcAft>
                <a:spcPct val="30000"/>
              </a:spcAft>
            </a:pPr>
            <a:r>
              <a:rPr lang="en-US" sz="2000" b="1" smtClean="0">
                <a:solidFill>
                  <a:schemeClr val="hlink"/>
                </a:solidFill>
              </a:rPr>
              <a:t>Statements of </a:t>
            </a:r>
            <a:r>
              <a:rPr lang="en-US" sz="2000" b="1" smtClean="0">
                <a:solidFill>
                  <a:schemeClr val="hlink"/>
                </a:solidFill>
                <a:hlinkClick r:id="rId3" action="ppaction://hlinkfile"/>
              </a:rPr>
              <a:t>Dr. Abdur Rehman</a:t>
            </a:r>
            <a:r>
              <a:rPr lang="en-US" sz="2000" b="1" smtClean="0">
                <a:solidFill>
                  <a:schemeClr val="hlink"/>
                </a:solidFill>
              </a:rPr>
              <a:t>, </a:t>
            </a:r>
            <a:r>
              <a:rPr lang="en-US" sz="2000" b="1" u="sng" smtClean="0">
                <a:solidFill>
                  <a:schemeClr val="hlink"/>
                </a:solidFill>
                <a:hlinkClick r:id="rId4" action="ppaction://hlinkfile"/>
              </a:rPr>
              <a:t>Ghulam Muhammad Naz</a:t>
            </a:r>
            <a:r>
              <a:rPr lang="en-US" sz="2000" b="1" smtClean="0">
                <a:solidFill>
                  <a:schemeClr val="hlink"/>
                </a:solidFill>
                <a:hlinkClick r:id="rId4" action="ppaction://hlinkfile"/>
              </a:rPr>
              <a:t> </a:t>
            </a:r>
            <a:r>
              <a:rPr lang="en-US" sz="2000" b="1" smtClean="0">
                <a:solidFill>
                  <a:schemeClr val="hlink"/>
                </a:solidFill>
              </a:rPr>
              <a:t>(Rescue 1122), </a:t>
            </a:r>
            <a:r>
              <a:rPr lang="en-US" sz="2000" b="1" u="sng" smtClean="0">
                <a:solidFill>
                  <a:schemeClr val="hlink"/>
                </a:solidFill>
                <a:hlinkClick r:id="rId5" action="ppaction://hlinkfile"/>
              </a:rPr>
              <a:t>Prof. Dr. Mussadaq</a:t>
            </a:r>
            <a:r>
              <a:rPr lang="en-US" sz="2000" b="1" smtClean="0">
                <a:solidFill>
                  <a:schemeClr val="hlink"/>
                </a:solidFill>
              </a:rPr>
              <a:t>,  </a:t>
            </a:r>
            <a:r>
              <a:rPr lang="en-US" sz="2000" b="1" u="sng" smtClean="0">
                <a:solidFill>
                  <a:schemeClr val="hlink"/>
                </a:solidFill>
                <a:hlinkClick r:id="rId6" action="ppaction://hlinkfile"/>
              </a:rPr>
              <a:t>SSP Yasin Farooq</a:t>
            </a:r>
            <a:r>
              <a:rPr lang="en-US" sz="2000" b="1" smtClean="0">
                <a:solidFill>
                  <a:schemeClr val="hlink"/>
                </a:solidFill>
                <a:hlinkClick r:id="rId6" action="ppaction://hlinkfile"/>
              </a:rPr>
              <a:t> </a:t>
            </a:r>
            <a:r>
              <a:rPr lang="en-US" sz="2000" b="1" smtClean="0">
                <a:solidFill>
                  <a:schemeClr val="hlink"/>
                </a:solidFill>
              </a:rPr>
              <a:t>and SP </a:t>
            </a:r>
            <a:r>
              <a:rPr lang="en-US" sz="2000" b="1" u="sng" smtClean="0">
                <a:solidFill>
                  <a:schemeClr val="hlink"/>
                </a:solidFill>
                <a:hlinkClick r:id="rId7" action="ppaction://hlinkfile"/>
              </a:rPr>
              <a:t>Ashfaq Anwar</a:t>
            </a:r>
            <a:r>
              <a:rPr lang="en-US" sz="2000" b="1" smtClean="0">
                <a:solidFill>
                  <a:schemeClr val="hlink"/>
                </a:solidFill>
                <a:hlinkClick r:id="rId7" action="ppaction://hlinkfile"/>
              </a:rPr>
              <a:t> </a:t>
            </a:r>
            <a:r>
              <a:rPr lang="en-US" sz="2000" b="1" smtClean="0">
                <a:solidFill>
                  <a:schemeClr val="hlink"/>
                </a:solidFill>
              </a:rPr>
              <a:t>recorded u/s 164 Cr.PC.</a:t>
            </a:r>
          </a:p>
          <a:p>
            <a:pPr eaLnBrk="1" hangingPunct="1">
              <a:lnSpc>
                <a:spcPct val="90000"/>
              </a:lnSpc>
              <a:spcBef>
                <a:spcPts val="300"/>
              </a:spcBef>
              <a:spcAft>
                <a:spcPts val="300"/>
              </a:spcAft>
            </a:pPr>
            <a:r>
              <a:rPr lang="en-US" sz="2400" b="1" smtClean="0"/>
              <a:t>The JIT made extensive efforts for the arrest of absconding accused in cooperation with Frontier Corps, Frontier Constablary and KPK Police. However, the  </a:t>
            </a:r>
            <a:r>
              <a:rPr lang="en-US" sz="2400" b="1" u="sng" smtClean="0">
                <a:hlinkClick r:id="" action="ppaction://customshow?id=20&amp;return=true"/>
              </a:rPr>
              <a:t>mastermind and planners</a:t>
            </a:r>
            <a:r>
              <a:rPr lang="en-US" sz="2400" b="1" smtClean="0">
                <a:hlinkClick r:id="" action="ppaction://customshow?id=20&amp;return=true"/>
              </a:rPr>
              <a:t>  </a:t>
            </a:r>
            <a:r>
              <a:rPr lang="en-US" sz="2400" b="1" smtClean="0"/>
              <a:t>of  the conspiracy were killed in encounters with Security forces and  drone attacks.</a:t>
            </a:r>
          </a:p>
          <a:p>
            <a:pPr eaLnBrk="1" hangingPunct="1">
              <a:lnSpc>
                <a:spcPct val="90000"/>
              </a:lnSpc>
              <a:spcBef>
                <a:spcPts val="300"/>
              </a:spcBef>
              <a:spcAft>
                <a:spcPts val="300"/>
              </a:spcAft>
            </a:pPr>
            <a:r>
              <a:rPr lang="en-US" sz="2400" b="1" smtClean="0"/>
              <a:t>Gen (R)Pervaiz Musharaff was challaned in the case . He was declared proclaimed offender by ATA Court Rawalpindi and his bank accounts were seized &amp; property attached.</a:t>
            </a:r>
          </a:p>
        </p:txBody>
      </p:sp>
      <p:sp>
        <p:nvSpPr>
          <p:cNvPr id="19458" name="Rectangle 3"/>
          <p:cNvSpPr txBox="1">
            <a:spLocks noGrp="1" noChangeArrowheads="1"/>
          </p:cNvSpPr>
          <p:nvPr/>
        </p:nvSpPr>
        <p:spPr>
          <a:xfrm>
            <a:off x="6553200" y="6356351"/>
            <a:ext cx="2133600" cy="365125"/>
          </a:xfrm>
          <a:prstGeom prst="rect">
            <a:avLst/>
          </a:prstGeom>
          <a:noFill/>
        </p:spPr>
        <p:txBody>
          <a:bodyPr anchor="ctr"/>
          <a:lstStyle/>
          <a:p>
            <a:pPr algn="r" eaLnBrk="0" hangingPunct="0">
              <a:defRPr/>
            </a:pPr>
            <a:fld id="{363EA211-41DD-421A-8D96-FF4CDE6B7DD6}" type="slidenum">
              <a:rPr lang="en-US" sz="1200">
                <a:solidFill>
                  <a:schemeClr val="tx1">
                    <a:tint val="75000"/>
                  </a:schemeClr>
                </a:solidFill>
                <a:cs typeface="+mn-cs"/>
              </a:rPr>
              <a:pPr algn="r" eaLnBrk="0" hangingPunct="0">
                <a:defRPr/>
              </a:pPr>
              <a:t>44</a:t>
            </a:fld>
            <a:endParaRPr lang="en-US" sz="1200">
              <a:solidFill>
                <a:schemeClr val="tx1">
                  <a:tint val="75000"/>
                </a:schemeClr>
              </a:solidFill>
              <a:cs typeface="+mn-cs"/>
            </a:endParaRPr>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6C00498F-803D-4CCF-8577-4F80D409A11F}" type="slidenum">
              <a:rPr lang="en-US"/>
              <a:pPr>
                <a:defRPr/>
              </a:pPr>
              <a:t>45</a:t>
            </a:fld>
            <a:endParaRPr lang="en-US"/>
          </a:p>
        </p:txBody>
      </p:sp>
      <p:sp>
        <p:nvSpPr>
          <p:cNvPr id="56322" name="Rectangle 2"/>
          <p:cNvSpPr>
            <a:spLocks noGrp="1"/>
          </p:cNvSpPr>
          <p:nvPr>
            <p:ph type="title" idx="4294967295"/>
          </p:nvPr>
        </p:nvSpPr>
        <p:spPr>
          <a:xfrm>
            <a:off x="457200" y="-26987"/>
            <a:ext cx="8229600" cy="1143001"/>
          </a:xfrm>
        </p:spPr>
        <p:txBody>
          <a:bodyPr/>
          <a:lstStyle/>
          <a:p>
            <a:pPr eaLnBrk="1" hangingPunct="1">
              <a:lnSpc>
                <a:spcPct val="80000"/>
              </a:lnSpc>
            </a:pPr>
            <a:r>
              <a:rPr lang="en-US" sz="3600" b="1" smtClean="0">
                <a:solidFill>
                  <a:srgbClr val="17375E"/>
                </a:solidFill>
              </a:rPr>
              <a:t>Role of Former President Gen (R) Pervez Musharraf</a:t>
            </a:r>
          </a:p>
        </p:txBody>
      </p:sp>
      <p:sp>
        <p:nvSpPr>
          <p:cNvPr id="56323" name="Rectangle 3"/>
          <p:cNvSpPr>
            <a:spLocks noGrp="1"/>
          </p:cNvSpPr>
          <p:nvPr>
            <p:ph type="body" idx="4294967295"/>
          </p:nvPr>
        </p:nvSpPr>
        <p:spPr>
          <a:xfrm>
            <a:off x="468314" y="1052737"/>
            <a:ext cx="8207375" cy="5759450"/>
          </a:xfrm>
        </p:spPr>
        <p:txBody>
          <a:bodyPr/>
          <a:lstStyle/>
          <a:p>
            <a:pPr eaLnBrk="1" hangingPunct="1">
              <a:spcBef>
                <a:spcPct val="30000"/>
              </a:spcBef>
              <a:spcAft>
                <a:spcPct val="30000"/>
              </a:spcAft>
            </a:pPr>
            <a:r>
              <a:rPr lang="en-US" sz="2400" b="1" smtClean="0"/>
              <a:t>Gen (R) Pervez Musharraf was challaned in the case on the following grounds: </a:t>
            </a:r>
          </a:p>
          <a:p>
            <a:pPr lvl="1" eaLnBrk="1" hangingPunct="1">
              <a:spcBef>
                <a:spcPct val="30000"/>
              </a:spcBef>
              <a:spcAft>
                <a:spcPct val="30000"/>
              </a:spcAft>
            </a:pPr>
            <a:r>
              <a:rPr lang="en-US" sz="2000" b="1" smtClean="0"/>
              <a:t>VVIP security was deliberately denied to SMBB while the same was provided two other ex-PMs.</a:t>
            </a:r>
          </a:p>
          <a:p>
            <a:pPr lvl="1" eaLnBrk="1" hangingPunct="1">
              <a:spcBef>
                <a:spcPct val="30000"/>
              </a:spcBef>
              <a:spcAft>
                <a:spcPct val="30000"/>
              </a:spcAft>
            </a:pPr>
            <a:r>
              <a:rPr lang="en-US" sz="2000" b="1" smtClean="0"/>
              <a:t>His failure to provide adequate Security, commensurate to threat  to SMBB, despite repeated requests assisted terrorists to carry out successful attack.</a:t>
            </a:r>
          </a:p>
          <a:p>
            <a:pPr lvl="1" eaLnBrk="1" hangingPunct="1">
              <a:spcBef>
                <a:spcPct val="30000"/>
              </a:spcBef>
              <a:spcAft>
                <a:spcPct val="30000"/>
              </a:spcAft>
            </a:pPr>
            <a:r>
              <a:rPr lang="en-US" sz="2000" b="1" smtClean="0"/>
              <a:t>Furthermore he threatened her not to come before elections and her security was based on the state of their relationship.</a:t>
            </a:r>
          </a:p>
          <a:p>
            <a:pPr lvl="1" eaLnBrk="1" hangingPunct="1">
              <a:spcBef>
                <a:spcPct val="30000"/>
              </a:spcBef>
              <a:spcAft>
                <a:spcPct val="30000"/>
              </a:spcAft>
            </a:pPr>
            <a:r>
              <a:rPr lang="en-US" sz="2000" b="1" smtClean="0"/>
              <a:t>Ordered press conference thus prejudicing  &amp; hampering investigation of the case.</a:t>
            </a:r>
          </a:p>
          <a:p>
            <a:pPr eaLnBrk="1" hangingPunct="1">
              <a:spcBef>
                <a:spcPct val="30000"/>
              </a:spcBef>
              <a:spcAft>
                <a:spcPct val="30000"/>
              </a:spcAft>
            </a:pPr>
            <a:r>
              <a:rPr lang="en-US" sz="2000" b="1" smtClean="0">
                <a:solidFill>
                  <a:schemeClr val="hlink"/>
                </a:solidFill>
              </a:rPr>
              <a:t>Statement of </a:t>
            </a:r>
            <a:r>
              <a:rPr lang="en-US" sz="2000" b="1" u="sng" smtClean="0">
                <a:solidFill>
                  <a:schemeClr val="hlink"/>
                </a:solidFill>
                <a:hlinkClick r:id="rId2" action="ppaction://hlinkfile"/>
              </a:rPr>
              <a:t>Mark Siegel</a:t>
            </a:r>
            <a:r>
              <a:rPr lang="en-US" sz="2000" b="1" smtClean="0">
                <a:solidFill>
                  <a:schemeClr val="hlink"/>
                </a:solidFill>
                <a:hlinkClick r:id="rId2" action="ppaction://hlinkfile"/>
              </a:rPr>
              <a:t> </a:t>
            </a:r>
            <a:r>
              <a:rPr lang="en-US" sz="2000" b="1" smtClean="0">
                <a:solidFill>
                  <a:schemeClr val="hlink"/>
                </a:solidFill>
              </a:rPr>
              <a:t>u/s 161 CrPC recorded in Washington– MBB received a threatening phone call from Musharraf in his presence. He also received an email from late MBB stating that Musharraf would be responsible for any harm done to her.</a:t>
            </a:r>
            <a:endParaRPr lang="en-US" sz="2000" b="1" smtClean="0"/>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F938035D-328D-44BE-BD17-97D5603C0FE1}" type="slidenum">
              <a:rPr lang="en-US"/>
              <a:pPr>
                <a:defRPr/>
              </a:pPr>
              <a:t>46</a:t>
            </a:fld>
            <a:endParaRPr lang="en-US"/>
          </a:p>
        </p:txBody>
      </p:sp>
      <p:sp>
        <p:nvSpPr>
          <p:cNvPr id="57346" name="Title 1"/>
          <p:cNvSpPr>
            <a:spLocks noGrp="1"/>
          </p:cNvSpPr>
          <p:nvPr>
            <p:ph type="title"/>
          </p:nvPr>
        </p:nvSpPr>
        <p:spPr>
          <a:xfrm>
            <a:off x="457200" y="198438"/>
            <a:ext cx="8229600" cy="1143000"/>
          </a:xfrm>
        </p:spPr>
        <p:txBody>
          <a:bodyPr/>
          <a:lstStyle/>
          <a:p>
            <a:pPr eaLnBrk="1" hangingPunct="1"/>
            <a:r>
              <a:rPr lang="en-US" sz="4000" b="1" smtClean="0">
                <a:solidFill>
                  <a:srgbClr val="17375E"/>
                </a:solidFill>
              </a:rPr>
              <a:t>Current Status of Case</a:t>
            </a:r>
          </a:p>
        </p:txBody>
      </p:sp>
      <p:sp>
        <p:nvSpPr>
          <p:cNvPr id="57347" name="Content Placeholder 2"/>
          <p:cNvSpPr>
            <a:spLocks noGrp="1"/>
          </p:cNvSpPr>
          <p:nvPr>
            <p:ph idx="1"/>
          </p:nvPr>
        </p:nvSpPr>
        <p:spPr>
          <a:xfrm>
            <a:off x="468314" y="1557339"/>
            <a:ext cx="8207375" cy="4103687"/>
          </a:xfrm>
        </p:spPr>
        <p:txBody>
          <a:bodyPr/>
          <a:lstStyle/>
          <a:p>
            <a:pPr eaLnBrk="1" hangingPunct="1">
              <a:spcBef>
                <a:spcPct val="30000"/>
              </a:spcBef>
              <a:spcAft>
                <a:spcPct val="30000"/>
              </a:spcAft>
            </a:pPr>
            <a:r>
              <a:rPr lang="en-US" sz="2400" b="1" smtClean="0"/>
              <a:t>FIA, JIT submitted 05 challans against the accused persons in the trial court, i.e. Anti Terrorism Court No. 1, Rawalpindi, on 25</a:t>
            </a:r>
            <a:r>
              <a:rPr lang="en-US" sz="2400" b="1" baseline="30000" smtClean="0"/>
              <a:t>th</a:t>
            </a:r>
            <a:r>
              <a:rPr lang="en-US" sz="2400" b="1" smtClean="0"/>
              <a:t> May 2010, 13</a:t>
            </a:r>
            <a:r>
              <a:rPr lang="en-US" sz="2400" b="1" baseline="30000" smtClean="0"/>
              <a:t>th</a:t>
            </a:r>
            <a:r>
              <a:rPr lang="en-US" sz="2400" b="1" smtClean="0"/>
              <a:t> Nov. 2010, 22</a:t>
            </a:r>
            <a:r>
              <a:rPr lang="en-US" sz="2400" b="1" baseline="30000" smtClean="0"/>
              <a:t>nd</a:t>
            </a:r>
            <a:r>
              <a:rPr lang="en-US" sz="2400" b="1" smtClean="0"/>
              <a:t> Dec. 2010, 7</a:t>
            </a:r>
            <a:r>
              <a:rPr lang="en-US" sz="2400" b="1" baseline="30000" smtClean="0"/>
              <a:t>th</a:t>
            </a:r>
            <a:r>
              <a:rPr lang="en-US" sz="2400" b="1" smtClean="0"/>
              <a:t> Feb. 2011 and 11</a:t>
            </a:r>
            <a:r>
              <a:rPr lang="en-US" sz="2400" b="1" baseline="30000" smtClean="0"/>
              <a:t>th</a:t>
            </a:r>
            <a:r>
              <a:rPr lang="en-US" sz="2400" b="1" smtClean="0"/>
              <a:t> Jan. 2012.</a:t>
            </a:r>
          </a:p>
          <a:p>
            <a:pPr eaLnBrk="1" hangingPunct="1">
              <a:spcBef>
                <a:spcPct val="30000"/>
              </a:spcBef>
              <a:spcAft>
                <a:spcPct val="30000"/>
              </a:spcAft>
            </a:pPr>
            <a:r>
              <a:rPr lang="en-US" sz="2400" b="1" smtClean="0"/>
              <a:t>On 05.11.11 the learned trial court framed denovo charge against five terrorist accused namely Mohammad Rafaqat, Hasnain Gul, Sher Zaman, Aitzaz Shah and Rasheed Ahmed @ Abdul Rahim Turabi, along with two accussed Police Officers namely ex-CPO Saud Aziz and SP Khurram Shehzad. </a:t>
            </a:r>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3BC8E2F3-1471-475E-8FEF-8F74244B0DDD}" type="slidenum">
              <a:rPr lang="en-US"/>
              <a:pPr>
                <a:defRPr/>
              </a:pPr>
              <a:t>47</a:t>
            </a:fld>
            <a:endParaRPr lang="en-US"/>
          </a:p>
        </p:txBody>
      </p:sp>
      <p:sp>
        <p:nvSpPr>
          <p:cNvPr id="58370" name="Title 1"/>
          <p:cNvSpPr>
            <a:spLocks noGrp="1"/>
          </p:cNvSpPr>
          <p:nvPr>
            <p:ph type="title" idx="4294967295"/>
          </p:nvPr>
        </p:nvSpPr>
        <p:spPr>
          <a:xfrm>
            <a:off x="457200" y="53975"/>
            <a:ext cx="8229600" cy="1143000"/>
          </a:xfrm>
        </p:spPr>
        <p:txBody>
          <a:bodyPr/>
          <a:lstStyle/>
          <a:p>
            <a:pPr eaLnBrk="1" hangingPunct="1"/>
            <a:r>
              <a:rPr lang="en-US" sz="4000" b="1" smtClean="0">
                <a:solidFill>
                  <a:srgbClr val="17375E"/>
                </a:solidFill>
              </a:rPr>
              <a:t>Current Status of Case</a:t>
            </a:r>
          </a:p>
        </p:txBody>
      </p:sp>
      <p:sp>
        <p:nvSpPr>
          <p:cNvPr id="58371" name="Content Placeholder 2"/>
          <p:cNvSpPr>
            <a:spLocks noGrp="1"/>
          </p:cNvSpPr>
          <p:nvPr>
            <p:ph idx="4294967295"/>
          </p:nvPr>
        </p:nvSpPr>
        <p:spPr>
          <a:xfrm>
            <a:off x="539751" y="1268413"/>
            <a:ext cx="8064500" cy="5827712"/>
          </a:xfrm>
        </p:spPr>
        <p:txBody>
          <a:bodyPr/>
          <a:lstStyle/>
          <a:p>
            <a:pPr eaLnBrk="1" hangingPunct="1">
              <a:spcBef>
                <a:spcPct val="30000"/>
              </a:spcBef>
              <a:spcAft>
                <a:spcPct val="20000"/>
              </a:spcAft>
            </a:pPr>
            <a:r>
              <a:rPr lang="en-US" sz="2400" b="1" dirty="0" smtClean="0"/>
              <a:t>05 terrorists accused namely Muhammad </a:t>
            </a:r>
            <a:r>
              <a:rPr lang="en-US" sz="2400" b="1" dirty="0" err="1" smtClean="0"/>
              <a:t>Rafaqat</a:t>
            </a:r>
            <a:r>
              <a:rPr lang="en-US" sz="2400" b="1" dirty="0" smtClean="0"/>
              <a:t>, </a:t>
            </a:r>
            <a:r>
              <a:rPr lang="en-US" sz="2400" b="1" dirty="0" err="1" smtClean="0"/>
              <a:t>Hasnain</a:t>
            </a:r>
            <a:r>
              <a:rPr lang="en-US" sz="2400" b="1" dirty="0" smtClean="0"/>
              <a:t> </a:t>
            </a:r>
            <a:r>
              <a:rPr lang="en-US" sz="2400" b="1" dirty="0" err="1" smtClean="0"/>
              <a:t>Gul</a:t>
            </a:r>
            <a:r>
              <a:rPr lang="en-US" sz="2400" b="1" dirty="0" smtClean="0"/>
              <a:t> @ Ali, </a:t>
            </a:r>
            <a:r>
              <a:rPr lang="en-US" sz="2400" b="1" dirty="0" err="1" smtClean="0"/>
              <a:t>Sher</a:t>
            </a:r>
            <a:r>
              <a:rPr lang="en-US" sz="2400" b="1" dirty="0" smtClean="0"/>
              <a:t> </a:t>
            </a:r>
            <a:r>
              <a:rPr lang="en-US" sz="2400" b="1" dirty="0" err="1" smtClean="0"/>
              <a:t>Zaman</a:t>
            </a:r>
            <a:r>
              <a:rPr lang="en-US" sz="2400" b="1" dirty="0" smtClean="0"/>
              <a:t>, </a:t>
            </a:r>
            <a:r>
              <a:rPr lang="en-US" sz="2400" b="1" dirty="0" err="1" smtClean="0"/>
              <a:t>Aitazaz</a:t>
            </a:r>
            <a:r>
              <a:rPr lang="en-US" sz="2400" b="1" dirty="0" smtClean="0"/>
              <a:t> Shah and </a:t>
            </a:r>
            <a:r>
              <a:rPr lang="en-US" sz="2400" b="1" dirty="0" err="1" smtClean="0"/>
              <a:t>Rasheed</a:t>
            </a:r>
            <a:r>
              <a:rPr lang="en-US" sz="2400" b="1" dirty="0" smtClean="0"/>
              <a:t> Ahmed @ Abdul Rahim </a:t>
            </a:r>
            <a:r>
              <a:rPr lang="en-US" sz="2400" b="1" dirty="0" err="1" smtClean="0"/>
              <a:t>Turrabi</a:t>
            </a:r>
            <a:r>
              <a:rPr lang="en-US" sz="2400" b="1" dirty="0" smtClean="0"/>
              <a:t> are confined in Central Jail </a:t>
            </a:r>
            <a:r>
              <a:rPr lang="en-US" sz="2400" b="1" dirty="0" err="1" smtClean="0"/>
              <a:t>Adiala</a:t>
            </a:r>
            <a:r>
              <a:rPr lang="en-US" sz="2400" b="1" dirty="0" smtClean="0"/>
              <a:t>, Rawalpindi, whereas 02 accused ex-CPO Saud Aziz and SP </a:t>
            </a:r>
            <a:r>
              <a:rPr lang="en-US" sz="2400" b="1" dirty="0" err="1" smtClean="0"/>
              <a:t>Khurram</a:t>
            </a:r>
            <a:r>
              <a:rPr lang="en-US" sz="2400" b="1" dirty="0" smtClean="0"/>
              <a:t> </a:t>
            </a:r>
            <a:r>
              <a:rPr lang="en-US" sz="2400" b="1" dirty="0" err="1" smtClean="0"/>
              <a:t>Shahzad</a:t>
            </a:r>
            <a:r>
              <a:rPr lang="en-US" sz="2400" b="1" dirty="0" smtClean="0"/>
              <a:t> are on bail. Accused Gen. (R) </a:t>
            </a:r>
            <a:r>
              <a:rPr lang="en-US" sz="2400" b="1" dirty="0" err="1" smtClean="0"/>
              <a:t>Parvaiz</a:t>
            </a:r>
            <a:r>
              <a:rPr lang="en-US" sz="2400" b="1" dirty="0" smtClean="0"/>
              <a:t> Musharraf had been declared proclaimed offender by the trial court.</a:t>
            </a:r>
          </a:p>
          <a:p>
            <a:pPr eaLnBrk="1" hangingPunct="1">
              <a:spcBef>
                <a:spcPct val="30000"/>
              </a:spcBef>
              <a:spcAft>
                <a:spcPct val="20000"/>
              </a:spcAft>
            </a:pPr>
            <a:r>
              <a:rPr lang="en-US" sz="2400" b="1" dirty="0" smtClean="0"/>
              <a:t>After framing the charge against the 07 accused persons, the trial court has recorded evidence of 17 Prosecution Witnesses up-till-now. </a:t>
            </a:r>
          </a:p>
          <a:p>
            <a:pPr eaLnBrk="1" hangingPunct="1">
              <a:spcBef>
                <a:spcPct val="30000"/>
              </a:spcBef>
              <a:spcAft>
                <a:spcPct val="20000"/>
              </a:spcAft>
            </a:pPr>
            <a:r>
              <a:rPr lang="en-US" sz="2400" b="1" dirty="0" smtClean="0"/>
              <a:t>Next date of hearing is fixed for 05 January 2013 for recording the persecution evidence.</a:t>
            </a:r>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3BC8E2F3-1471-475E-8FEF-8F74244B0DDD}" type="slidenum">
              <a:rPr lang="en-US"/>
              <a:pPr>
                <a:defRPr/>
              </a:pPr>
              <a:t>48</a:t>
            </a:fld>
            <a:endParaRPr lang="en-US"/>
          </a:p>
        </p:txBody>
      </p:sp>
      <p:sp>
        <p:nvSpPr>
          <p:cNvPr id="58370" name="Title 1"/>
          <p:cNvSpPr>
            <a:spLocks noGrp="1"/>
          </p:cNvSpPr>
          <p:nvPr>
            <p:ph type="title" idx="4294967295"/>
          </p:nvPr>
        </p:nvSpPr>
        <p:spPr>
          <a:xfrm>
            <a:off x="457200" y="53975"/>
            <a:ext cx="8229600" cy="1143000"/>
          </a:xfrm>
        </p:spPr>
        <p:txBody>
          <a:bodyPr/>
          <a:lstStyle/>
          <a:p>
            <a:pPr eaLnBrk="1" hangingPunct="1"/>
            <a:r>
              <a:rPr lang="en-US" sz="4000" b="1" dirty="0" smtClean="0">
                <a:solidFill>
                  <a:srgbClr val="17375E"/>
                </a:solidFill>
              </a:rPr>
              <a:t>Why Trial Was Delayed ?</a:t>
            </a:r>
          </a:p>
        </p:txBody>
      </p:sp>
      <p:sp>
        <p:nvSpPr>
          <p:cNvPr id="58371" name="Content Placeholder 2"/>
          <p:cNvSpPr>
            <a:spLocks noGrp="1"/>
          </p:cNvSpPr>
          <p:nvPr>
            <p:ph idx="4294967295"/>
          </p:nvPr>
        </p:nvSpPr>
        <p:spPr>
          <a:xfrm>
            <a:off x="216223" y="908720"/>
            <a:ext cx="8604249" cy="5949280"/>
          </a:xfrm>
        </p:spPr>
        <p:txBody>
          <a:bodyPr/>
          <a:lstStyle/>
          <a:p>
            <a:pPr algn="just" eaLnBrk="1" hangingPunct="1">
              <a:spcBef>
                <a:spcPct val="30000"/>
              </a:spcBef>
              <a:spcAft>
                <a:spcPct val="20000"/>
              </a:spcAft>
            </a:pPr>
            <a:r>
              <a:rPr lang="en-US" sz="2400" b="1" dirty="0" smtClean="0"/>
              <a:t>Transfer of Judges</a:t>
            </a:r>
            <a:r>
              <a:rPr lang="en-US" sz="2400" dirty="0" smtClean="0"/>
              <a:t>: </a:t>
            </a:r>
          </a:p>
          <a:p>
            <a:pPr lvl="1" algn="just" eaLnBrk="1" hangingPunct="1">
              <a:spcBef>
                <a:spcPct val="30000"/>
              </a:spcBef>
              <a:spcAft>
                <a:spcPct val="20000"/>
              </a:spcAft>
            </a:pPr>
            <a:r>
              <a:rPr lang="en-US" sz="2000" dirty="0" smtClean="0"/>
              <a:t>During </a:t>
            </a:r>
            <a:r>
              <a:rPr lang="en-US" sz="2000" dirty="0"/>
              <a:t>trial four judges were transferred and now the 5</a:t>
            </a:r>
            <a:r>
              <a:rPr lang="en-US" sz="2000" baseline="30000" dirty="0"/>
              <a:t>th</a:t>
            </a:r>
            <a:r>
              <a:rPr lang="en-US" sz="2000" dirty="0"/>
              <a:t> </a:t>
            </a:r>
            <a:r>
              <a:rPr lang="en-US" sz="2000" dirty="0" smtClean="0"/>
              <a:t>Anti-Terrorism judge is </a:t>
            </a:r>
            <a:r>
              <a:rPr lang="en-US" sz="2000" dirty="0"/>
              <a:t>conducting the trial of the case. </a:t>
            </a:r>
            <a:endParaRPr lang="en-US" sz="2000" dirty="0" smtClean="0"/>
          </a:p>
          <a:p>
            <a:pPr algn="just" eaLnBrk="1" hangingPunct="1">
              <a:spcBef>
                <a:spcPct val="30000"/>
              </a:spcBef>
              <a:spcAft>
                <a:spcPct val="20000"/>
              </a:spcAft>
            </a:pPr>
            <a:r>
              <a:rPr lang="en-US" sz="2400" b="1" dirty="0"/>
              <a:t>Period When No Judge was Appointed</a:t>
            </a:r>
          </a:p>
          <a:p>
            <a:pPr lvl="1" algn="just" eaLnBrk="1" hangingPunct="1">
              <a:spcBef>
                <a:spcPct val="30000"/>
              </a:spcBef>
              <a:spcAft>
                <a:spcPct val="20000"/>
              </a:spcAft>
            </a:pPr>
            <a:r>
              <a:rPr lang="en-US" sz="2000" dirty="0"/>
              <a:t>16-05-2009 to 10-06-2009</a:t>
            </a:r>
          </a:p>
          <a:p>
            <a:r>
              <a:rPr lang="en-US" sz="2400" b="1" dirty="0"/>
              <a:t>Delaying Tactics of the </a:t>
            </a:r>
            <a:r>
              <a:rPr lang="en-US" sz="2400" b="1" dirty="0" err="1" smtClean="0"/>
              <a:t>Defence</a:t>
            </a:r>
            <a:r>
              <a:rPr lang="en-US" sz="2400" b="1" dirty="0" smtClean="0"/>
              <a:t> Counsels:</a:t>
            </a:r>
            <a:endParaRPr lang="en-US" sz="2400" dirty="0"/>
          </a:p>
          <a:p>
            <a:pPr lvl="1"/>
            <a:r>
              <a:rPr lang="en-US" sz="2000" dirty="0" smtClean="0"/>
              <a:t>Due </a:t>
            </a:r>
            <a:r>
              <a:rPr lang="en-US" sz="2000" dirty="0"/>
              <a:t>to frequent absence of </a:t>
            </a:r>
            <a:r>
              <a:rPr lang="en-US" sz="2000" dirty="0" err="1"/>
              <a:t>defence</a:t>
            </a:r>
            <a:r>
              <a:rPr lang="en-US" sz="2000" dirty="0"/>
              <a:t> </a:t>
            </a:r>
            <a:r>
              <a:rPr lang="en-US" sz="2000" dirty="0" smtClean="0"/>
              <a:t>counsels </a:t>
            </a:r>
            <a:r>
              <a:rPr lang="en-US" sz="2000" dirty="0"/>
              <a:t>in the trial court, trial of the case could not be completed. </a:t>
            </a:r>
            <a:endParaRPr lang="en-US" sz="2000" dirty="0" smtClean="0"/>
          </a:p>
          <a:p>
            <a:pPr lvl="1"/>
            <a:r>
              <a:rPr lang="en-US" sz="2000" dirty="0"/>
              <a:t>A Total of 135 hearing were held whereas, 36 adjournments were sought by </a:t>
            </a:r>
            <a:r>
              <a:rPr lang="en-US" sz="2000" dirty="0" err="1"/>
              <a:t>defence</a:t>
            </a:r>
            <a:r>
              <a:rPr lang="en-US" sz="2000" dirty="0"/>
              <a:t> counsels during </a:t>
            </a:r>
            <a:r>
              <a:rPr lang="en-US" sz="2000" dirty="0" smtClean="0"/>
              <a:t>recording of prosecution evidence.</a:t>
            </a:r>
            <a:endParaRPr lang="en-US" sz="2000" dirty="0"/>
          </a:p>
          <a:p>
            <a:pPr algn="just" eaLnBrk="1" hangingPunct="1">
              <a:spcBef>
                <a:spcPct val="30000"/>
              </a:spcBef>
              <a:spcAft>
                <a:spcPct val="20000"/>
              </a:spcAft>
            </a:pPr>
            <a:r>
              <a:rPr lang="en-US" sz="2400" b="1" dirty="0" smtClean="0"/>
              <a:t>Extra Efforts:</a:t>
            </a:r>
          </a:p>
          <a:p>
            <a:pPr lvl="1" algn="just" eaLnBrk="1" hangingPunct="1">
              <a:spcBef>
                <a:spcPct val="30000"/>
              </a:spcBef>
              <a:spcAft>
                <a:spcPct val="20000"/>
              </a:spcAft>
            </a:pPr>
            <a:r>
              <a:rPr lang="en-US" sz="2000" dirty="0"/>
              <a:t>Two Special Public Prosecutors have been appointed in the case to get conduct the prosecution of the case in the trial court and also contest the </a:t>
            </a:r>
            <a:r>
              <a:rPr lang="en-US" sz="2000" dirty="0" smtClean="0"/>
              <a:t>misc. </a:t>
            </a:r>
            <a:r>
              <a:rPr lang="en-US" sz="2000" dirty="0"/>
              <a:t>petitions in High Court and Supreme Court. </a:t>
            </a:r>
          </a:p>
        </p:txBody>
      </p:sp>
    </p:spTree>
    <p:extLst>
      <p:ext uri="{BB962C8B-B14F-4D97-AF65-F5344CB8AC3E}">
        <p14:creationId xmlns:p14="http://schemas.microsoft.com/office/powerpoint/2010/main" val="864446556"/>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3BC8E2F3-1471-475E-8FEF-8F74244B0DDD}" type="slidenum">
              <a:rPr lang="en-US"/>
              <a:pPr>
                <a:defRPr/>
              </a:pPr>
              <a:t>49</a:t>
            </a:fld>
            <a:endParaRPr lang="en-US"/>
          </a:p>
        </p:txBody>
      </p:sp>
      <p:sp>
        <p:nvSpPr>
          <p:cNvPr id="58370" name="Title 1"/>
          <p:cNvSpPr>
            <a:spLocks noGrp="1"/>
          </p:cNvSpPr>
          <p:nvPr>
            <p:ph type="title" idx="4294967295"/>
          </p:nvPr>
        </p:nvSpPr>
        <p:spPr>
          <a:xfrm>
            <a:off x="457200" y="53975"/>
            <a:ext cx="8229600" cy="1143000"/>
          </a:xfrm>
        </p:spPr>
        <p:txBody>
          <a:bodyPr/>
          <a:lstStyle/>
          <a:p>
            <a:pPr eaLnBrk="1" hangingPunct="1"/>
            <a:r>
              <a:rPr lang="en-US" sz="4000" b="1" dirty="0" smtClean="0">
                <a:solidFill>
                  <a:srgbClr val="17375E"/>
                </a:solidFill>
              </a:rPr>
              <a:t>…Why Trial Was Delayed ?</a:t>
            </a:r>
          </a:p>
        </p:txBody>
      </p:sp>
      <p:sp>
        <p:nvSpPr>
          <p:cNvPr id="58371" name="Content Placeholder 2"/>
          <p:cNvSpPr>
            <a:spLocks noGrp="1"/>
          </p:cNvSpPr>
          <p:nvPr>
            <p:ph idx="4294967295"/>
          </p:nvPr>
        </p:nvSpPr>
        <p:spPr>
          <a:xfrm>
            <a:off x="216223" y="908720"/>
            <a:ext cx="8604249" cy="5949280"/>
          </a:xfrm>
        </p:spPr>
        <p:txBody>
          <a:bodyPr/>
          <a:lstStyle/>
          <a:p>
            <a:pPr algn="just" eaLnBrk="1" hangingPunct="1">
              <a:spcBef>
                <a:spcPct val="30000"/>
              </a:spcBef>
              <a:spcAft>
                <a:spcPct val="20000"/>
              </a:spcAft>
            </a:pPr>
            <a:r>
              <a:rPr lang="en-US" sz="2800" b="1" dirty="0" smtClean="0"/>
              <a:t>… Extra Efforts:</a:t>
            </a:r>
          </a:p>
          <a:p>
            <a:pPr lvl="1" algn="just" eaLnBrk="1" hangingPunct="1">
              <a:spcBef>
                <a:spcPct val="30000"/>
              </a:spcBef>
              <a:spcAft>
                <a:spcPct val="20000"/>
              </a:spcAft>
            </a:pPr>
            <a:r>
              <a:rPr lang="en-US" sz="2400" dirty="0" smtClean="0"/>
              <a:t>During </a:t>
            </a:r>
            <a:r>
              <a:rPr lang="en-US" sz="2400" dirty="0"/>
              <a:t>trial an application u/s 19 (&amp;) of Anti Terrorism Act for conducting trial of the case on day to day basis was moved in the trial court on </a:t>
            </a:r>
            <a:r>
              <a:rPr lang="en-US" sz="2400" dirty="0" smtClean="0"/>
              <a:t>12.09.2011 which </a:t>
            </a:r>
            <a:r>
              <a:rPr lang="en-US" sz="2400" dirty="0"/>
              <a:t>was dismissed by the trial </a:t>
            </a:r>
            <a:r>
              <a:rPr lang="en-US" sz="2400" dirty="0" smtClean="0"/>
              <a:t>court. A </a:t>
            </a:r>
            <a:r>
              <a:rPr lang="en-US" sz="2400" dirty="0"/>
              <a:t>revision petition u/s 435, 439 Cr. P.C was filed in the Lahore High Court bench at Rawalpindi against the impugned order of the trial </a:t>
            </a:r>
            <a:r>
              <a:rPr lang="en-US" sz="2400" dirty="0" smtClean="0"/>
              <a:t>court. </a:t>
            </a:r>
          </a:p>
          <a:p>
            <a:pPr lvl="1" algn="just" eaLnBrk="1" hangingPunct="1">
              <a:spcBef>
                <a:spcPct val="30000"/>
              </a:spcBef>
              <a:spcAft>
                <a:spcPct val="20000"/>
              </a:spcAft>
            </a:pPr>
            <a:r>
              <a:rPr lang="en-US" sz="2400" dirty="0" smtClean="0"/>
              <a:t>The revision petition was accepted by the </a:t>
            </a:r>
            <a:r>
              <a:rPr lang="en-US" sz="2400" dirty="0" err="1" smtClean="0"/>
              <a:t>Div</a:t>
            </a:r>
            <a:r>
              <a:rPr lang="en-US" sz="2400" dirty="0" smtClean="0"/>
              <a:t> Bench of Lahore High Court, Bench at Rawalpindi vide order dated 17-12-2012 while given direction to the trial court for expeditious trial of the case as per direction of learned administrative judge of Lahore High Court Lahore.</a:t>
            </a:r>
            <a:endParaRPr lang="en-US" sz="2400" dirty="0"/>
          </a:p>
        </p:txBody>
      </p:sp>
    </p:spTree>
    <p:extLst>
      <p:ext uri="{BB962C8B-B14F-4D97-AF65-F5344CB8AC3E}">
        <p14:creationId xmlns:p14="http://schemas.microsoft.com/office/powerpoint/2010/main" val="201443633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Political Victimization </a:t>
            </a:r>
            <a:endParaRPr lang="en-US" dirty="0"/>
          </a:p>
        </p:txBody>
      </p:sp>
      <p:sp>
        <p:nvSpPr>
          <p:cNvPr id="3" name="Content Placeholder 2"/>
          <p:cNvSpPr>
            <a:spLocks noGrp="1"/>
          </p:cNvSpPr>
          <p:nvPr>
            <p:ph idx="1"/>
          </p:nvPr>
        </p:nvSpPr>
        <p:spPr/>
        <p:txBody>
          <a:bodyPr/>
          <a:lstStyle/>
          <a:p>
            <a:r>
              <a:rPr lang="en-GB" sz="2400" dirty="0" smtClean="0">
                <a:latin typeface="Arial" charset="0"/>
              </a:rPr>
              <a:t>Mr. </a:t>
            </a:r>
            <a:r>
              <a:rPr lang="en-GB" sz="2400" dirty="0" err="1" smtClean="0">
                <a:latin typeface="Arial" charset="0"/>
              </a:rPr>
              <a:t>Asif</a:t>
            </a:r>
            <a:r>
              <a:rPr lang="en-GB" sz="2400" dirty="0" smtClean="0">
                <a:latin typeface="Arial" charset="0"/>
              </a:rPr>
              <a:t> Ali Zardari was equally victimised and was kept in the jail without trial of any case and she was left alone to fight the </a:t>
            </a:r>
            <a:r>
              <a:rPr lang="en-GB" sz="2400" dirty="0" err="1" smtClean="0">
                <a:latin typeface="Arial" charset="0"/>
              </a:rPr>
              <a:t>mindset</a:t>
            </a:r>
            <a:r>
              <a:rPr lang="en-GB" sz="2400" dirty="0" smtClean="0">
                <a:latin typeface="Arial" charset="0"/>
              </a:rPr>
              <a:t> of hostile forces.</a:t>
            </a:r>
          </a:p>
          <a:p>
            <a:r>
              <a:rPr lang="en-GB" sz="2400" dirty="0" smtClean="0">
                <a:latin typeface="Arial" charset="0"/>
              </a:rPr>
              <a:t>When Mohtarma </a:t>
            </a:r>
            <a:r>
              <a:rPr lang="en-GB" sz="2400" dirty="0">
                <a:latin typeface="Arial" charset="0"/>
              </a:rPr>
              <a:t>Benazir Bhutto Shaheed </a:t>
            </a:r>
            <a:r>
              <a:rPr lang="en-GB" sz="2400" dirty="0" smtClean="0">
                <a:latin typeface="Arial" charset="0"/>
              </a:rPr>
              <a:t>felt threat to her life and the lives of her children, she was </a:t>
            </a:r>
            <a:r>
              <a:rPr lang="en-GB" sz="2400" dirty="0">
                <a:latin typeface="Arial" charset="0"/>
              </a:rPr>
              <a:t>obliged to go into exile.</a:t>
            </a:r>
          </a:p>
          <a:p>
            <a:endParaRPr lang="en-US" dirty="0"/>
          </a:p>
        </p:txBody>
      </p:sp>
      <p:sp>
        <p:nvSpPr>
          <p:cNvPr id="4" name="Slide Number Placeholder 3"/>
          <p:cNvSpPr>
            <a:spLocks noGrp="1"/>
          </p:cNvSpPr>
          <p:nvPr>
            <p:ph type="sldNum" sz="quarter" idx="12"/>
          </p:nvPr>
        </p:nvSpPr>
        <p:spPr/>
        <p:txBody>
          <a:bodyPr/>
          <a:lstStyle/>
          <a:p>
            <a:pPr>
              <a:defRPr/>
            </a:pPr>
            <a:fld id="{8CA5107B-4F30-4DCB-BA54-6DA28736AE86}" type="slidenum">
              <a:rPr lang="en-US" smtClean="0"/>
              <a:pPr>
                <a:defRPr/>
              </a:pPr>
              <a:t>5</a:t>
            </a:fld>
            <a:endParaRPr lang="en-US"/>
          </a:p>
        </p:txBody>
      </p:sp>
    </p:spTree>
    <p:extLst>
      <p:ext uri="{BB962C8B-B14F-4D97-AF65-F5344CB8AC3E}">
        <p14:creationId xmlns:p14="http://schemas.microsoft.com/office/powerpoint/2010/main" val="3919017261"/>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2C77203B-F760-4B37-ADF0-8F3ADADBADA7}" type="slidenum">
              <a:rPr lang="en-US"/>
              <a:pPr>
                <a:defRPr/>
              </a:pPr>
              <a:t>50</a:t>
            </a:fld>
            <a:endParaRPr lang="en-US"/>
          </a:p>
        </p:txBody>
      </p:sp>
      <p:sp>
        <p:nvSpPr>
          <p:cNvPr id="59394" name="Rectangle 3"/>
          <p:cNvSpPr>
            <a:spLocks noGrp="1" noChangeArrowheads="1"/>
          </p:cNvSpPr>
          <p:nvPr>
            <p:ph idx="1"/>
          </p:nvPr>
        </p:nvSpPr>
        <p:spPr>
          <a:xfrm>
            <a:off x="1331913" y="2852739"/>
            <a:ext cx="6645275" cy="936625"/>
          </a:xfrm>
        </p:spPr>
        <p:txBody>
          <a:bodyPr/>
          <a:lstStyle/>
          <a:p>
            <a:pPr algn="ctr" eaLnBrk="1" hangingPunct="1">
              <a:buFont typeface="Wingdings" pitchFamily="2" charset="2"/>
              <a:buNone/>
            </a:pPr>
            <a:r>
              <a:rPr lang="en-US" sz="9600" b="1" smtClean="0"/>
              <a:t>Thank You</a:t>
            </a:r>
          </a:p>
        </p:txBody>
      </p:sp>
      <p:sp>
        <p:nvSpPr>
          <p:cNvPr id="39938" name="Rectangle 3"/>
          <p:cNvSpPr txBox="1">
            <a:spLocks noGrp="1" noChangeArrowheads="1"/>
          </p:cNvSpPr>
          <p:nvPr/>
        </p:nvSpPr>
        <p:spPr>
          <a:xfrm>
            <a:off x="6553200" y="6356351"/>
            <a:ext cx="2133600" cy="365125"/>
          </a:xfrm>
          <a:prstGeom prst="rect">
            <a:avLst/>
          </a:prstGeom>
          <a:noFill/>
        </p:spPr>
        <p:txBody>
          <a:bodyPr anchor="ctr"/>
          <a:lstStyle/>
          <a:p>
            <a:pPr algn="r" eaLnBrk="0" hangingPunct="0">
              <a:defRPr/>
            </a:pPr>
            <a:fld id="{6DD04ADD-23AB-43E2-8B80-11199122E626}" type="slidenum">
              <a:rPr lang="en-US" sz="1200">
                <a:solidFill>
                  <a:schemeClr val="tx1">
                    <a:tint val="75000"/>
                  </a:schemeClr>
                </a:solidFill>
                <a:cs typeface="+mn-cs"/>
              </a:rPr>
              <a:pPr algn="r" eaLnBrk="0" hangingPunct="0">
                <a:defRPr/>
              </a:pPr>
              <a:t>50</a:t>
            </a:fld>
            <a:endParaRPr lang="en-US" sz="1200">
              <a:solidFill>
                <a:schemeClr val="tx1">
                  <a:tint val="75000"/>
                </a:schemeClr>
              </a:solidFill>
              <a:cs typeface="+mn-cs"/>
            </a:endParaRPr>
          </a:p>
        </p:txBody>
      </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ABFE4F8E-2A7D-4472-9A5E-ED5513383152}" type="slidenum">
              <a:rPr lang="en-US"/>
              <a:pPr>
                <a:defRPr/>
              </a:pPr>
              <a:t>51</a:t>
            </a:fld>
            <a:endParaRPr lang="en-US"/>
          </a:p>
        </p:txBody>
      </p:sp>
      <p:sp>
        <p:nvSpPr>
          <p:cNvPr id="60418" name="Content Placeholder 2"/>
          <p:cNvSpPr>
            <a:spLocks noGrp="1"/>
          </p:cNvSpPr>
          <p:nvPr>
            <p:ph idx="4294967295"/>
          </p:nvPr>
        </p:nvSpPr>
        <p:spPr>
          <a:xfrm>
            <a:off x="468313" y="1412876"/>
            <a:ext cx="8229600" cy="4525963"/>
          </a:xfrm>
        </p:spPr>
        <p:txBody>
          <a:bodyPr/>
          <a:lstStyle/>
          <a:p>
            <a:pPr>
              <a:lnSpc>
                <a:spcPct val="90000"/>
              </a:lnSpc>
              <a:buFont typeface="Arial" charset="0"/>
              <a:buNone/>
            </a:pPr>
            <a:r>
              <a:rPr lang="en-US" sz="2800" b="1" smtClean="0"/>
              <a:t>Federal &amp; Provincial Govts. failure</a:t>
            </a:r>
          </a:p>
          <a:p>
            <a:pPr>
              <a:lnSpc>
                <a:spcPct val="90000"/>
              </a:lnSpc>
            </a:pPr>
            <a:r>
              <a:rPr lang="en-US" sz="2200" b="1" smtClean="0"/>
              <a:t>“The federal Government failed in its primary responsibility to provide effective protection to Ms Bhutto on her return to Pakistan.” </a:t>
            </a:r>
          </a:p>
          <a:p>
            <a:pPr>
              <a:lnSpc>
                <a:spcPct val="90000"/>
              </a:lnSpc>
            </a:pPr>
            <a:r>
              <a:rPr lang="en-US" sz="2200" b="1" smtClean="0"/>
              <a:t>“There was no overall federal security plan to safeguard Ms Bhutto.”</a:t>
            </a:r>
          </a:p>
          <a:p>
            <a:pPr>
              <a:lnSpc>
                <a:spcPct val="90000"/>
              </a:lnSpc>
            </a:pPr>
            <a:r>
              <a:rPr lang="en-US" sz="2200" b="1" smtClean="0"/>
              <a:t>“A range of government officials failed profoundly in their efforts first to protect Ms Bhutto and second to investigate with vigour al those responsible for her murder, not only in the execution of the attack, but also in its conception, planning and financing.” </a:t>
            </a:r>
          </a:p>
          <a:p>
            <a:pPr algn="just">
              <a:lnSpc>
                <a:spcPct val="90000"/>
              </a:lnSpc>
            </a:pPr>
            <a:r>
              <a:rPr lang="en-US" sz="2200" b="1" smtClean="0"/>
              <a:t>“The failure of provincial authorities to otherwise review  effectively the gross failures of the senior Rawalpindi police official and deal with them appropriately constitutes a broader whitewash by Punjab officials.” </a:t>
            </a:r>
          </a:p>
          <a:p>
            <a:pPr algn="just">
              <a:lnSpc>
                <a:spcPct val="90000"/>
              </a:lnSpc>
            </a:pPr>
            <a:r>
              <a:rPr lang="en-US" sz="2200" b="1" smtClean="0"/>
              <a:t>“The police’s security plan, as written, was flawed, containing insufficient focus on Ms Bhutto’s protection.” </a:t>
            </a:r>
          </a:p>
          <a:p>
            <a:pPr algn="just">
              <a:lnSpc>
                <a:spcPct val="90000"/>
              </a:lnSpc>
            </a:pPr>
            <a:endParaRPr lang="en-US" sz="2200" b="1" smtClean="0"/>
          </a:p>
          <a:p>
            <a:pPr>
              <a:lnSpc>
                <a:spcPct val="90000"/>
              </a:lnSpc>
            </a:pPr>
            <a:endParaRPr lang="en-US" sz="2200" b="1" smtClean="0"/>
          </a:p>
          <a:p>
            <a:pPr>
              <a:lnSpc>
                <a:spcPct val="90000"/>
              </a:lnSpc>
            </a:pPr>
            <a:endParaRPr lang="en-US" sz="2200" b="1" smtClean="0"/>
          </a:p>
        </p:txBody>
      </p:sp>
      <p:sp>
        <p:nvSpPr>
          <p:cNvPr id="60419" name="Title 1"/>
          <p:cNvSpPr>
            <a:spLocks/>
          </p:cNvSpPr>
          <p:nvPr/>
        </p:nvSpPr>
        <p:spPr bwMode="auto">
          <a:xfrm>
            <a:off x="468313" y="198438"/>
            <a:ext cx="8229600" cy="1143000"/>
          </a:xfrm>
          <a:prstGeom prst="rect">
            <a:avLst/>
          </a:prstGeom>
          <a:noFill/>
          <a:ln w="9525">
            <a:noFill/>
            <a:miter lim="800000"/>
            <a:headEnd/>
            <a:tailEnd/>
          </a:ln>
        </p:spPr>
        <p:txBody>
          <a:bodyPr anchor="ctr"/>
          <a:lstStyle/>
          <a:p>
            <a:pPr algn="ctr" eaLnBrk="0" hangingPunct="0"/>
            <a:r>
              <a:rPr lang="en-US" sz="4000" b="1">
                <a:solidFill>
                  <a:schemeClr val="tx2"/>
                </a:solidFill>
                <a:latin typeface="Calibri" pitchFamily="34" charset="0"/>
              </a:rPr>
              <a:t>UN Commission Report </a:t>
            </a:r>
            <a:br>
              <a:rPr lang="en-US" sz="4000" b="1">
                <a:solidFill>
                  <a:schemeClr val="tx2"/>
                </a:solidFill>
                <a:latin typeface="Calibri" pitchFamily="34" charset="0"/>
              </a:rPr>
            </a:br>
            <a:r>
              <a:rPr lang="en-US" sz="3200">
                <a:solidFill>
                  <a:schemeClr val="tx2"/>
                </a:solidFill>
                <a:latin typeface="Calibri" pitchFamily="34" charset="0"/>
              </a:rPr>
              <a:t>(15 April 2010)</a:t>
            </a:r>
            <a:endParaRPr lang="en-US" sz="4000" b="1">
              <a:solidFill>
                <a:schemeClr val="tx2"/>
              </a:solidFill>
              <a:latin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E9C176C8-AA90-4D60-A6EA-BEE202CD02CA}" type="slidenum">
              <a:rPr lang="en-US"/>
              <a:pPr>
                <a:defRPr/>
              </a:pPr>
              <a:t>52</a:t>
            </a:fld>
            <a:endParaRPr lang="en-US"/>
          </a:p>
        </p:txBody>
      </p:sp>
      <p:sp>
        <p:nvSpPr>
          <p:cNvPr id="61442" name="Title 1"/>
          <p:cNvSpPr>
            <a:spLocks noGrp="1"/>
          </p:cNvSpPr>
          <p:nvPr>
            <p:ph type="title" idx="4294967295"/>
          </p:nvPr>
        </p:nvSpPr>
        <p:spPr>
          <a:xfrm>
            <a:off x="468313" y="198438"/>
            <a:ext cx="8229600" cy="1143000"/>
          </a:xfrm>
        </p:spPr>
        <p:txBody>
          <a:bodyPr/>
          <a:lstStyle/>
          <a:p>
            <a:r>
              <a:rPr lang="en-US" sz="3600" b="1" smtClean="0"/>
              <a:t>UN Commission Report </a:t>
            </a:r>
          </a:p>
        </p:txBody>
      </p:sp>
      <p:sp>
        <p:nvSpPr>
          <p:cNvPr id="61443" name="Content Placeholder 2"/>
          <p:cNvSpPr>
            <a:spLocks noGrp="1"/>
          </p:cNvSpPr>
          <p:nvPr>
            <p:ph idx="4294967295"/>
          </p:nvPr>
        </p:nvSpPr>
        <p:spPr/>
        <p:txBody>
          <a:bodyPr/>
          <a:lstStyle/>
          <a:p>
            <a:pPr algn="just">
              <a:buFont typeface="Arial" charset="0"/>
              <a:buNone/>
            </a:pPr>
            <a:r>
              <a:rPr lang="en-US" sz="2800" b="1" smtClean="0"/>
              <a:t>Why was she targeted? </a:t>
            </a:r>
          </a:p>
          <a:p>
            <a:pPr algn="just"/>
            <a:r>
              <a:rPr lang="en-US" sz="2400" b="1" smtClean="0"/>
              <a:t>“Ms Bhutto’s return from exile in 2007 occurred against this backdrop. Therefore, a discussion of the threats to Ms Bhutto and of the forces that felt threatened by her potential return to power in Pakistan must include the following: Al-Qaida, Taliban and local jihadi groups and elements of the Establishment.”  </a:t>
            </a:r>
          </a:p>
          <a:p>
            <a:pPr algn="just"/>
            <a:r>
              <a:rPr lang="en-US" sz="2400" b="1" smtClean="0"/>
              <a:t>“She believed that the policies she advocated- a return to civilian rule and democracy, human rights, negotiations with India, reconciliation with the non-Muslim world, and confrontation with radical Islamists- threatened the Establishment’s continued control of Pakistan.”</a:t>
            </a:r>
          </a:p>
          <a:p>
            <a:pPr algn="just"/>
            <a:endParaRPr lang="en-US" sz="2400" b="1" smtClean="0"/>
          </a:p>
          <a:p>
            <a:pPr algn="just"/>
            <a:endParaRPr lang="en-US" sz="2400" b="1" smtClean="0"/>
          </a:p>
          <a:p>
            <a:pPr algn="just"/>
            <a:endParaRPr lang="en-US" sz="2400" b="1" smtClean="0"/>
          </a:p>
          <a:p>
            <a:endParaRPr lang="en-US" sz="2400" b="1" smtClean="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FA69908C-610A-4B0D-B4E0-107B40AAB84B}" type="slidenum">
              <a:rPr lang="en-US"/>
              <a:pPr>
                <a:defRPr/>
              </a:pPr>
              <a:t>53</a:t>
            </a:fld>
            <a:endParaRPr lang="en-US"/>
          </a:p>
        </p:txBody>
      </p:sp>
      <p:sp>
        <p:nvSpPr>
          <p:cNvPr id="62466" name="Content Placeholder 2"/>
          <p:cNvSpPr>
            <a:spLocks noGrp="1"/>
          </p:cNvSpPr>
          <p:nvPr>
            <p:ph idx="4294967295"/>
          </p:nvPr>
        </p:nvSpPr>
        <p:spPr/>
        <p:txBody>
          <a:bodyPr/>
          <a:lstStyle/>
          <a:p>
            <a:pPr algn="just">
              <a:lnSpc>
                <a:spcPct val="90000"/>
              </a:lnSpc>
              <a:buFont typeface="Arial" charset="0"/>
              <a:buNone/>
            </a:pPr>
            <a:r>
              <a:rPr lang="en-US" b="1" smtClean="0"/>
              <a:t>Crime Scene washing</a:t>
            </a:r>
            <a:endParaRPr lang="en-US" sz="2200" b="1" smtClean="0"/>
          </a:p>
          <a:p>
            <a:pPr algn="just">
              <a:lnSpc>
                <a:spcPct val="90000"/>
              </a:lnSpc>
            </a:pPr>
            <a:r>
              <a:rPr lang="en-US" sz="2200" b="1" smtClean="0"/>
              <a:t>“The decision to use a fire hose on the crime scene within one hour and forty minutes of the attack- allegedly because of civil unrest and in order to prevent rioting- is not acceptable, and effectively destroyed evidence. This destruction made it extremely difficult if not impossible to gather more DNA did irreparable damage to the crime scene.”</a:t>
            </a:r>
          </a:p>
          <a:p>
            <a:pPr algn="just">
              <a:lnSpc>
                <a:spcPct val="90000"/>
              </a:lnSpc>
            </a:pPr>
            <a:r>
              <a:rPr lang="en-US" sz="2200" b="1" smtClean="0"/>
              <a:t>“The Commission is not convinced that the decision to wash the scene was made by CPO Saud Aziz alone.”</a:t>
            </a:r>
          </a:p>
          <a:p>
            <a:pPr algn="just">
              <a:lnSpc>
                <a:spcPct val="90000"/>
              </a:lnSpc>
            </a:pPr>
            <a:r>
              <a:rPr lang="en-US" sz="2200" b="1" smtClean="0"/>
              <a:t>“CPO Saud Aziz again appears in a setting in which he seems to have been able to impede the effective investigation of the crime. Again, it is unlikely that a police officer of his level could make such significant and ultimately destructive decisions on his own and wield such power.”</a:t>
            </a:r>
          </a:p>
          <a:p>
            <a:pPr>
              <a:lnSpc>
                <a:spcPct val="90000"/>
              </a:lnSpc>
            </a:pPr>
            <a:endParaRPr lang="en-US" sz="2200" b="1" smtClean="0"/>
          </a:p>
        </p:txBody>
      </p:sp>
      <p:sp>
        <p:nvSpPr>
          <p:cNvPr id="62467" name="Title 1"/>
          <p:cNvSpPr>
            <a:spLocks/>
          </p:cNvSpPr>
          <p:nvPr/>
        </p:nvSpPr>
        <p:spPr bwMode="auto">
          <a:xfrm>
            <a:off x="468313" y="198438"/>
            <a:ext cx="8229600" cy="1143000"/>
          </a:xfrm>
          <a:prstGeom prst="rect">
            <a:avLst/>
          </a:prstGeom>
          <a:noFill/>
          <a:ln w="9525">
            <a:noFill/>
            <a:miter lim="800000"/>
            <a:headEnd/>
            <a:tailEnd/>
          </a:ln>
        </p:spPr>
        <p:txBody>
          <a:bodyPr anchor="ctr"/>
          <a:lstStyle/>
          <a:p>
            <a:pPr algn="ctr" eaLnBrk="0" hangingPunct="0"/>
            <a:r>
              <a:rPr lang="en-US" sz="4000" b="1">
                <a:solidFill>
                  <a:schemeClr val="tx2"/>
                </a:solidFill>
                <a:latin typeface="Calibri" pitchFamily="34" charset="0"/>
              </a:rPr>
              <a:t>UN Commission Report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23F4320E-9695-43A5-BE7C-848D765377C0}" type="slidenum">
              <a:rPr lang="en-US"/>
              <a:pPr>
                <a:defRPr/>
              </a:pPr>
              <a:t>54</a:t>
            </a:fld>
            <a:endParaRPr lang="en-US"/>
          </a:p>
        </p:txBody>
      </p:sp>
      <p:sp>
        <p:nvSpPr>
          <p:cNvPr id="63490" name="Content Placeholder 2"/>
          <p:cNvSpPr>
            <a:spLocks noGrp="1"/>
          </p:cNvSpPr>
          <p:nvPr>
            <p:ph idx="4294967295"/>
          </p:nvPr>
        </p:nvSpPr>
        <p:spPr>
          <a:xfrm>
            <a:off x="468313" y="1268414"/>
            <a:ext cx="8229600" cy="4886325"/>
          </a:xfrm>
        </p:spPr>
        <p:txBody>
          <a:bodyPr/>
          <a:lstStyle/>
          <a:p>
            <a:pPr>
              <a:buFont typeface="Arial" charset="0"/>
              <a:buNone/>
            </a:pPr>
            <a:endParaRPr lang="en-US" sz="2400" b="1" smtClean="0"/>
          </a:p>
          <a:p>
            <a:r>
              <a:rPr lang="en-US" sz="2400" b="1" smtClean="0"/>
              <a:t>“In short, the Punjab committee constituted a whitewash of the actions of the Rawalpindi police in failing to manage the crime scene and destroy evidence. Not surprisingly, the work of the Punjab committee was counterproductive in that it further deepened the suspicion of many in Pakistan over the conduct of the police on 27 December 2007.”</a:t>
            </a:r>
          </a:p>
          <a:p>
            <a:r>
              <a:rPr lang="en-US" sz="2400" b="1" smtClean="0"/>
              <a:t>“Maj Imtiaz did not provide leadership after the attack, although  he was assigned to the team precisely for this reason”………”He was not able to work effectively with federal  or local authorities  to plan security arrangements in advance or receive adequate information from them.”</a:t>
            </a:r>
          </a:p>
          <a:p>
            <a:endParaRPr lang="en-US" sz="2400" b="1" smtClean="0"/>
          </a:p>
          <a:p>
            <a:endParaRPr lang="en-US" sz="2400" b="1" smtClean="0"/>
          </a:p>
          <a:p>
            <a:endParaRPr lang="en-US" sz="2400" b="1" smtClean="0"/>
          </a:p>
          <a:p>
            <a:endParaRPr lang="en-US" sz="2400" b="1" smtClean="0"/>
          </a:p>
        </p:txBody>
      </p:sp>
      <p:sp>
        <p:nvSpPr>
          <p:cNvPr id="63491" name="Title 1"/>
          <p:cNvSpPr>
            <a:spLocks/>
          </p:cNvSpPr>
          <p:nvPr/>
        </p:nvSpPr>
        <p:spPr bwMode="auto">
          <a:xfrm>
            <a:off x="468313" y="188913"/>
            <a:ext cx="8229600" cy="1143000"/>
          </a:xfrm>
          <a:prstGeom prst="rect">
            <a:avLst/>
          </a:prstGeom>
          <a:noFill/>
          <a:ln w="9525">
            <a:noFill/>
            <a:miter lim="800000"/>
            <a:headEnd/>
            <a:tailEnd/>
          </a:ln>
        </p:spPr>
        <p:txBody>
          <a:bodyPr anchor="ctr"/>
          <a:lstStyle/>
          <a:p>
            <a:pPr algn="ctr" eaLnBrk="0" hangingPunct="0"/>
            <a:r>
              <a:rPr lang="en-US" sz="4000" b="1">
                <a:solidFill>
                  <a:schemeClr val="tx2"/>
                </a:solidFill>
                <a:latin typeface="Calibri" pitchFamily="34" charset="0"/>
              </a:rPr>
              <a:t>…UN Commission Report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5E16C691-B267-44CF-ADFC-A2C233C1D63E}" type="slidenum">
              <a:rPr lang="en-US"/>
              <a:pPr>
                <a:defRPr/>
              </a:pPr>
              <a:t>55</a:t>
            </a:fld>
            <a:endParaRPr lang="en-US"/>
          </a:p>
        </p:txBody>
      </p:sp>
      <p:sp>
        <p:nvSpPr>
          <p:cNvPr id="64514" name="Content Placeholder 2"/>
          <p:cNvSpPr>
            <a:spLocks noGrp="1"/>
          </p:cNvSpPr>
          <p:nvPr>
            <p:ph idx="4294967295"/>
          </p:nvPr>
        </p:nvSpPr>
        <p:spPr/>
        <p:txBody>
          <a:bodyPr/>
          <a:lstStyle/>
          <a:p>
            <a:pPr>
              <a:lnSpc>
                <a:spcPct val="90000"/>
              </a:lnSpc>
              <a:buFont typeface="Arial" charset="0"/>
              <a:buNone/>
            </a:pPr>
            <a:r>
              <a:rPr lang="en-US" b="1" smtClean="0"/>
              <a:t>Absence of an autopsy</a:t>
            </a:r>
            <a:endParaRPr lang="en-US" sz="2700" b="1" smtClean="0"/>
          </a:p>
          <a:p>
            <a:pPr>
              <a:lnSpc>
                <a:spcPct val="90000"/>
              </a:lnSpc>
            </a:pPr>
            <a:r>
              <a:rPr lang="en-US" sz="2700" b="1" smtClean="0"/>
              <a:t>“The absence of an autopsy caused serious damage to the investigation. The lack of a clear cause of death established by an autopsy severely affected the  credibility of the Government among the general public and has given rise to wide speculation as to the cause of Ms Bhutto’s death. </a:t>
            </a:r>
          </a:p>
          <a:p>
            <a:pPr>
              <a:lnSpc>
                <a:spcPct val="90000"/>
              </a:lnSpc>
            </a:pPr>
            <a:r>
              <a:rPr lang="en-US" sz="2700" b="1" smtClean="0"/>
              <a:t>“The Commission is persuaded that the Rawalpindi police chief, CPO Saud Aziz, did not act independently of higher authorities, either in the decision to hose down the crime scene or to impede the post-mortem examination.”</a:t>
            </a:r>
          </a:p>
          <a:p>
            <a:pPr>
              <a:lnSpc>
                <a:spcPct val="90000"/>
              </a:lnSpc>
            </a:pPr>
            <a:endParaRPr lang="en-US" sz="2700" b="1" smtClean="0"/>
          </a:p>
        </p:txBody>
      </p:sp>
      <p:sp>
        <p:nvSpPr>
          <p:cNvPr id="64515" name="Title 1"/>
          <p:cNvSpPr>
            <a:spLocks/>
          </p:cNvSpPr>
          <p:nvPr/>
        </p:nvSpPr>
        <p:spPr bwMode="auto">
          <a:xfrm>
            <a:off x="468313" y="188913"/>
            <a:ext cx="8229600" cy="1143000"/>
          </a:xfrm>
          <a:prstGeom prst="rect">
            <a:avLst/>
          </a:prstGeom>
          <a:noFill/>
          <a:ln w="9525">
            <a:noFill/>
            <a:miter lim="800000"/>
            <a:headEnd/>
            <a:tailEnd/>
          </a:ln>
        </p:spPr>
        <p:txBody>
          <a:bodyPr anchor="ctr"/>
          <a:lstStyle/>
          <a:p>
            <a:pPr algn="ctr" eaLnBrk="0" hangingPunct="0"/>
            <a:r>
              <a:rPr lang="en-US" sz="4000" b="1">
                <a:solidFill>
                  <a:schemeClr val="tx2"/>
                </a:solidFill>
                <a:latin typeface="Calibri" pitchFamily="34" charset="0"/>
              </a:rPr>
              <a:t>UN Commission Report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83B256B7-BFED-4B45-830B-284D4B68475E}" type="slidenum">
              <a:rPr lang="en-US"/>
              <a:pPr>
                <a:defRPr/>
              </a:pPr>
              <a:t>56</a:t>
            </a:fld>
            <a:endParaRPr lang="en-US"/>
          </a:p>
        </p:txBody>
      </p:sp>
      <p:sp>
        <p:nvSpPr>
          <p:cNvPr id="65538" name="Content Placeholder 2"/>
          <p:cNvSpPr>
            <a:spLocks noGrp="1"/>
          </p:cNvSpPr>
          <p:nvPr>
            <p:ph idx="4294967295"/>
          </p:nvPr>
        </p:nvSpPr>
        <p:spPr/>
        <p:txBody>
          <a:bodyPr/>
          <a:lstStyle/>
          <a:p>
            <a:pPr>
              <a:buFont typeface="Arial" charset="0"/>
              <a:buNone/>
            </a:pPr>
            <a:r>
              <a:rPr lang="en-US" b="1" smtClean="0"/>
              <a:t>Govt. Press Conference</a:t>
            </a:r>
            <a:endParaRPr lang="en-US" sz="2400" b="1" smtClean="0"/>
          </a:p>
          <a:p>
            <a:r>
              <a:rPr lang="en-US" sz="2400" b="1" smtClean="0"/>
              <a:t>“The Government press conference of 28 December 2007- the day after the assassination and the day that the Joint Investigation Team was formed- prejudiced the investigation and eroded public confidence. This problem is especially acute because Pakistan was led by a military government in a society in which the military has significant and broad authority. The Commission concludes that  the decision for the press conference was made by General.”</a:t>
            </a:r>
          </a:p>
          <a:p>
            <a:endParaRPr lang="en-US" sz="2400" b="1" smtClean="0"/>
          </a:p>
        </p:txBody>
      </p:sp>
      <p:sp>
        <p:nvSpPr>
          <p:cNvPr id="65539" name="Title 1"/>
          <p:cNvSpPr>
            <a:spLocks/>
          </p:cNvSpPr>
          <p:nvPr/>
        </p:nvSpPr>
        <p:spPr bwMode="auto">
          <a:xfrm>
            <a:off x="468313" y="188913"/>
            <a:ext cx="8229600" cy="1143000"/>
          </a:xfrm>
          <a:prstGeom prst="rect">
            <a:avLst/>
          </a:prstGeom>
          <a:noFill/>
          <a:ln w="9525">
            <a:noFill/>
            <a:miter lim="800000"/>
            <a:headEnd/>
            <a:tailEnd/>
          </a:ln>
        </p:spPr>
        <p:txBody>
          <a:bodyPr anchor="ctr"/>
          <a:lstStyle/>
          <a:p>
            <a:pPr algn="ctr" eaLnBrk="0" hangingPunct="0"/>
            <a:r>
              <a:rPr lang="en-US" sz="4000" b="1">
                <a:solidFill>
                  <a:schemeClr val="tx2"/>
                </a:solidFill>
                <a:latin typeface="Calibri" pitchFamily="34" charset="0"/>
              </a:rPr>
              <a:t>UN Commission Report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pPr>
              <a:defRPr/>
            </a:pPr>
            <a:fld id="{0BC70A6C-75C2-4BCE-890F-745C2FC75EB6}" type="slidenum">
              <a:rPr lang="en-US"/>
              <a:pPr>
                <a:defRPr/>
              </a:pPr>
              <a:t>57</a:t>
            </a:fld>
            <a:endParaRPr lang="en-US"/>
          </a:p>
        </p:txBody>
      </p:sp>
      <p:sp>
        <p:nvSpPr>
          <p:cNvPr id="7171" name="Slide Number Placeholder 3"/>
          <p:cNvSpPr txBox="1">
            <a:spLocks noGrp="1"/>
          </p:cNvSpPr>
          <p:nvPr/>
        </p:nvSpPr>
        <p:spPr>
          <a:xfrm>
            <a:off x="3124200" y="6356351"/>
            <a:ext cx="2895600" cy="365125"/>
          </a:xfrm>
          <a:prstGeom prst="rect">
            <a:avLst/>
          </a:prstGeom>
          <a:noFill/>
        </p:spPr>
        <p:txBody>
          <a:bodyPr anchor="ctr"/>
          <a:lstStyle/>
          <a:p>
            <a:pPr algn="ctr" eaLnBrk="0" hangingPunct="0">
              <a:defRPr/>
            </a:pPr>
            <a:fld id="{1EF02CDD-ABE7-440C-8CE4-402C9D2940BA}" type="slidenum">
              <a:rPr lang="en-US" sz="1200">
                <a:solidFill>
                  <a:schemeClr val="tx1">
                    <a:tint val="75000"/>
                  </a:schemeClr>
                </a:solidFill>
                <a:cs typeface="+mn-cs"/>
              </a:rPr>
              <a:pPr algn="ctr" eaLnBrk="0" hangingPunct="0">
                <a:defRPr/>
              </a:pPr>
              <a:t>57</a:t>
            </a:fld>
            <a:endParaRPr lang="en-US" sz="1200">
              <a:solidFill>
                <a:schemeClr val="tx1">
                  <a:tint val="75000"/>
                </a:schemeClr>
              </a:solidFill>
              <a:cs typeface="+mn-cs"/>
            </a:endParaRPr>
          </a:p>
        </p:txBody>
      </p:sp>
      <p:pic>
        <p:nvPicPr>
          <p:cNvPr id="66563" name="Picture 2" descr="D:\BB\SCOTLAND YARD PICTURES\BB\Resize of Resize of 30_12_2007_001_004_006.jpg"/>
          <p:cNvPicPr>
            <a:picLocks noChangeAspect="1" noChangeArrowheads="1"/>
          </p:cNvPicPr>
          <p:nvPr/>
        </p:nvPicPr>
        <p:blipFill>
          <a:blip r:embed="rId2"/>
          <a:srcRect r="75191"/>
          <a:stretch>
            <a:fillRect/>
          </a:stretch>
        </p:blipFill>
        <p:spPr bwMode="auto">
          <a:xfrm>
            <a:off x="971551" y="0"/>
            <a:ext cx="2557463" cy="3429000"/>
          </a:xfrm>
          <a:prstGeom prst="rect">
            <a:avLst/>
          </a:prstGeom>
          <a:noFill/>
          <a:ln w="9525">
            <a:noFill/>
            <a:miter lim="800000"/>
            <a:headEnd/>
            <a:tailEnd/>
          </a:ln>
        </p:spPr>
      </p:pic>
      <p:pic>
        <p:nvPicPr>
          <p:cNvPr id="66564" name="Picture 2" descr="D:\BB\SCOTLAND YARD PICTURES\BB\Resize of Resize of 30_12_2007_001_004_006.jpg"/>
          <p:cNvPicPr>
            <a:picLocks noChangeAspect="1" noChangeArrowheads="1"/>
          </p:cNvPicPr>
          <p:nvPr/>
        </p:nvPicPr>
        <p:blipFill>
          <a:blip r:embed="rId2"/>
          <a:srcRect l="24809" r="37396" b="4213"/>
          <a:stretch>
            <a:fillRect/>
          </a:stretch>
        </p:blipFill>
        <p:spPr bwMode="auto">
          <a:xfrm>
            <a:off x="5688013" y="0"/>
            <a:ext cx="3455987" cy="3284538"/>
          </a:xfrm>
          <a:prstGeom prst="rect">
            <a:avLst/>
          </a:prstGeom>
          <a:noFill/>
          <a:ln w="9525">
            <a:noFill/>
            <a:miter lim="800000"/>
            <a:headEnd/>
            <a:tailEnd/>
          </a:ln>
        </p:spPr>
      </p:pic>
      <p:pic>
        <p:nvPicPr>
          <p:cNvPr id="66565" name="Picture 2" descr="D:\BB\SCOTLAND YARD PICTURES\BB\Resize of Resize of 30_12_2007_001_004_006.jpg"/>
          <p:cNvPicPr>
            <a:picLocks noChangeAspect="1" noChangeArrowheads="1"/>
          </p:cNvPicPr>
          <p:nvPr/>
        </p:nvPicPr>
        <p:blipFill>
          <a:blip r:embed="rId2"/>
          <a:srcRect l="62604" b="5510"/>
          <a:stretch>
            <a:fillRect/>
          </a:stretch>
        </p:blipFill>
        <p:spPr bwMode="auto">
          <a:xfrm>
            <a:off x="2700339" y="3429000"/>
            <a:ext cx="3419475" cy="3240088"/>
          </a:xfrm>
          <a:prstGeom prst="rect">
            <a:avLst/>
          </a:prstGeom>
          <a:noFill/>
          <a:ln w="9525">
            <a:noFill/>
            <a:miter lim="800000"/>
            <a:headEnd/>
            <a:tailEnd/>
          </a:ln>
        </p:spPr>
      </p:pic>
      <p:sp>
        <p:nvSpPr>
          <p:cNvPr id="66566" name="Text Box 12"/>
          <p:cNvSpPr txBox="1">
            <a:spLocks noChangeArrowheads="1"/>
          </p:cNvSpPr>
          <p:nvPr/>
        </p:nvSpPr>
        <p:spPr bwMode="auto">
          <a:xfrm>
            <a:off x="395289" y="1196976"/>
            <a:ext cx="504825" cy="769441"/>
          </a:xfrm>
          <a:prstGeom prst="rect">
            <a:avLst/>
          </a:prstGeom>
          <a:noFill/>
          <a:ln w="9525">
            <a:noFill/>
            <a:miter lim="800000"/>
            <a:headEnd/>
            <a:tailEnd/>
          </a:ln>
        </p:spPr>
        <p:txBody>
          <a:bodyPr>
            <a:spAutoFit/>
          </a:bodyPr>
          <a:lstStyle/>
          <a:p>
            <a:pPr>
              <a:spcBef>
                <a:spcPct val="50000"/>
              </a:spcBef>
            </a:pPr>
            <a:r>
              <a:rPr lang="en-US" sz="4400" b="1">
                <a:solidFill>
                  <a:schemeClr val="tx2"/>
                </a:solidFill>
              </a:rPr>
              <a:t>1</a:t>
            </a:r>
          </a:p>
        </p:txBody>
      </p:sp>
      <p:sp>
        <p:nvSpPr>
          <p:cNvPr id="66567" name="Text Box 13"/>
          <p:cNvSpPr txBox="1">
            <a:spLocks noChangeArrowheads="1"/>
          </p:cNvSpPr>
          <p:nvPr/>
        </p:nvSpPr>
        <p:spPr bwMode="auto">
          <a:xfrm>
            <a:off x="5219701" y="1125538"/>
            <a:ext cx="504825" cy="769441"/>
          </a:xfrm>
          <a:prstGeom prst="rect">
            <a:avLst/>
          </a:prstGeom>
          <a:noFill/>
          <a:ln w="9525">
            <a:noFill/>
            <a:miter lim="800000"/>
            <a:headEnd/>
            <a:tailEnd/>
          </a:ln>
        </p:spPr>
        <p:txBody>
          <a:bodyPr>
            <a:spAutoFit/>
          </a:bodyPr>
          <a:lstStyle/>
          <a:p>
            <a:pPr>
              <a:spcBef>
                <a:spcPct val="50000"/>
              </a:spcBef>
            </a:pPr>
            <a:r>
              <a:rPr lang="en-US" sz="4400" b="1">
                <a:solidFill>
                  <a:schemeClr val="tx2"/>
                </a:solidFill>
              </a:rPr>
              <a:t>2</a:t>
            </a:r>
          </a:p>
        </p:txBody>
      </p:sp>
      <p:sp>
        <p:nvSpPr>
          <p:cNvPr id="66568" name="Text Box 14"/>
          <p:cNvSpPr txBox="1">
            <a:spLocks noChangeArrowheads="1"/>
          </p:cNvSpPr>
          <p:nvPr/>
        </p:nvSpPr>
        <p:spPr bwMode="auto">
          <a:xfrm>
            <a:off x="2124077" y="4652964"/>
            <a:ext cx="504825" cy="769441"/>
          </a:xfrm>
          <a:prstGeom prst="rect">
            <a:avLst/>
          </a:prstGeom>
          <a:noFill/>
          <a:ln w="9525">
            <a:noFill/>
            <a:miter lim="800000"/>
            <a:headEnd/>
            <a:tailEnd/>
          </a:ln>
        </p:spPr>
        <p:txBody>
          <a:bodyPr>
            <a:spAutoFit/>
          </a:bodyPr>
          <a:lstStyle/>
          <a:p>
            <a:pPr>
              <a:spcBef>
                <a:spcPct val="50000"/>
              </a:spcBef>
            </a:pPr>
            <a:r>
              <a:rPr lang="en-US" sz="4400" b="1">
                <a:solidFill>
                  <a:schemeClr val="tx2"/>
                </a:solidFill>
              </a:rPr>
              <a:t>3</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E3F9100E-1C34-4C62-B84F-4D1718700ACF}" type="slidenum">
              <a:rPr lang="en-US"/>
              <a:pPr>
                <a:defRPr/>
              </a:pPr>
              <a:t>58</a:t>
            </a:fld>
            <a:endParaRPr lang="en-US"/>
          </a:p>
        </p:txBody>
      </p:sp>
      <p:sp>
        <p:nvSpPr>
          <p:cNvPr id="67586" name="Title 1"/>
          <p:cNvSpPr>
            <a:spLocks noGrp="1"/>
          </p:cNvSpPr>
          <p:nvPr>
            <p:ph type="title" idx="4294967295"/>
          </p:nvPr>
        </p:nvSpPr>
        <p:spPr>
          <a:xfrm>
            <a:off x="357188" y="357188"/>
            <a:ext cx="8229600" cy="1371600"/>
          </a:xfrm>
        </p:spPr>
        <p:txBody>
          <a:bodyPr/>
          <a:lstStyle/>
          <a:p>
            <a:pPr eaLnBrk="1" hangingPunct="1"/>
            <a:r>
              <a:rPr lang="en-US" sz="3600" b="1" smtClean="0">
                <a:solidFill>
                  <a:srgbClr val="17375E"/>
                </a:solidFill>
              </a:rPr>
              <a:t>.30 Bore Pistol used by the Suicide Bomber </a:t>
            </a:r>
          </a:p>
        </p:txBody>
      </p:sp>
      <p:sp>
        <p:nvSpPr>
          <p:cNvPr id="12291" name="Slide Number Placeholder 3"/>
          <p:cNvSpPr txBox="1">
            <a:spLocks noGrp="1"/>
          </p:cNvSpPr>
          <p:nvPr/>
        </p:nvSpPr>
        <p:spPr>
          <a:xfrm>
            <a:off x="6553200" y="6356351"/>
            <a:ext cx="2133600" cy="365125"/>
          </a:xfrm>
          <a:prstGeom prst="rect">
            <a:avLst/>
          </a:prstGeom>
          <a:noFill/>
        </p:spPr>
        <p:txBody>
          <a:bodyPr anchor="ctr"/>
          <a:lstStyle/>
          <a:p>
            <a:pPr algn="r" eaLnBrk="0" hangingPunct="0">
              <a:defRPr/>
            </a:pPr>
            <a:fld id="{50479D74-2C6B-4E94-B215-ADC0322C7088}" type="slidenum">
              <a:rPr lang="en-US" sz="1200">
                <a:solidFill>
                  <a:schemeClr val="tx1">
                    <a:tint val="75000"/>
                  </a:schemeClr>
                </a:solidFill>
                <a:cs typeface="+mn-cs"/>
              </a:rPr>
              <a:pPr algn="r" eaLnBrk="0" hangingPunct="0">
                <a:defRPr/>
              </a:pPr>
              <a:t>58</a:t>
            </a:fld>
            <a:endParaRPr lang="en-US" sz="1200">
              <a:solidFill>
                <a:schemeClr val="tx1">
                  <a:tint val="75000"/>
                </a:schemeClr>
              </a:solidFill>
              <a:cs typeface="+mn-cs"/>
            </a:endParaRPr>
          </a:p>
        </p:txBody>
      </p:sp>
      <p:pic>
        <p:nvPicPr>
          <p:cNvPr id="67588" name="Picture 2" descr="D:\BB\SCOTLAND YARD PICTURES\Weapons\Weapons 007.jpg"/>
          <p:cNvPicPr>
            <a:picLocks noChangeAspect="1" noChangeArrowheads="1"/>
          </p:cNvPicPr>
          <p:nvPr/>
        </p:nvPicPr>
        <p:blipFill>
          <a:blip r:embed="rId2"/>
          <a:srcRect/>
          <a:stretch>
            <a:fillRect/>
          </a:stretch>
        </p:blipFill>
        <p:spPr bwMode="auto">
          <a:xfrm>
            <a:off x="1619251" y="1844676"/>
            <a:ext cx="6007100" cy="3994150"/>
          </a:xfrm>
          <a:prstGeom prst="rect">
            <a:avLst/>
          </a:prstGeom>
          <a:noFill/>
          <a:ln w="9525">
            <a:noFill/>
            <a:miter lim="800000"/>
            <a:headEnd/>
            <a:tailEnd/>
          </a:ln>
        </p:spPr>
      </p:pic>
      <p:sp>
        <p:nvSpPr>
          <p:cNvPr id="67589" name="TextBox 6"/>
          <p:cNvSpPr txBox="1">
            <a:spLocks noChangeArrowheads="1"/>
          </p:cNvSpPr>
          <p:nvPr/>
        </p:nvSpPr>
        <p:spPr bwMode="auto">
          <a:xfrm>
            <a:off x="755651" y="5949951"/>
            <a:ext cx="7343775" cy="369332"/>
          </a:xfrm>
          <a:prstGeom prst="rect">
            <a:avLst/>
          </a:prstGeom>
          <a:noFill/>
          <a:ln w="9525">
            <a:noFill/>
            <a:miter lim="800000"/>
            <a:headEnd/>
            <a:tailEnd/>
          </a:ln>
        </p:spPr>
        <p:txBody>
          <a:bodyPr>
            <a:spAutoFit/>
          </a:bodyPr>
          <a:lstStyle/>
          <a:p>
            <a:pPr algn="ctr" eaLnBrk="0" hangingPunct="0"/>
            <a:r>
              <a:rPr lang="en-US" b="1"/>
              <a:t>Matching empty was recovered on 29</a:t>
            </a:r>
            <a:r>
              <a:rPr lang="en-US" b="1" baseline="30000"/>
              <a:t>th</a:t>
            </a:r>
            <a:r>
              <a:rPr lang="en-US" b="1"/>
              <a:t> Dec. from the Water Drain</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6EC06FAB-3919-4ABD-A23B-633C3D801E73}" type="slidenum">
              <a:rPr lang="en-US"/>
              <a:pPr>
                <a:defRPr/>
              </a:pPr>
              <a:t>59</a:t>
            </a:fld>
            <a:endParaRPr lang="en-US"/>
          </a:p>
        </p:txBody>
      </p:sp>
      <p:sp>
        <p:nvSpPr>
          <p:cNvPr id="68610" name="Title 1"/>
          <p:cNvSpPr>
            <a:spLocks noGrp="1"/>
          </p:cNvSpPr>
          <p:nvPr>
            <p:ph type="title" idx="4294967295"/>
          </p:nvPr>
        </p:nvSpPr>
        <p:spPr/>
        <p:txBody>
          <a:bodyPr/>
          <a:lstStyle/>
          <a:p>
            <a:pPr eaLnBrk="1" hangingPunct="1"/>
            <a:r>
              <a:rPr lang="en-US" sz="4000" b="1" smtClean="0"/>
              <a:t>Reconstruction of Suicide Bomber’s Face</a:t>
            </a:r>
          </a:p>
        </p:txBody>
      </p:sp>
      <p:pic>
        <p:nvPicPr>
          <p:cNvPr id="68611" name="Picture 7" descr="D:\BB\CD BY AFTAB AHMAD SP\Liaquat Bagh Suspect\27122007180.jpg"/>
          <p:cNvPicPr>
            <a:picLocks noChangeAspect="1" noChangeArrowheads="1"/>
          </p:cNvPicPr>
          <p:nvPr/>
        </p:nvPicPr>
        <p:blipFill>
          <a:blip r:embed="rId2"/>
          <a:srcRect/>
          <a:stretch>
            <a:fillRect/>
          </a:stretch>
        </p:blipFill>
        <p:spPr bwMode="auto">
          <a:xfrm>
            <a:off x="6516689" y="2420939"/>
            <a:ext cx="2287587" cy="2689225"/>
          </a:xfrm>
          <a:prstGeom prst="rect">
            <a:avLst/>
          </a:prstGeom>
          <a:noFill/>
          <a:ln w="9525">
            <a:noFill/>
            <a:miter lim="800000"/>
            <a:headEnd/>
            <a:tailEnd/>
          </a:ln>
        </p:spPr>
      </p:pic>
      <p:pic>
        <p:nvPicPr>
          <p:cNvPr id="68612" name="Picture 8" descr="D:\BB\CD BY AFTAB AHMAD SP\Liaquat Bagh Suspect\27122007181.jpg"/>
          <p:cNvPicPr>
            <a:picLocks noChangeAspect="1" noChangeArrowheads="1"/>
          </p:cNvPicPr>
          <p:nvPr/>
        </p:nvPicPr>
        <p:blipFill>
          <a:blip r:embed="rId3"/>
          <a:srcRect/>
          <a:stretch>
            <a:fillRect/>
          </a:stretch>
        </p:blipFill>
        <p:spPr bwMode="auto">
          <a:xfrm>
            <a:off x="3779839" y="2420939"/>
            <a:ext cx="2376487" cy="2663825"/>
          </a:xfrm>
          <a:prstGeom prst="rect">
            <a:avLst/>
          </a:prstGeom>
          <a:noFill/>
          <a:ln w="9525">
            <a:noFill/>
            <a:miter lim="800000"/>
            <a:headEnd/>
            <a:tailEnd/>
          </a:ln>
        </p:spPr>
      </p:pic>
      <p:pic>
        <p:nvPicPr>
          <p:cNvPr id="68613" name="Picture 7" descr="BLAST (16)"/>
          <p:cNvPicPr>
            <a:picLocks noChangeAspect="1" noChangeArrowheads="1"/>
          </p:cNvPicPr>
          <p:nvPr/>
        </p:nvPicPr>
        <p:blipFill>
          <a:blip r:embed="rId4"/>
          <a:srcRect/>
          <a:stretch>
            <a:fillRect/>
          </a:stretch>
        </p:blipFill>
        <p:spPr bwMode="auto">
          <a:xfrm>
            <a:off x="395289" y="2438400"/>
            <a:ext cx="3201987" cy="2663825"/>
          </a:xfrm>
          <a:prstGeom prst="rect">
            <a:avLst/>
          </a:prstGeom>
          <a:noFill/>
          <a:ln w="9525">
            <a:noFill/>
            <a:miter lim="800000"/>
            <a:headEnd/>
            <a:tailEnd/>
          </a:ln>
        </p:spPr>
      </p:pic>
      <p:sp>
        <p:nvSpPr>
          <p:cNvPr id="68614" name="Text Box 6"/>
          <p:cNvSpPr txBox="1">
            <a:spLocks noChangeArrowheads="1"/>
          </p:cNvSpPr>
          <p:nvPr/>
        </p:nvSpPr>
        <p:spPr bwMode="auto">
          <a:xfrm>
            <a:off x="2051049" y="5373689"/>
            <a:ext cx="5113339" cy="707886"/>
          </a:xfrm>
          <a:prstGeom prst="rect">
            <a:avLst/>
          </a:prstGeom>
          <a:noFill/>
          <a:ln w="9525">
            <a:noFill/>
            <a:miter lim="800000"/>
            <a:headEnd/>
            <a:tailEnd/>
          </a:ln>
        </p:spPr>
        <p:txBody>
          <a:bodyPr>
            <a:spAutoFit/>
          </a:bodyPr>
          <a:lstStyle/>
          <a:p>
            <a:pPr algn="ctr" eaLnBrk="0" hangingPunct="0">
              <a:spcBef>
                <a:spcPct val="50000"/>
              </a:spcBef>
            </a:pPr>
            <a:r>
              <a:rPr lang="en-US" sz="2000" b="1"/>
              <a:t>The Suicide Bomber- Saeed @ Bilal r/o Barwand, South Waziristan</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p:cNvSpPr>
          <p:nvPr>
            <p:ph type="body" idx="4294967295"/>
          </p:nvPr>
        </p:nvSpPr>
        <p:spPr/>
        <p:txBody>
          <a:bodyPr/>
          <a:lstStyle/>
          <a:p>
            <a:endParaRPr lang="en-GB" dirty="0" smtClean="0"/>
          </a:p>
          <a:p>
            <a:endParaRPr lang="en-GB" dirty="0" smtClean="0"/>
          </a:p>
          <a:p>
            <a:endParaRPr lang="en-GB" dirty="0" smtClean="0"/>
          </a:p>
          <a:p>
            <a:pPr algn="ctr">
              <a:buFont typeface="Arial" charset="0"/>
              <a:buNone/>
            </a:pPr>
            <a:r>
              <a:rPr lang="en-GB" dirty="0" smtClean="0"/>
              <a:t>PART – II</a:t>
            </a:r>
          </a:p>
          <a:p>
            <a:pPr algn="ctr">
              <a:buFont typeface="Arial" charset="0"/>
              <a:buNone/>
            </a:pPr>
            <a:r>
              <a:rPr lang="en-GB" dirty="0" smtClean="0"/>
              <a:t>PROCESS OF RECONCILIATION </a:t>
            </a:r>
          </a:p>
        </p:txBody>
      </p:sp>
      <p:sp>
        <p:nvSpPr>
          <p:cNvPr id="3" name="Slide Number Placeholder 2"/>
          <p:cNvSpPr>
            <a:spLocks noGrp="1"/>
          </p:cNvSpPr>
          <p:nvPr>
            <p:ph type="sldNum" sz="quarter" idx="12"/>
          </p:nvPr>
        </p:nvSpPr>
        <p:spPr/>
        <p:txBody>
          <a:bodyPr/>
          <a:lstStyle/>
          <a:p>
            <a:pPr>
              <a:defRPr/>
            </a:pPr>
            <a:fld id="{82D19354-2084-465C-8051-64FC42390EC5}" type="slidenum">
              <a:rPr lang="en-US" smtClean="0"/>
              <a:pPr>
                <a:defRPr/>
              </a:pPr>
              <a:t>6</a:t>
            </a:fld>
            <a:endParaRPr lang="en-US"/>
          </a:p>
        </p:txBody>
      </p:sp>
    </p:spTree>
    <p:extLst>
      <p:ext uri="{BB962C8B-B14F-4D97-AF65-F5344CB8AC3E}">
        <p14:creationId xmlns:p14="http://schemas.microsoft.com/office/powerpoint/2010/main" val="3544831148"/>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C7DE9958-FEED-4A7A-81B0-F79C5A785C98}" type="slidenum">
              <a:rPr lang="en-US"/>
              <a:pPr>
                <a:defRPr/>
              </a:pPr>
              <a:t>60</a:t>
            </a:fld>
            <a:endParaRPr lang="en-US"/>
          </a:p>
        </p:txBody>
      </p:sp>
      <p:sp>
        <p:nvSpPr>
          <p:cNvPr id="2" name="Title 1"/>
          <p:cNvSpPr>
            <a:spLocks noGrp="1"/>
          </p:cNvSpPr>
          <p:nvPr>
            <p:ph type="title" idx="4294967295"/>
          </p:nvPr>
        </p:nvSpPr>
        <p:spPr>
          <a:xfrm>
            <a:off x="0" y="76200"/>
            <a:ext cx="9144000" cy="1143000"/>
          </a:xfrm>
        </p:spPr>
        <p:txBody>
          <a:bodyPr rtlCol="0">
            <a:noAutofit/>
          </a:bodyPr>
          <a:lstStyle/>
          <a:p>
            <a:pPr eaLnBrk="1" fontAlgn="auto" hangingPunct="1">
              <a:spcAft>
                <a:spcPts val="0"/>
              </a:spcAft>
              <a:defRPr/>
            </a:pPr>
            <a:r>
              <a:rPr lang="en-US" sz="2800" b="1" dirty="0" err="1" smtClean="0">
                <a:solidFill>
                  <a:schemeClr val="tx1">
                    <a:lumMod val="95000"/>
                    <a:lumOff val="5000"/>
                  </a:schemeClr>
                </a:solidFill>
              </a:rPr>
              <a:t>Aitzaz</a:t>
            </a:r>
            <a:r>
              <a:rPr lang="en-US" sz="2800" b="1" dirty="0" smtClean="0">
                <a:solidFill>
                  <a:schemeClr val="tx1">
                    <a:lumMod val="95000"/>
                    <a:lumOff val="5000"/>
                  </a:schemeClr>
                </a:solidFill>
              </a:rPr>
              <a:t> Shah @ </a:t>
            </a:r>
            <a:r>
              <a:rPr lang="en-US" sz="2800" b="1" dirty="0" err="1" smtClean="0">
                <a:solidFill>
                  <a:schemeClr val="tx1">
                    <a:lumMod val="95000"/>
                    <a:lumOff val="5000"/>
                  </a:schemeClr>
                </a:solidFill>
              </a:rPr>
              <a:t>Saifullah</a:t>
            </a:r>
            <a:r>
              <a:rPr lang="en-US" sz="2800" b="1" dirty="0" smtClean="0">
                <a:solidFill>
                  <a:schemeClr val="tx1">
                    <a:lumMod val="95000"/>
                    <a:lumOff val="5000"/>
                  </a:schemeClr>
                </a:solidFill>
              </a:rPr>
              <a:t> </a:t>
            </a:r>
            <a:r>
              <a:rPr lang="en-US" sz="1800" b="1" dirty="0" smtClean="0">
                <a:solidFill>
                  <a:schemeClr val="tx1">
                    <a:lumMod val="95000"/>
                    <a:lumOff val="5000"/>
                  </a:schemeClr>
                </a:solidFill>
              </a:rPr>
              <a:t/>
            </a:r>
            <a:br>
              <a:rPr lang="en-US" sz="1800" b="1" dirty="0" smtClean="0">
                <a:solidFill>
                  <a:schemeClr val="tx1">
                    <a:lumMod val="95000"/>
                    <a:lumOff val="5000"/>
                  </a:schemeClr>
                </a:solidFill>
              </a:rPr>
            </a:br>
            <a:r>
              <a:rPr lang="en-US" sz="1800" b="1" dirty="0" smtClean="0">
                <a:solidFill>
                  <a:schemeClr val="tx1">
                    <a:lumMod val="95000"/>
                    <a:lumOff val="5000"/>
                  </a:schemeClr>
                </a:solidFill>
              </a:rPr>
              <a:t>R/o </a:t>
            </a:r>
            <a:r>
              <a:rPr lang="en-US" sz="1800" b="1" dirty="0" err="1" smtClean="0">
                <a:solidFill>
                  <a:schemeClr val="tx1">
                    <a:lumMod val="95000"/>
                    <a:lumOff val="5000"/>
                  </a:schemeClr>
                </a:solidFill>
              </a:rPr>
              <a:t>Sangal</a:t>
            </a:r>
            <a:r>
              <a:rPr lang="en-US" sz="1800" b="1" dirty="0" smtClean="0">
                <a:solidFill>
                  <a:schemeClr val="tx1">
                    <a:lumMod val="95000"/>
                    <a:lumOff val="5000"/>
                  </a:schemeClr>
                </a:solidFill>
              </a:rPr>
              <a:t> </a:t>
            </a:r>
            <a:r>
              <a:rPr lang="en-US" sz="1800" b="1" dirty="0" err="1" smtClean="0">
                <a:solidFill>
                  <a:schemeClr val="tx1">
                    <a:lumMod val="95000"/>
                    <a:lumOff val="5000"/>
                  </a:schemeClr>
                </a:solidFill>
              </a:rPr>
              <a:t>Kot</a:t>
            </a:r>
            <a:r>
              <a:rPr lang="en-US" sz="1800" b="1" dirty="0" smtClean="0">
                <a:solidFill>
                  <a:schemeClr val="tx1">
                    <a:lumMod val="95000"/>
                    <a:lumOff val="5000"/>
                  </a:schemeClr>
                </a:solidFill>
              </a:rPr>
              <a:t>, PS </a:t>
            </a:r>
            <a:r>
              <a:rPr lang="en-US" sz="1800" b="1" dirty="0" err="1" smtClean="0">
                <a:solidFill>
                  <a:schemeClr val="tx1">
                    <a:lumMod val="95000"/>
                    <a:lumOff val="5000"/>
                  </a:schemeClr>
                </a:solidFill>
              </a:rPr>
              <a:t>Batal</a:t>
            </a:r>
            <a:r>
              <a:rPr lang="en-US" sz="1800" b="1" dirty="0" smtClean="0">
                <a:solidFill>
                  <a:schemeClr val="tx1">
                    <a:lumMod val="95000"/>
                    <a:lumOff val="5000"/>
                  </a:schemeClr>
                </a:solidFill>
              </a:rPr>
              <a:t>, </a:t>
            </a:r>
            <a:r>
              <a:rPr lang="en-US" sz="1800" b="1" dirty="0" err="1" smtClean="0">
                <a:solidFill>
                  <a:schemeClr val="tx1">
                    <a:lumMod val="95000"/>
                    <a:lumOff val="5000"/>
                  </a:schemeClr>
                </a:solidFill>
              </a:rPr>
              <a:t>Tehsil</a:t>
            </a:r>
            <a:r>
              <a:rPr lang="en-US" sz="1800" b="1" dirty="0" smtClean="0">
                <a:solidFill>
                  <a:schemeClr val="tx1">
                    <a:lumMod val="95000"/>
                    <a:lumOff val="5000"/>
                  </a:schemeClr>
                </a:solidFill>
              </a:rPr>
              <a:t> &amp; District </a:t>
            </a:r>
            <a:r>
              <a:rPr lang="en-US" sz="1800" b="1" dirty="0" err="1" smtClean="0">
                <a:solidFill>
                  <a:schemeClr val="tx1">
                    <a:lumMod val="95000"/>
                    <a:lumOff val="5000"/>
                  </a:schemeClr>
                </a:solidFill>
              </a:rPr>
              <a:t>Mansehra</a:t>
            </a:r>
            <a:r>
              <a:rPr lang="en-US" sz="1800" b="1" dirty="0" smtClean="0">
                <a:solidFill>
                  <a:schemeClr val="tx1">
                    <a:lumMod val="95000"/>
                    <a:lumOff val="5000"/>
                  </a:schemeClr>
                </a:solidFill>
              </a:rPr>
              <a:t>, Presently House No.4, </a:t>
            </a:r>
            <a:r>
              <a:rPr lang="en-US" sz="1800" b="1" dirty="0" err="1" smtClean="0">
                <a:solidFill>
                  <a:schemeClr val="tx1">
                    <a:lumMod val="95000"/>
                    <a:lumOff val="5000"/>
                  </a:schemeClr>
                </a:solidFill>
              </a:rPr>
              <a:t>Azeem</a:t>
            </a:r>
            <a:r>
              <a:rPr lang="en-US" sz="1800" b="1" dirty="0" smtClean="0">
                <a:solidFill>
                  <a:schemeClr val="tx1">
                    <a:lumMod val="95000"/>
                    <a:lumOff val="5000"/>
                  </a:schemeClr>
                </a:solidFill>
              </a:rPr>
              <a:t> Shah Building, </a:t>
            </a:r>
            <a:r>
              <a:rPr lang="en-US" sz="1800" b="1" dirty="0" err="1" smtClean="0">
                <a:solidFill>
                  <a:schemeClr val="tx1">
                    <a:lumMod val="95000"/>
                    <a:lumOff val="5000"/>
                  </a:schemeClr>
                </a:solidFill>
              </a:rPr>
              <a:t>Metrowel</a:t>
            </a:r>
            <a:r>
              <a:rPr lang="en-US" sz="1800" b="1" dirty="0" smtClean="0">
                <a:solidFill>
                  <a:schemeClr val="tx1">
                    <a:lumMod val="95000"/>
                    <a:lumOff val="5000"/>
                  </a:schemeClr>
                </a:solidFill>
              </a:rPr>
              <a:t> No.2, near </a:t>
            </a:r>
            <a:r>
              <a:rPr lang="en-US" sz="1800" b="1" dirty="0" err="1" smtClean="0">
                <a:solidFill>
                  <a:schemeClr val="tx1">
                    <a:lumMod val="95000"/>
                    <a:lumOff val="5000"/>
                  </a:schemeClr>
                </a:solidFill>
              </a:rPr>
              <a:t>Masjid</a:t>
            </a:r>
            <a:r>
              <a:rPr lang="en-US" sz="1800" b="1" dirty="0" smtClean="0">
                <a:solidFill>
                  <a:schemeClr val="tx1">
                    <a:lumMod val="95000"/>
                    <a:lumOff val="5000"/>
                  </a:schemeClr>
                </a:solidFill>
              </a:rPr>
              <a:t> </a:t>
            </a:r>
            <a:r>
              <a:rPr lang="en-US" sz="1800" b="1" dirty="0" err="1" smtClean="0">
                <a:solidFill>
                  <a:schemeClr val="tx1">
                    <a:lumMod val="95000"/>
                    <a:lumOff val="5000"/>
                  </a:schemeClr>
                </a:solidFill>
              </a:rPr>
              <a:t>Quba</a:t>
            </a:r>
            <a:r>
              <a:rPr lang="en-US" sz="1800" b="1" dirty="0" smtClean="0">
                <a:solidFill>
                  <a:schemeClr val="tx1">
                    <a:lumMod val="95000"/>
                    <a:lumOff val="5000"/>
                  </a:schemeClr>
                </a:solidFill>
              </a:rPr>
              <a:t>, Karachi</a:t>
            </a:r>
          </a:p>
        </p:txBody>
      </p:sp>
      <p:sp>
        <p:nvSpPr>
          <p:cNvPr id="49154" name="Rectangle 3"/>
          <p:cNvSpPr txBox="1">
            <a:spLocks noGrp="1" noChangeArrowheads="1"/>
          </p:cNvSpPr>
          <p:nvPr/>
        </p:nvSpPr>
        <p:spPr>
          <a:xfrm>
            <a:off x="6553200" y="6356351"/>
            <a:ext cx="2133600" cy="365125"/>
          </a:xfrm>
          <a:prstGeom prst="rect">
            <a:avLst/>
          </a:prstGeom>
          <a:noFill/>
        </p:spPr>
        <p:txBody>
          <a:bodyPr anchor="ctr"/>
          <a:lstStyle/>
          <a:p>
            <a:pPr algn="r" eaLnBrk="0" hangingPunct="0">
              <a:defRPr/>
            </a:pPr>
            <a:fld id="{0775CC2F-726B-4476-8AB9-CF86739F4194}" type="slidenum">
              <a:rPr lang="en-US" sz="1200">
                <a:solidFill>
                  <a:schemeClr val="tx1">
                    <a:tint val="75000"/>
                  </a:schemeClr>
                </a:solidFill>
                <a:cs typeface="+mn-cs"/>
              </a:rPr>
              <a:pPr algn="r" eaLnBrk="0" hangingPunct="0">
                <a:defRPr/>
              </a:pPr>
              <a:t>60</a:t>
            </a:fld>
            <a:endParaRPr lang="en-US" sz="1200">
              <a:solidFill>
                <a:schemeClr val="tx1">
                  <a:tint val="75000"/>
                </a:schemeClr>
              </a:solidFill>
              <a:cs typeface="+mn-cs"/>
            </a:endParaRPr>
          </a:p>
        </p:txBody>
      </p:sp>
      <p:graphicFrame>
        <p:nvGraphicFramePr>
          <p:cNvPr id="25628" name="Group 28"/>
          <p:cNvGraphicFramePr>
            <a:graphicFrameLocks noGrp="1"/>
          </p:cNvGraphicFramePr>
          <p:nvPr/>
        </p:nvGraphicFramePr>
        <p:xfrm>
          <a:off x="0" y="1143000"/>
          <a:ext cx="9144000" cy="8418830"/>
        </p:xfrm>
        <a:graphic>
          <a:graphicData uri="http://schemas.openxmlformats.org/drawingml/2006/table">
            <a:tbl>
              <a:tblPr/>
              <a:tblGrid>
                <a:gridCol w="1600200"/>
                <a:gridCol w="7543800"/>
              </a:tblGrid>
              <a:tr h="460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FFFFFF"/>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6400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Date of birth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17-02-1992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r>
              <a:tr h="6400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Father Name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Syed Zaheer Ahmed Shah,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r>
              <a:tr h="460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Caste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Syed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r>
              <a:tr h="6400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Education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Hifz-e-Quran from Madrassah Jamia tul Uloom Karachi.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r>
              <a:tr h="5577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rPr>
                        <a:t>Brief</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q"/>
                        <a:tabLst/>
                      </a:pPr>
                      <a:r>
                        <a:rPr kumimoji="0" lang="en-US" sz="1800" b="0" i="0" u="none" strike="noStrike" cap="none" normalizeH="0" baseline="0" smtClean="0">
                          <a:ln>
                            <a:noFill/>
                          </a:ln>
                          <a:solidFill>
                            <a:srgbClr val="000000"/>
                          </a:solidFill>
                          <a:effectLst/>
                          <a:latin typeface="Arial" charset="0"/>
                        </a:rPr>
                        <a:t>Motivated for jehad by his cousin Hafiz Ismail </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q"/>
                        <a:tabLst/>
                      </a:pPr>
                      <a:r>
                        <a:rPr kumimoji="0" lang="en-US" sz="1800" b="0" i="0" u="none" strike="noStrike" cap="none" normalizeH="0" baseline="0" smtClean="0">
                          <a:ln>
                            <a:noFill/>
                          </a:ln>
                          <a:solidFill>
                            <a:srgbClr val="000000"/>
                          </a:solidFill>
                          <a:effectLst/>
                          <a:latin typeface="Arial" charset="0"/>
                        </a:rPr>
                        <a:t>His madrassah fellow Ameer Ullah sent him to Waziristan for weapons training. </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q"/>
                        <a:tabLst/>
                      </a:pPr>
                      <a:r>
                        <a:rPr kumimoji="0" lang="en-US" sz="1800" b="0" i="0" u="none" strike="noStrike" cap="none" normalizeH="0" baseline="0" smtClean="0">
                          <a:ln>
                            <a:noFill/>
                          </a:ln>
                          <a:solidFill>
                            <a:srgbClr val="000000"/>
                          </a:solidFill>
                          <a:effectLst/>
                          <a:latin typeface="Arial" charset="0"/>
                        </a:rPr>
                        <a:t>He went to Afghanistan for jehad and on return he was motivated by Maulana Ishaq (Imam Mashid) for suicide bombing in 2007. </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q"/>
                        <a:tabLst/>
                      </a:pPr>
                      <a:r>
                        <a:rPr kumimoji="0" lang="en-US" sz="1800" b="0" i="0" u="none" strike="noStrike" cap="none" normalizeH="0" baseline="0" smtClean="0">
                          <a:ln>
                            <a:noFill/>
                          </a:ln>
                          <a:solidFill>
                            <a:srgbClr val="000000"/>
                          </a:solidFill>
                          <a:effectLst/>
                          <a:latin typeface="Arial" charset="0"/>
                        </a:rPr>
                        <a:t>He was imparted suicide and car driving training in Tangai Suicide Training Camp by Roza Din r/o Ladha, SWA. </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q"/>
                        <a:tabLst/>
                      </a:pPr>
                      <a:r>
                        <a:rPr kumimoji="0" lang="en-US" sz="1800" b="0" i="0" u="none" strike="noStrike" cap="none" normalizeH="0" baseline="0" smtClean="0">
                          <a:ln>
                            <a:noFill/>
                          </a:ln>
                          <a:solidFill>
                            <a:srgbClr val="000000"/>
                          </a:solidFill>
                          <a:effectLst/>
                          <a:latin typeface="Arial" charset="0"/>
                        </a:rPr>
                        <a:t>Roza Din handed him over to Wali Muhammad and Sher Zaman who told him that his turn for suicide bombing has come and target will be Benazir Bhutto. </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q"/>
                        <a:tabLst/>
                      </a:pPr>
                      <a:r>
                        <a:rPr kumimoji="0" lang="en-US" sz="1800" b="0" i="0" u="none" strike="noStrike" cap="none" normalizeH="0" baseline="0" smtClean="0">
                          <a:ln>
                            <a:noFill/>
                          </a:ln>
                          <a:solidFill>
                            <a:srgbClr val="000000"/>
                          </a:solidFill>
                          <a:effectLst/>
                          <a:latin typeface="Arial" charset="0"/>
                        </a:rPr>
                        <a:t>He  remained in Dhelay suicide camp for three months. Later on he was arrested in D.I.Khan on 17-01-2008.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r>
            </a:tbl>
          </a:graphicData>
        </a:graphic>
      </p:graphicFrame>
      <p:pic>
        <p:nvPicPr>
          <p:cNvPr id="69659" name="Picture 8" descr="7"/>
          <p:cNvPicPr>
            <a:picLocks noChangeAspect="1" noChangeArrowheads="1"/>
          </p:cNvPicPr>
          <p:nvPr/>
        </p:nvPicPr>
        <p:blipFill>
          <a:blip r:embed="rId2"/>
          <a:srcRect/>
          <a:stretch>
            <a:fillRect/>
          </a:stretch>
        </p:blipFill>
        <p:spPr bwMode="auto">
          <a:xfrm>
            <a:off x="7451726" y="1143001"/>
            <a:ext cx="1584325" cy="1871663"/>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76D8FEB2-C865-4744-B1B3-2CB10E89C40F}" type="slidenum">
              <a:rPr lang="en-US"/>
              <a:pPr>
                <a:defRPr/>
              </a:pPr>
              <a:t>61</a:t>
            </a:fld>
            <a:endParaRPr lang="en-US"/>
          </a:p>
        </p:txBody>
      </p:sp>
      <p:sp>
        <p:nvSpPr>
          <p:cNvPr id="70658" name="Title 1"/>
          <p:cNvSpPr>
            <a:spLocks noGrp="1"/>
          </p:cNvSpPr>
          <p:nvPr>
            <p:ph type="title" idx="4294967295"/>
          </p:nvPr>
        </p:nvSpPr>
        <p:spPr>
          <a:xfrm>
            <a:off x="0" y="274638"/>
            <a:ext cx="9144000" cy="1143000"/>
          </a:xfrm>
        </p:spPr>
        <p:txBody>
          <a:bodyPr/>
          <a:lstStyle/>
          <a:p>
            <a:pPr eaLnBrk="1" hangingPunct="1"/>
            <a:r>
              <a:rPr lang="en-US" sz="3600" smtClean="0">
                <a:solidFill>
                  <a:schemeClr val="tx1"/>
                </a:solidFill>
              </a:rPr>
              <a:t>Hasnain Gul @ Ali </a:t>
            </a:r>
            <a:br>
              <a:rPr lang="en-US" sz="3600" smtClean="0">
                <a:solidFill>
                  <a:schemeClr val="tx1"/>
                </a:solidFill>
              </a:rPr>
            </a:br>
            <a:r>
              <a:rPr lang="en-US" sz="2800" smtClean="0">
                <a:solidFill>
                  <a:schemeClr val="tx1"/>
                </a:solidFill>
              </a:rPr>
              <a:t>R/O Street 7, Jevan Colony, Dhoke Syedan, Rawalpindi</a:t>
            </a:r>
          </a:p>
        </p:txBody>
      </p:sp>
      <p:sp>
        <p:nvSpPr>
          <p:cNvPr id="47106" name="Rectangle 3"/>
          <p:cNvSpPr txBox="1">
            <a:spLocks noGrp="1" noChangeArrowheads="1"/>
          </p:cNvSpPr>
          <p:nvPr/>
        </p:nvSpPr>
        <p:spPr>
          <a:xfrm>
            <a:off x="6553200" y="6356351"/>
            <a:ext cx="2133600" cy="365125"/>
          </a:xfrm>
          <a:prstGeom prst="rect">
            <a:avLst/>
          </a:prstGeom>
          <a:noFill/>
        </p:spPr>
        <p:txBody>
          <a:bodyPr anchor="ctr"/>
          <a:lstStyle/>
          <a:p>
            <a:pPr algn="r" eaLnBrk="0" hangingPunct="0">
              <a:defRPr/>
            </a:pPr>
            <a:fld id="{F9C5B82C-E727-4A48-8848-B880E636D642}" type="slidenum">
              <a:rPr lang="en-US" sz="1200">
                <a:solidFill>
                  <a:schemeClr val="tx1">
                    <a:tint val="75000"/>
                  </a:schemeClr>
                </a:solidFill>
                <a:cs typeface="+mn-cs"/>
              </a:rPr>
              <a:pPr algn="r" eaLnBrk="0" hangingPunct="0">
                <a:defRPr/>
              </a:pPr>
              <a:t>61</a:t>
            </a:fld>
            <a:endParaRPr lang="en-US" sz="1200">
              <a:solidFill>
                <a:schemeClr val="tx1">
                  <a:tint val="75000"/>
                </a:schemeClr>
              </a:solidFill>
              <a:cs typeface="+mn-cs"/>
            </a:endParaRPr>
          </a:p>
        </p:txBody>
      </p:sp>
      <p:graphicFrame>
        <p:nvGraphicFramePr>
          <p:cNvPr id="23580" name="Group 28"/>
          <p:cNvGraphicFramePr>
            <a:graphicFrameLocks noGrp="1"/>
          </p:cNvGraphicFramePr>
          <p:nvPr/>
        </p:nvGraphicFramePr>
        <p:xfrm>
          <a:off x="0" y="1397000"/>
          <a:ext cx="9144000" cy="6312535"/>
        </p:xfrm>
        <a:graphic>
          <a:graphicData uri="http://schemas.openxmlformats.org/drawingml/2006/table">
            <a:tbl>
              <a:tblPr/>
              <a:tblGrid>
                <a:gridCol w="1600200"/>
                <a:gridCol w="7543800"/>
              </a:tblGrid>
              <a:tr h="460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FFFFFF"/>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6400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Date of birth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18 years old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r>
              <a:tr h="6400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Father Name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Muhammad Riaz</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r>
              <a:tr h="914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Education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Middle, Madrassah Taleemul Islam Wehsia Hazro, Madrassah Muhammadia, China Chowk, Islamabad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r>
              <a:tr h="3657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rPr>
                        <a:t>Brief</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q"/>
                        <a:tabLst/>
                      </a:pPr>
                      <a:r>
                        <a:rPr kumimoji="0" lang="en-US" sz="1800" b="0" i="0" u="none" strike="noStrike" cap="none" normalizeH="0" baseline="0" dirty="0" smtClean="0">
                          <a:ln>
                            <a:noFill/>
                          </a:ln>
                          <a:solidFill>
                            <a:srgbClr val="000000"/>
                          </a:solidFill>
                          <a:effectLst/>
                          <a:latin typeface="Arial" charset="0"/>
                        </a:rPr>
                        <a:t>In 2005 </a:t>
                      </a:r>
                      <a:r>
                        <a:rPr kumimoji="0" lang="en-US" sz="1800" b="0" i="0" u="none" strike="noStrike" cap="none" normalizeH="0" baseline="0" dirty="0" err="1" smtClean="0">
                          <a:ln>
                            <a:noFill/>
                          </a:ln>
                          <a:solidFill>
                            <a:srgbClr val="000000"/>
                          </a:solidFill>
                          <a:effectLst/>
                          <a:latin typeface="Arial" charset="0"/>
                        </a:rPr>
                        <a:t>Qari</a:t>
                      </a:r>
                      <a:r>
                        <a:rPr kumimoji="0" lang="en-US" sz="1800" b="0" i="0" u="none" strike="noStrike" cap="none" normalizeH="0" baseline="0" dirty="0" smtClean="0">
                          <a:ln>
                            <a:noFill/>
                          </a:ln>
                          <a:solidFill>
                            <a:srgbClr val="000000"/>
                          </a:solidFill>
                          <a:effectLst/>
                          <a:latin typeface="Arial" charset="0"/>
                        </a:rPr>
                        <a:t> </a:t>
                      </a:r>
                      <a:r>
                        <a:rPr kumimoji="0" lang="en-US" sz="1800" b="0" i="0" u="none" strike="noStrike" cap="none" normalizeH="0" baseline="0" dirty="0" err="1" smtClean="0">
                          <a:ln>
                            <a:noFill/>
                          </a:ln>
                          <a:solidFill>
                            <a:srgbClr val="000000"/>
                          </a:solidFill>
                          <a:effectLst/>
                          <a:latin typeface="Arial" charset="0"/>
                        </a:rPr>
                        <a:t>Fayaz</a:t>
                      </a:r>
                      <a:r>
                        <a:rPr kumimoji="0" lang="en-US" sz="1800" b="0" i="0" u="none" strike="noStrike" cap="none" normalizeH="0" baseline="0" dirty="0" smtClean="0">
                          <a:ln>
                            <a:noFill/>
                          </a:ln>
                          <a:solidFill>
                            <a:srgbClr val="000000"/>
                          </a:solidFill>
                          <a:effectLst/>
                          <a:latin typeface="Arial" charset="0"/>
                        </a:rPr>
                        <a:t> (friend of </a:t>
                      </a:r>
                      <a:r>
                        <a:rPr kumimoji="0" lang="en-US" sz="1800" b="0" i="0" u="none" strike="noStrike" cap="none" normalizeH="0" baseline="0" dirty="0" err="1" smtClean="0">
                          <a:ln>
                            <a:noFill/>
                          </a:ln>
                          <a:solidFill>
                            <a:srgbClr val="000000"/>
                          </a:solidFill>
                          <a:effectLst/>
                          <a:latin typeface="Arial" charset="0"/>
                        </a:rPr>
                        <a:t>Hasnain</a:t>
                      </a:r>
                      <a:r>
                        <a:rPr kumimoji="0" lang="en-US" sz="1800" b="0" i="0" u="none" strike="noStrike" cap="none" normalizeH="0" baseline="0" dirty="0" smtClean="0">
                          <a:ln>
                            <a:noFill/>
                          </a:ln>
                          <a:solidFill>
                            <a:srgbClr val="000000"/>
                          </a:solidFill>
                          <a:effectLst/>
                          <a:latin typeface="Arial" charset="0"/>
                        </a:rPr>
                        <a:t> – Killed in </a:t>
                      </a:r>
                      <a:r>
                        <a:rPr kumimoji="0" lang="en-US" sz="1800" b="0" i="0" u="none" strike="noStrike" cap="none" normalizeH="0" baseline="0" dirty="0" err="1" smtClean="0">
                          <a:ln>
                            <a:noFill/>
                          </a:ln>
                          <a:solidFill>
                            <a:srgbClr val="000000"/>
                          </a:solidFill>
                          <a:effectLst/>
                          <a:latin typeface="Arial" charset="0"/>
                        </a:rPr>
                        <a:t>Lal</a:t>
                      </a:r>
                      <a:r>
                        <a:rPr kumimoji="0" lang="en-US" sz="1800" b="0" i="0" u="none" strike="noStrike" cap="none" normalizeH="0" baseline="0" dirty="0" smtClean="0">
                          <a:ln>
                            <a:noFill/>
                          </a:ln>
                          <a:solidFill>
                            <a:srgbClr val="000000"/>
                          </a:solidFill>
                          <a:effectLst/>
                          <a:latin typeface="Arial" charset="0"/>
                        </a:rPr>
                        <a:t> </a:t>
                      </a:r>
                      <a:r>
                        <a:rPr kumimoji="0" lang="en-US" sz="1800" b="0" i="0" u="none" strike="noStrike" cap="none" normalizeH="0" baseline="0" dirty="0" err="1" smtClean="0">
                          <a:ln>
                            <a:noFill/>
                          </a:ln>
                          <a:solidFill>
                            <a:srgbClr val="000000"/>
                          </a:solidFill>
                          <a:effectLst/>
                          <a:latin typeface="Arial" charset="0"/>
                        </a:rPr>
                        <a:t>Masjid</a:t>
                      </a:r>
                      <a:r>
                        <a:rPr kumimoji="0" lang="en-US" sz="1800" b="0" i="0" u="none" strike="noStrike" cap="none" normalizeH="0" baseline="0" dirty="0" smtClean="0">
                          <a:ln>
                            <a:noFill/>
                          </a:ln>
                          <a:solidFill>
                            <a:srgbClr val="000000"/>
                          </a:solidFill>
                          <a:effectLst/>
                          <a:latin typeface="Arial" charset="0"/>
                        </a:rPr>
                        <a:t>) took </a:t>
                      </a:r>
                      <a:r>
                        <a:rPr kumimoji="0" lang="en-US" sz="1800" b="0" i="0" u="none" strike="noStrike" cap="none" normalizeH="0" baseline="0" dirty="0" err="1" smtClean="0">
                          <a:ln>
                            <a:noFill/>
                          </a:ln>
                          <a:solidFill>
                            <a:srgbClr val="000000"/>
                          </a:solidFill>
                          <a:effectLst/>
                          <a:latin typeface="Arial" charset="0"/>
                        </a:rPr>
                        <a:t>Hasnain</a:t>
                      </a:r>
                      <a:r>
                        <a:rPr kumimoji="0" lang="en-US" sz="1800" b="0" i="0" u="none" strike="noStrike" cap="none" normalizeH="0" baseline="0" dirty="0" smtClean="0">
                          <a:ln>
                            <a:noFill/>
                          </a:ln>
                          <a:solidFill>
                            <a:srgbClr val="000000"/>
                          </a:solidFill>
                          <a:effectLst/>
                          <a:latin typeface="Arial" charset="0"/>
                        </a:rPr>
                        <a:t> to Training Center of </a:t>
                      </a:r>
                      <a:r>
                        <a:rPr kumimoji="0" lang="en-US" sz="1800" b="0" i="0" u="none" strike="noStrike" cap="none" normalizeH="0" baseline="0" dirty="0" err="1" smtClean="0">
                          <a:ln>
                            <a:noFill/>
                          </a:ln>
                          <a:solidFill>
                            <a:srgbClr val="000000"/>
                          </a:solidFill>
                          <a:effectLst/>
                          <a:latin typeface="Arial" charset="0"/>
                        </a:rPr>
                        <a:t>Qari</a:t>
                      </a:r>
                      <a:r>
                        <a:rPr kumimoji="0" lang="en-US" sz="1800" b="0" i="0" u="none" strike="noStrike" cap="none" normalizeH="0" baseline="0" dirty="0" smtClean="0">
                          <a:ln>
                            <a:noFill/>
                          </a:ln>
                          <a:solidFill>
                            <a:srgbClr val="000000"/>
                          </a:solidFill>
                          <a:effectLst/>
                          <a:latin typeface="Arial" charset="0"/>
                        </a:rPr>
                        <a:t> </a:t>
                      </a:r>
                      <a:r>
                        <a:rPr kumimoji="0" lang="en-US" sz="1800" b="0" i="0" u="none" strike="noStrike" cap="none" normalizeH="0" baseline="0" dirty="0" err="1" smtClean="0">
                          <a:ln>
                            <a:noFill/>
                          </a:ln>
                          <a:solidFill>
                            <a:srgbClr val="000000"/>
                          </a:solidFill>
                          <a:effectLst/>
                          <a:latin typeface="Arial" charset="0"/>
                        </a:rPr>
                        <a:t>Abbas</a:t>
                      </a:r>
                      <a:r>
                        <a:rPr kumimoji="0" lang="en-US" sz="1800" b="0" i="0" u="none" strike="noStrike" cap="none" normalizeH="0" baseline="0" dirty="0" smtClean="0">
                          <a:ln>
                            <a:noFill/>
                          </a:ln>
                          <a:solidFill>
                            <a:srgbClr val="000000"/>
                          </a:solidFill>
                          <a:effectLst/>
                          <a:latin typeface="Arial" charset="0"/>
                        </a:rPr>
                        <a:t> in </a:t>
                      </a:r>
                      <a:r>
                        <a:rPr kumimoji="0" lang="en-US" sz="1800" b="0" i="0" u="none" strike="noStrike" cap="none" normalizeH="0" baseline="0" dirty="0" err="1" smtClean="0">
                          <a:ln>
                            <a:noFill/>
                          </a:ln>
                          <a:solidFill>
                            <a:srgbClr val="000000"/>
                          </a:solidFill>
                          <a:effectLst/>
                          <a:latin typeface="Arial" charset="0"/>
                        </a:rPr>
                        <a:t>Miran</a:t>
                      </a:r>
                      <a:r>
                        <a:rPr kumimoji="0" lang="en-US" sz="1800" b="0" i="0" u="none" strike="noStrike" cap="none" normalizeH="0" baseline="0" dirty="0" smtClean="0">
                          <a:ln>
                            <a:noFill/>
                          </a:ln>
                          <a:solidFill>
                            <a:srgbClr val="000000"/>
                          </a:solidFill>
                          <a:effectLst/>
                          <a:latin typeface="Arial" charset="0"/>
                        </a:rPr>
                        <a:t> Shah, NWA. </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q"/>
                        <a:tabLst/>
                      </a:pPr>
                      <a:r>
                        <a:rPr kumimoji="0" lang="en-US" sz="1800" b="0" i="0" u="none" strike="noStrike" cap="none" normalizeH="0" baseline="0" dirty="0" smtClean="0">
                          <a:ln>
                            <a:noFill/>
                          </a:ln>
                          <a:solidFill>
                            <a:srgbClr val="000000"/>
                          </a:solidFill>
                          <a:effectLst/>
                          <a:latin typeface="Arial" charset="0"/>
                        </a:rPr>
                        <a:t>There he met </a:t>
                      </a:r>
                      <a:r>
                        <a:rPr kumimoji="0" lang="en-US" sz="1800" b="0" i="0" u="none" strike="noStrike" cap="none" normalizeH="0" baseline="0" dirty="0" err="1" smtClean="0">
                          <a:ln>
                            <a:noFill/>
                          </a:ln>
                          <a:solidFill>
                            <a:srgbClr val="000000"/>
                          </a:solidFill>
                          <a:effectLst/>
                          <a:latin typeface="Arial" charset="0"/>
                        </a:rPr>
                        <a:t>Qari</a:t>
                      </a:r>
                      <a:r>
                        <a:rPr kumimoji="0" lang="en-US" sz="1800" b="0" i="0" u="none" strike="noStrike" cap="none" normalizeH="0" baseline="0" dirty="0" smtClean="0">
                          <a:ln>
                            <a:noFill/>
                          </a:ln>
                          <a:solidFill>
                            <a:srgbClr val="000000"/>
                          </a:solidFill>
                          <a:effectLst/>
                          <a:latin typeface="Arial" charset="0"/>
                        </a:rPr>
                        <a:t> Ismail a student of </a:t>
                      </a:r>
                      <a:r>
                        <a:rPr kumimoji="0" lang="en-US" sz="1800" b="0" i="0" u="none" strike="noStrike" cap="none" normalizeH="0" baseline="0" dirty="0" err="1" smtClean="0">
                          <a:ln>
                            <a:noFill/>
                          </a:ln>
                          <a:solidFill>
                            <a:srgbClr val="000000"/>
                          </a:solidFill>
                          <a:effectLst/>
                          <a:latin typeface="Arial" charset="0"/>
                        </a:rPr>
                        <a:t>Madrassah</a:t>
                      </a:r>
                      <a:r>
                        <a:rPr kumimoji="0" lang="en-US" sz="1800" b="0" i="0" u="none" strike="noStrike" cap="none" normalizeH="0" baseline="0" dirty="0" smtClean="0">
                          <a:ln>
                            <a:noFill/>
                          </a:ln>
                          <a:solidFill>
                            <a:srgbClr val="000000"/>
                          </a:solidFill>
                          <a:effectLst/>
                          <a:latin typeface="Arial" charset="0"/>
                        </a:rPr>
                        <a:t> </a:t>
                      </a:r>
                      <a:r>
                        <a:rPr kumimoji="0" lang="en-US" sz="1800" b="0" i="0" u="none" strike="noStrike" cap="none" normalizeH="0" baseline="0" dirty="0" err="1" smtClean="0">
                          <a:ln>
                            <a:noFill/>
                          </a:ln>
                          <a:solidFill>
                            <a:srgbClr val="000000"/>
                          </a:solidFill>
                          <a:effectLst/>
                          <a:latin typeface="Arial" charset="0"/>
                        </a:rPr>
                        <a:t>Haqqania</a:t>
                      </a:r>
                      <a:r>
                        <a:rPr kumimoji="0" lang="en-US" sz="1800" b="0" i="0" u="none" strike="noStrike" cap="none" normalizeH="0" baseline="0" dirty="0" smtClean="0">
                          <a:ln>
                            <a:noFill/>
                          </a:ln>
                          <a:solidFill>
                            <a:srgbClr val="000000"/>
                          </a:solidFill>
                          <a:effectLst/>
                          <a:latin typeface="Arial" charset="0"/>
                        </a:rPr>
                        <a:t>, </a:t>
                      </a:r>
                      <a:r>
                        <a:rPr kumimoji="0" lang="en-US" sz="1800" b="0" i="0" u="none" strike="noStrike" cap="none" normalizeH="0" baseline="0" dirty="0" err="1" smtClean="0">
                          <a:ln>
                            <a:noFill/>
                          </a:ln>
                          <a:solidFill>
                            <a:srgbClr val="000000"/>
                          </a:solidFill>
                          <a:effectLst/>
                          <a:latin typeface="Arial" charset="0"/>
                        </a:rPr>
                        <a:t>Akora</a:t>
                      </a:r>
                      <a:r>
                        <a:rPr kumimoji="0" lang="en-US" sz="1800" b="0" i="0" u="none" strike="noStrike" cap="none" normalizeH="0" baseline="0" dirty="0" smtClean="0">
                          <a:ln>
                            <a:noFill/>
                          </a:ln>
                          <a:solidFill>
                            <a:srgbClr val="000000"/>
                          </a:solidFill>
                          <a:effectLst/>
                          <a:latin typeface="Arial" charset="0"/>
                        </a:rPr>
                        <a:t> </a:t>
                      </a:r>
                      <a:r>
                        <a:rPr kumimoji="0" lang="en-US" sz="1800" b="0" i="0" u="none" strike="noStrike" cap="none" normalizeH="0" baseline="0" dirty="0" err="1" smtClean="0">
                          <a:ln>
                            <a:noFill/>
                          </a:ln>
                          <a:solidFill>
                            <a:srgbClr val="000000"/>
                          </a:solidFill>
                          <a:effectLst/>
                          <a:latin typeface="Arial" charset="0"/>
                        </a:rPr>
                        <a:t>Khattak</a:t>
                      </a:r>
                      <a:r>
                        <a:rPr kumimoji="0" lang="en-US" sz="1800" b="0" i="0" u="none" strike="noStrike" cap="none" normalizeH="0" baseline="0" dirty="0" smtClean="0">
                          <a:ln>
                            <a:noFill/>
                          </a:ln>
                          <a:solidFill>
                            <a:srgbClr val="000000"/>
                          </a:solidFill>
                          <a:effectLst/>
                          <a:latin typeface="Arial" charset="0"/>
                        </a:rPr>
                        <a:t>.</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q"/>
                        <a:tabLst/>
                      </a:pPr>
                      <a:r>
                        <a:rPr kumimoji="0" lang="en-US" sz="1800" b="0" i="0" u="none" strike="noStrike" cap="none" normalizeH="0" baseline="0" dirty="0" err="1" smtClean="0">
                          <a:ln>
                            <a:noFill/>
                          </a:ln>
                          <a:solidFill>
                            <a:srgbClr val="000000"/>
                          </a:solidFill>
                          <a:effectLst/>
                          <a:latin typeface="Arial" charset="0"/>
                        </a:rPr>
                        <a:t>Qari</a:t>
                      </a:r>
                      <a:r>
                        <a:rPr kumimoji="0" lang="en-US" sz="1800" b="0" i="0" u="none" strike="noStrike" cap="none" normalizeH="0" baseline="0" dirty="0" smtClean="0">
                          <a:ln>
                            <a:noFill/>
                          </a:ln>
                          <a:solidFill>
                            <a:srgbClr val="000000"/>
                          </a:solidFill>
                          <a:effectLst/>
                          <a:latin typeface="Arial" charset="0"/>
                        </a:rPr>
                        <a:t> Ismail and </a:t>
                      </a:r>
                      <a:r>
                        <a:rPr kumimoji="0" lang="en-US" sz="1800" b="0" i="0" u="none" strike="noStrike" cap="none" normalizeH="0" baseline="0" dirty="0" err="1" smtClean="0">
                          <a:ln>
                            <a:noFill/>
                          </a:ln>
                          <a:solidFill>
                            <a:srgbClr val="000000"/>
                          </a:solidFill>
                          <a:effectLst/>
                          <a:latin typeface="Arial" charset="0"/>
                        </a:rPr>
                        <a:t>Nasarullah</a:t>
                      </a:r>
                      <a:r>
                        <a:rPr kumimoji="0" lang="en-US" sz="1800" b="0" i="0" u="none" strike="noStrike" cap="none" normalizeH="0" baseline="0" dirty="0" smtClean="0">
                          <a:ln>
                            <a:noFill/>
                          </a:ln>
                          <a:solidFill>
                            <a:srgbClr val="000000"/>
                          </a:solidFill>
                          <a:effectLst/>
                          <a:latin typeface="Arial" charset="0"/>
                        </a:rPr>
                        <a:t> (both killed in </a:t>
                      </a:r>
                      <a:r>
                        <a:rPr kumimoji="0" lang="en-US" sz="1800" b="0" i="0" u="none" strike="noStrike" cap="none" normalizeH="0" baseline="0" dirty="0" err="1" smtClean="0">
                          <a:ln>
                            <a:noFill/>
                          </a:ln>
                          <a:solidFill>
                            <a:srgbClr val="000000"/>
                          </a:solidFill>
                          <a:effectLst/>
                          <a:latin typeface="Arial" charset="0"/>
                        </a:rPr>
                        <a:t>Mohmand</a:t>
                      </a:r>
                      <a:r>
                        <a:rPr kumimoji="0" lang="en-US" sz="1800" b="0" i="0" u="none" strike="noStrike" cap="none" normalizeH="0" baseline="0" dirty="0" smtClean="0">
                          <a:ln>
                            <a:noFill/>
                          </a:ln>
                          <a:solidFill>
                            <a:srgbClr val="000000"/>
                          </a:solidFill>
                          <a:effectLst/>
                          <a:latin typeface="Arial" charset="0"/>
                        </a:rPr>
                        <a:t> Agency) were students of </a:t>
                      </a:r>
                      <a:r>
                        <a:rPr kumimoji="0" lang="en-US" sz="1800" b="0" i="0" u="none" strike="noStrike" cap="none" normalizeH="0" baseline="0" dirty="0" err="1" smtClean="0">
                          <a:ln>
                            <a:noFill/>
                          </a:ln>
                          <a:solidFill>
                            <a:srgbClr val="000000"/>
                          </a:solidFill>
                          <a:effectLst/>
                          <a:latin typeface="Arial" charset="0"/>
                        </a:rPr>
                        <a:t>Madrassah</a:t>
                      </a:r>
                      <a:r>
                        <a:rPr kumimoji="0" lang="en-US" sz="1800" b="0" i="0" u="none" strike="noStrike" cap="none" normalizeH="0" baseline="0" dirty="0" smtClean="0">
                          <a:ln>
                            <a:noFill/>
                          </a:ln>
                          <a:solidFill>
                            <a:srgbClr val="000000"/>
                          </a:solidFill>
                          <a:effectLst/>
                          <a:latin typeface="Arial" charset="0"/>
                        </a:rPr>
                        <a:t> </a:t>
                      </a:r>
                      <a:r>
                        <a:rPr kumimoji="0" lang="en-US" sz="1800" b="0" i="0" u="none" strike="noStrike" cap="none" normalizeH="0" baseline="0" dirty="0" err="1" smtClean="0">
                          <a:ln>
                            <a:noFill/>
                          </a:ln>
                          <a:solidFill>
                            <a:srgbClr val="000000"/>
                          </a:solidFill>
                          <a:effectLst/>
                          <a:latin typeface="Arial" charset="0"/>
                        </a:rPr>
                        <a:t>Haqqania</a:t>
                      </a:r>
                      <a:r>
                        <a:rPr kumimoji="0" lang="en-US" sz="1800" b="0" i="0" u="none" strike="noStrike" cap="none" normalizeH="0" baseline="0" dirty="0" smtClean="0">
                          <a:ln>
                            <a:noFill/>
                          </a:ln>
                          <a:solidFill>
                            <a:srgbClr val="000000"/>
                          </a:solidFill>
                          <a:effectLst/>
                          <a:latin typeface="Arial" charset="0"/>
                        </a:rPr>
                        <a:t> and </a:t>
                      </a:r>
                      <a:r>
                        <a:rPr kumimoji="0" lang="en-US" sz="1800" b="0" i="0" u="none" strike="noStrike" cap="none" normalizeH="0" baseline="0" dirty="0" err="1" smtClean="0">
                          <a:ln>
                            <a:noFill/>
                          </a:ln>
                          <a:solidFill>
                            <a:srgbClr val="000000"/>
                          </a:solidFill>
                          <a:effectLst/>
                          <a:latin typeface="Arial" charset="0"/>
                        </a:rPr>
                        <a:t>Nasarullah</a:t>
                      </a:r>
                      <a:r>
                        <a:rPr kumimoji="0" lang="en-US" sz="1800" b="0" i="0" u="none" strike="noStrike" cap="none" normalizeH="0" baseline="0" dirty="0" smtClean="0">
                          <a:ln>
                            <a:noFill/>
                          </a:ln>
                          <a:solidFill>
                            <a:srgbClr val="000000"/>
                          </a:solidFill>
                          <a:effectLst/>
                          <a:latin typeface="Arial" charset="0"/>
                        </a:rPr>
                        <a:t> was focal person on </a:t>
                      </a:r>
                      <a:r>
                        <a:rPr kumimoji="0" lang="en-US" sz="1800" b="0" i="0" u="none" strike="noStrike" cap="none" normalizeH="0" baseline="0" dirty="0" err="1" smtClean="0">
                          <a:ln>
                            <a:noFill/>
                          </a:ln>
                          <a:solidFill>
                            <a:srgbClr val="000000"/>
                          </a:solidFill>
                          <a:effectLst/>
                          <a:latin typeface="Arial" charset="0"/>
                        </a:rPr>
                        <a:t>Liaqat</a:t>
                      </a:r>
                      <a:r>
                        <a:rPr kumimoji="0" lang="en-US" sz="1800" b="0" i="0" u="none" strike="noStrike" cap="none" normalizeH="0" baseline="0" dirty="0" smtClean="0">
                          <a:ln>
                            <a:noFill/>
                          </a:ln>
                          <a:solidFill>
                            <a:srgbClr val="000000"/>
                          </a:solidFill>
                          <a:effectLst/>
                          <a:latin typeface="Arial" charset="0"/>
                        </a:rPr>
                        <a:t> </a:t>
                      </a:r>
                      <a:r>
                        <a:rPr kumimoji="0" lang="en-US" sz="1800" b="0" i="0" u="none" strike="noStrike" cap="none" normalizeH="0" baseline="0" dirty="0" err="1" smtClean="0">
                          <a:ln>
                            <a:noFill/>
                          </a:ln>
                          <a:solidFill>
                            <a:srgbClr val="000000"/>
                          </a:solidFill>
                          <a:effectLst/>
                          <a:latin typeface="Arial" charset="0"/>
                        </a:rPr>
                        <a:t>Bagh</a:t>
                      </a:r>
                      <a:r>
                        <a:rPr kumimoji="0" lang="en-US" sz="1800" b="0" i="0" u="none" strike="noStrike" cap="none" normalizeH="0" baseline="0" dirty="0" smtClean="0">
                          <a:ln>
                            <a:noFill/>
                          </a:ln>
                          <a:solidFill>
                            <a:srgbClr val="000000"/>
                          </a:solidFill>
                          <a:effectLst/>
                          <a:latin typeface="Arial" charset="0"/>
                        </a:rPr>
                        <a:t> incident. </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q"/>
                        <a:tabLst/>
                      </a:pPr>
                      <a:r>
                        <a:rPr kumimoji="0" lang="en-US" sz="1800" b="0" i="0" u="none" strike="noStrike" cap="none" normalizeH="0" baseline="0" dirty="0" err="1" smtClean="0">
                          <a:ln>
                            <a:noFill/>
                          </a:ln>
                          <a:solidFill>
                            <a:srgbClr val="000000"/>
                          </a:solidFill>
                          <a:effectLst/>
                          <a:latin typeface="Arial" charset="0"/>
                        </a:rPr>
                        <a:t>Nasarullah</a:t>
                      </a:r>
                      <a:r>
                        <a:rPr kumimoji="0" lang="en-US" sz="1800" b="0" i="0" u="none" strike="noStrike" cap="none" normalizeH="0" baseline="0" dirty="0" smtClean="0">
                          <a:ln>
                            <a:noFill/>
                          </a:ln>
                          <a:solidFill>
                            <a:srgbClr val="000000"/>
                          </a:solidFill>
                          <a:effectLst/>
                          <a:latin typeface="Arial" charset="0"/>
                        </a:rPr>
                        <a:t> brought suicide bombers for </a:t>
                      </a:r>
                      <a:r>
                        <a:rPr kumimoji="0" lang="en-US" sz="1800" b="0" i="0" u="none" strike="noStrike" cap="none" normalizeH="0" baseline="0" dirty="0" err="1" smtClean="0">
                          <a:ln>
                            <a:noFill/>
                          </a:ln>
                          <a:solidFill>
                            <a:srgbClr val="000000"/>
                          </a:solidFill>
                          <a:effectLst/>
                          <a:latin typeface="Arial" charset="0"/>
                        </a:rPr>
                        <a:t>Liaqat</a:t>
                      </a:r>
                      <a:r>
                        <a:rPr kumimoji="0" lang="en-US" sz="1800" b="0" i="0" u="none" strike="noStrike" cap="none" normalizeH="0" baseline="0" dirty="0" smtClean="0">
                          <a:ln>
                            <a:noFill/>
                          </a:ln>
                          <a:solidFill>
                            <a:srgbClr val="000000"/>
                          </a:solidFill>
                          <a:effectLst/>
                          <a:latin typeface="Arial" charset="0"/>
                        </a:rPr>
                        <a:t> </a:t>
                      </a:r>
                      <a:r>
                        <a:rPr kumimoji="0" lang="en-US" sz="1800" b="0" i="0" u="none" strike="noStrike" cap="none" normalizeH="0" baseline="0" dirty="0" err="1" smtClean="0">
                          <a:ln>
                            <a:noFill/>
                          </a:ln>
                          <a:solidFill>
                            <a:srgbClr val="000000"/>
                          </a:solidFill>
                          <a:effectLst/>
                          <a:latin typeface="Arial" charset="0"/>
                        </a:rPr>
                        <a:t>Bagh</a:t>
                      </a:r>
                      <a:r>
                        <a:rPr kumimoji="0" lang="en-US" sz="1800" b="0" i="0" u="none" strike="noStrike" cap="none" normalizeH="0" baseline="0" dirty="0" smtClean="0">
                          <a:ln>
                            <a:noFill/>
                          </a:ln>
                          <a:solidFill>
                            <a:srgbClr val="000000"/>
                          </a:solidFill>
                          <a:effectLst/>
                          <a:latin typeface="Arial" charset="0"/>
                        </a:rPr>
                        <a:t> incident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r>
            </a:tbl>
          </a:graphicData>
        </a:graphic>
      </p:graphicFrame>
      <p:pic>
        <p:nvPicPr>
          <p:cNvPr id="70680" name="Picture 29" descr="Hussain Gul"/>
          <p:cNvPicPr>
            <a:picLocks noChangeAspect="1" noChangeArrowheads="1"/>
          </p:cNvPicPr>
          <p:nvPr/>
        </p:nvPicPr>
        <p:blipFill>
          <a:blip r:embed="rId2"/>
          <a:srcRect t="2856" b="36699"/>
          <a:stretch>
            <a:fillRect/>
          </a:stretch>
        </p:blipFill>
        <p:spPr bwMode="auto">
          <a:xfrm>
            <a:off x="5219702" y="1341438"/>
            <a:ext cx="3751263" cy="1511300"/>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178DBCC2-8A05-458E-AB16-E6C03F147995}" type="slidenum">
              <a:rPr lang="en-US"/>
              <a:pPr>
                <a:defRPr/>
              </a:pPr>
              <a:t>62</a:t>
            </a:fld>
            <a:endParaRPr lang="en-US"/>
          </a:p>
        </p:txBody>
      </p:sp>
      <p:sp>
        <p:nvSpPr>
          <p:cNvPr id="71682" name="Title 1"/>
          <p:cNvSpPr>
            <a:spLocks noGrp="1"/>
          </p:cNvSpPr>
          <p:nvPr>
            <p:ph type="title" idx="4294967295"/>
          </p:nvPr>
        </p:nvSpPr>
        <p:spPr>
          <a:xfrm>
            <a:off x="0" y="76200"/>
            <a:ext cx="9144000" cy="1143000"/>
          </a:xfrm>
        </p:spPr>
        <p:txBody>
          <a:bodyPr/>
          <a:lstStyle/>
          <a:p>
            <a:pPr eaLnBrk="1" hangingPunct="1"/>
            <a:r>
              <a:rPr lang="en-US" sz="3600" smtClean="0">
                <a:solidFill>
                  <a:schemeClr val="tx1"/>
                </a:solidFill>
              </a:rPr>
              <a:t>Rafaqat Hussain</a:t>
            </a:r>
            <a:br>
              <a:rPr lang="en-US" sz="3600" smtClean="0">
                <a:solidFill>
                  <a:schemeClr val="tx1"/>
                </a:solidFill>
              </a:rPr>
            </a:br>
            <a:r>
              <a:rPr lang="en-US" sz="2200" smtClean="0">
                <a:solidFill>
                  <a:schemeClr val="tx1"/>
                </a:solidFill>
              </a:rPr>
              <a:t>R/O House AD/90, Street 1/8, Ahmedabad, Quaid-e-Azam Colony Rawalpindi</a:t>
            </a:r>
            <a:endParaRPr lang="en-US" sz="2800" smtClean="0">
              <a:solidFill>
                <a:schemeClr val="tx1"/>
              </a:solidFill>
            </a:endParaRPr>
          </a:p>
        </p:txBody>
      </p:sp>
      <p:sp>
        <p:nvSpPr>
          <p:cNvPr id="48130" name="Rectangle 3"/>
          <p:cNvSpPr txBox="1">
            <a:spLocks noGrp="1" noChangeArrowheads="1"/>
          </p:cNvSpPr>
          <p:nvPr/>
        </p:nvSpPr>
        <p:spPr>
          <a:xfrm>
            <a:off x="6553200" y="6356351"/>
            <a:ext cx="2133600" cy="365125"/>
          </a:xfrm>
          <a:prstGeom prst="rect">
            <a:avLst/>
          </a:prstGeom>
          <a:noFill/>
        </p:spPr>
        <p:txBody>
          <a:bodyPr anchor="ctr"/>
          <a:lstStyle/>
          <a:p>
            <a:pPr algn="r" eaLnBrk="0" hangingPunct="0">
              <a:defRPr/>
            </a:pPr>
            <a:fld id="{16E4C800-94D5-4AD2-A536-8A7C17DD6D1A}" type="slidenum">
              <a:rPr lang="en-US" sz="1200">
                <a:solidFill>
                  <a:schemeClr val="tx1">
                    <a:tint val="75000"/>
                  </a:schemeClr>
                </a:solidFill>
                <a:cs typeface="+mn-cs"/>
              </a:rPr>
              <a:pPr algn="r" eaLnBrk="0" hangingPunct="0">
                <a:defRPr/>
              </a:pPr>
              <a:t>62</a:t>
            </a:fld>
            <a:endParaRPr lang="en-US" sz="1200">
              <a:solidFill>
                <a:schemeClr val="tx1">
                  <a:tint val="75000"/>
                </a:schemeClr>
              </a:solidFill>
              <a:cs typeface="+mn-cs"/>
            </a:endParaRPr>
          </a:p>
        </p:txBody>
      </p:sp>
      <p:graphicFrame>
        <p:nvGraphicFramePr>
          <p:cNvPr id="24605" name="Group 29"/>
          <p:cNvGraphicFramePr>
            <a:graphicFrameLocks noGrp="1"/>
          </p:cNvGraphicFramePr>
          <p:nvPr/>
        </p:nvGraphicFramePr>
        <p:xfrm>
          <a:off x="0" y="1397000"/>
          <a:ext cx="9144000" cy="5904865"/>
        </p:xfrm>
        <a:graphic>
          <a:graphicData uri="http://schemas.openxmlformats.org/drawingml/2006/table">
            <a:tbl>
              <a:tblPr/>
              <a:tblGrid>
                <a:gridCol w="1600200"/>
                <a:gridCol w="7543800"/>
              </a:tblGrid>
              <a:tr h="4476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FFFFFF"/>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6400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Date of birth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24 Years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r>
              <a:tr h="6400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Father Name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Sabir Hussain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r>
              <a:tr h="7937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Education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Matric (2000)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r>
              <a:tr h="33832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Brief</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q"/>
                        <a:tabLst/>
                      </a:pPr>
                      <a:r>
                        <a:rPr kumimoji="0" lang="en-US" sz="1800" b="0" i="0" u="none" strike="noStrike" cap="none" normalizeH="0" baseline="0" dirty="0" err="1" smtClean="0">
                          <a:ln>
                            <a:noFill/>
                          </a:ln>
                          <a:solidFill>
                            <a:srgbClr val="000000"/>
                          </a:solidFill>
                          <a:effectLst/>
                          <a:latin typeface="Arial" charset="0"/>
                        </a:rPr>
                        <a:t>Rafaqat</a:t>
                      </a:r>
                      <a:r>
                        <a:rPr kumimoji="0" lang="en-US" sz="1800" b="0" i="0" u="none" strike="noStrike" cap="none" normalizeH="0" baseline="0" dirty="0" smtClean="0">
                          <a:ln>
                            <a:noFill/>
                          </a:ln>
                          <a:solidFill>
                            <a:srgbClr val="000000"/>
                          </a:solidFill>
                          <a:effectLst/>
                          <a:latin typeface="Arial" charset="0"/>
                        </a:rPr>
                        <a:t> is cousin of </a:t>
                      </a:r>
                      <a:r>
                        <a:rPr kumimoji="0" lang="en-US" sz="1800" b="0" i="0" u="none" strike="noStrike" cap="none" normalizeH="0" baseline="0" dirty="0" err="1" smtClean="0">
                          <a:ln>
                            <a:noFill/>
                          </a:ln>
                          <a:solidFill>
                            <a:srgbClr val="000000"/>
                          </a:solidFill>
                          <a:effectLst/>
                          <a:latin typeface="Arial" charset="0"/>
                        </a:rPr>
                        <a:t>Hasnain</a:t>
                      </a:r>
                      <a:r>
                        <a:rPr kumimoji="0" lang="en-US" sz="1800" b="0" i="0" u="none" strike="noStrike" cap="none" normalizeH="0" baseline="0" dirty="0" smtClean="0">
                          <a:ln>
                            <a:noFill/>
                          </a:ln>
                          <a:solidFill>
                            <a:srgbClr val="000000"/>
                          </a:solidFill>
                          <a:effectLst/>
                          <a:latin typeface="Arial" charset="0"/>
                        </a:rPr>
                        <a:t> </a:t>
                      </a:r>
                      <a:r>
                        <a:rPr kumimoji="0" lang="en-US" sz="1800" b="0" i="0" u="none" strike="noStrike" cap="none" normalizeH="0" baseline="0" dirty="0" err="1" smtClean="0">
                          <a:ln>
                            <a:noFill/>
                          </a:ln>
                          <a:solidFill>
                            <a:srgbClr val="000000"/>
                          </a:solidFill>
                          <a:effectLst/>
                          <a:latin typeface="Arial" charset="0"/>
                        </a:rPr>
                        <a:t>Gul</a:t>
                      </a:r>
                      <a:endParaRPr kumimoji="0" lang="en-US" sz="1800" b="0" i="0" u="none" strike="noStrike" cap="none" normalizeH="0" baseline="0" dirty="0" smtClean="0">
                        <a:ln>
                          <a:noFill/>
                        </a:ln>
                        <a:solidFill>
                          <a:srgbClr val="000000"/>
                        </a:solidFill>
                        <a:effectLst/>
                        <a:latin typeface="Arial"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q"/>
                        <a:tabLst/>
                      </a:pPr>
                      <a:r>
                        <a:rPr kumimoji="0" lang="en-US" sz="1800" b="0" i="0" u="none" strike="noStrike" cap="none" normalizeH="0" baseline="0" dirty="0" smtClean="0">
                          <a:ln>
                            <a:noFill/>
                          </a:ln>
                          <a:solidFill>
                            <a:srgbClr val="000000"/>
                          </a:solidFill>
                          <a:effectLst/>
                          <a:latin typeface="Arial" charset="0"/>
                        </a:rPr>
                        <a:t>In 2007 he met with </a:t>
                      </a:r>
                      <a:r>
                        <a:rPr kumimoji="0" lang="en-US" sz="1800" b="0" i="0" u="none" strike="noStrike" cap="none" normalizeH="0" baseline="0" dirty="0" err="1" smtClean="0">
                          <a:ln>
                            <a:noFill/>
                          </a:ln>
                          <a:solidFill>
                            <a:srgbClr val="000000"/>
                          </a:solidFill>
                          <a:effectLst/>
                          <a:latin typeface="Arial" charset="0"/>
                        </a:rPr>
                        <a:t>Qari</a:t>
                      </a:r>
                      <a:r>
                        <a:rPr kumimoji="0" lang="en-US" sz="1800" b="0" i="0" u="none" strike="noStrike" cap="none" normalizeH="0" baseline="0" dirty="0" smtClean="0">
                          <a:ln>
                            <a:noFill/>
                          </a:ln>
                          <a:solidFill>
                            <a:srgbClr val="000000"/>
                          </a:solidFill>
                          <a:effectLst/>
                          <a:latin typeface="Arial" charset="0"/>
                        </a:rPr>
                        <a:t> Ismail student of </a:t>
                      </a:r>
                      <a:r>
                        <a:rPr kumimoji="0" lang="en-US" sz="1800" b="0" i="0" u="none" strike="noStrike" cap="none" normalizeH="0" baseline="0" dirty="0" err="1" smtClean="0">
                          <a:ln>
                            <a:noFill/>
                          </a:ln>
                          <a:solidFill>
                            <a:srgbClr val="000000"/>
                          </a:solidFill>
                          <a:effectLst/>
                          <a:latin typeface="Arial" charset="0"/>
                        </a:rPr>
                        <a:t>Madrassah</a:t>
                      </a:r>
                      <a:r>
                        <a:rPr kumimoji="0" lang="en-US" sz="1800" b="0" i="0" u="none" strike="noStrike" cap="none" normalizeH="0" baseline="0" dirty="0" smtClean="0">
                          <a:ln>
                            <a:noFill/>
                          </a:ln>
                          <a:solidFill>
                            <a:srgbClr val="000000"/>
                          </a:solidFill>
                          <a:effectLst/>
                          <a:latin typeface="Arial" charset="0"/>
                        </a:rPr>
                        <a:t> </a:t>
                      </a:r>
                      <a:r>
                        <a:rPr kumimoji="0" lang="en-US" sz="1800" b="0" i="0" u="none" strike="noStrike" cap="none" normalizeH="0" baseline="0" dirty="0" err="1" smtClean="0">
                          <a:ln>
                            <a:noFill/>
                          </a:ln>
                          <a:solidFill>
                            <a:srgbClr val="000000"/>
                          </a:solidFill>
                          <a:effectLst/>
                          <a:latin typeface="Arial" charset="0"/>
                        </a:rPr>
                        <a:t>Haqqania</a:t>
                      </a:r>
                      <a:r>
                        <a:rPr kumimoji="0" lang="en-US" sz="1800" b="0" i="0" u="none" strike="noStrike" cap="none" normalizeH="0" baseline="0" dirty="0" smtClean="0">
                          <a:ln>
                            <a:noFill/>
                          </a:ln>
                          <a:solidFill>
                            <a:srgbClr val="000000"/>
                          </a:solidFill>
                          <a:effectLst/>
                          <a:latin typeface="Arial" charset="0"/>
                        </a:rPr>
                        <a:t>, </a:t>
                      </a:r>
                      <a:r>
                        <a:rPr kumimoji="0" lang="en-US" sz="1800" b="0" i="0" u="none" strike="noStrike" cap="none" normalizeH="0" baseline="0" dirty="0" err="1" smtClean="0">
                          <a:ln>
                            <a:noFill/>
                          </a:ln>
                          <a:solidFill>
                            <a:srgbClr val="000000"/>
                          </a:solidFill>
                          <a:effectLst/>
                          <a:latin typeface="Arial" charset="0"/>
                        </a:rPr>
                        <a:t>Akora</a:t>
                      </a:r>
                      <a:r>
                        <a:rPr kumimoji="0" lang="en-US" sz="1800" b="0" i="0" u="none" strike="noStrike" cap="none" normalizeH="0" baseline="0" dirty="0" smtClean="0">
                          <a:ln>
                            <a:noFill/>
                          </a:ln>
                          <a:solidFill>
                            <a:srgbClr val="000000"/>
                          </a:solidFill>
                          <a:effectLst/>
                          <a:latin typeface="Arial" charset="0"/>
                        </a:rPr>
                        <a:t> </a:t>
                      </a:r>
                      <a:r>
                        <a:rPr kumimoji="0" lang="en-US" sz="1800" b="0" i="0" u="none" strike="noStrike" cap="none" normalizeH="0" baseline="0" dirty="0" err="1" smtClean="0">
                          <a:ln>
                            <a:noFill/>
                          </a:ln>
                          <a:solidFill>
                            <a:srgbClr val="000000"/>
                          </a:solidFill>
                          <a:effectLst/>
                          <a:latin typeface="Arial" charset="0"/>
                        </a:rPr>
                        <a:t>Khattak</a:t>
                      </a:r>
                      <a:r>
                        <a:rPr kumimoji="0" lang="en-US" sz="1800" b="0" i="0" u="none" strike="noStrike" cap="none" normalizeH="0" baseline="0" dirty="0" smtClean="0">
                          <a:ln>
                            <a:noFill/>
                          </a:ln>
                          <a:solidFill>
                            <a:srgbClr val="000000"/>
                          </a:solidFill>
                          <a:effectLst/>
                          <a:latin typeface="Arial" charset="0"/>
                        </a:rPr>
                        <a:t> along with </a:t>
                      </a:r>
                      <a:r>
                        <a:rPr kumimoji="0" lang="en-US" sz="1800" b="0" i="0" u="none" strike="noStrike" cap="none" normalizeH="0" baseline="0" dirty="0" err="1" smtClean="0">
                          <a:ln>
                            <a:noFill/>
                          </a:ln>
                          <a:solidFill>
                            <a:srgbClr val="000000"/>
                          </a:solidFill>
                          <a:effectLst/>
                          <a:latin typeface="Arial" charset="0"/>
                        </a:rPr>
                        <a:t>Hasnain</a:t>
                      </a:r>
                      <a:r>
                        <a:rPr kumimoji="0" lang="en-US" sz="1800" b="0" i="0" u="none" strike="noStrike" cap="none" normalizeH="0" baseline="0" dirty="0" smtClean="0">
                          <a:ln>
                            <a:noFill/>
                          </a:ln>
                          <a:solidFill>
                            <a:srgbClr val="000000"/>
                          </a:solidFill>
                          <a:effectLst/>
                          <a:latin typeface="Arial" charset="0"/>
                        </a:rPr>
                        <a:t> </a:t>
                      </a:r>
                      <a:r>
                        <a:rPr kumimoji="0" lang="en-US" sz="1800" b="0" i="0" u="none" strike="noStrike" cap="none" normalizeH="0" baseline="0" dirty="0" err="1" smtClean="0">
                          <a:ln>
                            <a:noFill/>
                          </a:ln>
                          <a:solidFill>
                            <a:srgbClr val="000000"/>
                          </a:solidFill>
                          <a:effectLst/>
                          <a:latin typeface="Arial" charset="0"/>
                        </a:rPr>
                        <a:t>Gul</a:t>
                      </a:r>
                      <a:r>
                        <a:rPr kumimoji="0" lang="en-US" sz="1800" b="0" i="0" u="none" strike="noStrike" cap="none" normalizeH="0" baseline="0" dirty="0" smtClean="0">
                          <a:ln>
                            <a:noFill/>
                          </a:ln>
                          <a:solidFill>
                            <a:srgbClr val="000000"/>
                          </a:solidFill>
                          <a:effectLst/>
                          <a:latin typeface="Arial" charset="0"/>
                        </a:rPr>
                        <a:t>, both motivated </a:t>
                      </a:r>
                      <a:r>
                        <a:rPr kumimoji="0" lang="en-US" sz="1800" b="0" i="0" u="none" strike="noStrike" cap="none" normalizeH="0" baseline="0" dirty="0" err="1" smtClean="0">
                          <a:ln>
                            <a:noFill/>
                          </a:ln>
                          <a:solidFill>
                            <a:srgbClr val="000000"/>
                          </a:solidFill>
                          <a:effectLst/>
                          <a:latin typeface="Arial" charset="0"/>
                        </a:rPr>
                        <a:t>Rafaqat</a:t>
                      </a:r>
                      <a:r>
                        <a:rPr kumimoji="0" lang="en-US" sz="1800" b="0" i="0" u="none" strike="noStrike" cap="none" normalizeH="0" baseline="0" dirty="0" smtClean="0">
                          <a:ln>
                            <a:noFill/>
                          </a:ln>
                          <a:solidFill>
                            <a:srgbClr val="000000"/>
                          </a:solidFill>
                          <a:effectLst/>
                          <a:latin typeface="Arial" charset="0"/>
                        </a:rPr>
                        <a:t> for suicide attacks.</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q"/>
                        <a:tabLst/>
                      </a:pPr>
                      <a:r>
                        <a:rPr kumimoji="0" lang="en-US" sz="1800" b="0" i="0" u="none" strike="noStrike" cap="none" normalizeH="0" baseline="0" dirty="0" err="1" smtClean="0">
                          <a:ln>
                            <a:noFill/>
                          </a:ln>
                          <a:solidFill>
                            <a:srgbClr val="000000"/>
                          </a:solidFill>
                          <a:effectLst/>
                          <a:latin typeface="Arial" charset="0"/>
                        </a:rPr>
                        <a:t>Qari</a:t>
                      </a:r>
                      <a:r>
                        <a:rPr kumimoji="0" lang="en-US" sz="1800" b="0" i="0" u="none" strike="noStrike" cap="none" normalizeH="0" baseline="0" dirty="0" smtClean="0">
                          <a:ln>
                            <a:noFill/>
                          </a:ln>
                          <a:solidFill>
                            <a:srgbClr val="000000"/>
                          </a:solidFill>
                          <a:effectLst/>
                          <a:latin typeface="Arial" charset="0"/>
                        </a:rPr>
                        <a:t> Ismail and </a:t>
                      </a:r>
                      <a:r>
                        <a:rPr kumimoji="0" lang="en-US" sz="1800" b="0" i="0" u="none" strike="noStrike" cap="none" normalizeH="0" baseline="0" dirty="0" err="1" smtClean="0">
                          <a:ln>
                            <a:noFill/>
                          </a:ln>
                          <a:solidFill>
                            <a:srgbClr val="000000"/>
                          </a:solidFill>
                          <a:effectLst/>
                          <a:latin typeface="Arial" charset="0"/>
                        </a:rPr>
                        <a:t>Nasarullah</a:t>
                      </a:r>
                      <a:r>
                        <a:rPr kumimoji="0" lang="en-US" sz="1800" b="0" i="0" u="none" strike="noStrike" cap="none" normalizeH="0" baseline="0" dirty="0" smtClean="0">
                          <a:ln>
                            <a:noFill/>
                          </a:ln>
                          <a:solidFill>
                            <a:srgbClr val="000000"/>
                          </a:solidFill>
                          <a:effectLst/>
                          <a:latin typeface="Arial" charset="0"/>
                        </a:rPr>
                        <a:t> (both killed in </a:t>
                      </a:r>
                      <a:r>
                        <a:rPr kumimoji="0" lang="en-US" sz="1800" b="0" i="0" u="none" strike="noStrike" cap="none" normalizeH="0" baseline="0" dirty="0" err="1" smtClean="0">
                          <a:ln>
                            <a:noFill/>
                          </a:ln>
                          <a:solidFill>
                            <a:srgbClr val="000000"/>
                          </a:solidFill>
                          <a:effectLst/>
                          <a:latin typeface="Arial" charset="0"/>
                        </a:rPr>
                        <a:t>Mohmand</a:t>
                      </a:r>
                      <a:r>
                        <a:rPr kumimoji="0" lang="en-US" sz="1800" b="0" i="0" u="none" strike="noStrike" cap="none" normalizeH="0" baseline="0" dirty="0" smtClean="0">
                          <a:ln>
                            <a:noFill/>
                          </a:ln>
                          <a:solidFill>
                            <a:srgbClr val="000000"/>
                          </a:solidFill>
                          <a:effectLst/>
                          <a:latin typeface="Arial" charset="0"/>
                        </a:rPr>
                        <a:t> Agency) were friends and students of </a:t>
                      </a:r>
                      <a:r>
                        <a:rPr kumimoji="0" lang="en-US" sz="1800" b="0" i="0" u="none" strike="noStrike" cap="none" normalizeH="0" baseline="0" dirty="0" err="1" smtClean="0">
                          <a:ln>
                            <a:noFill/>
                          </a:ln>
                          <a:solidFill>
                            <a:srgbClr val="000000"/>
                          </a:solidFill>
                          <a:effectLst/>
                          <a:latin typeface="Arial" charset="0"/>
                        </a:rPr>
                        <a:t>Madrassah</a:t>
                      </a:r>
                      <a:r>
                        <a:rPr kumimoji="0" lang="en-US" sz="1800" b="0" i="0" u="none" strike="noStrike" cap="none" normalizeH="0" baseline="0" dirty="0" smtClean="0">
                          <a:ln>
                            <a:noFill/>
                          </a:ln>
                          <a:solidFill>
                            <a:srgbClr val="000000"/>
                          </a:solidFill>
                          <a:effectLst/>
                          <a:latin typeface="Arial" charset="0"/>
                        </a:rPr>
                        <a:t> </a:t>
                      </a:r>
                      <a:r>
                        <a:rPr kumimoji="0" lang="en-US" sz="1800" b="0" i="0" u="none" strike="noStrike" cap="none" normalizeH="0" baseline="0" dirty="0" err="1" smtClean="0">
                          <a:ln>
                            <a:noFill/>
                          </a:ln>
                          <a:solidFill>
                            <a:srgbClr val="000000"/>
                          </a:solidFill>
                          <a:effectLst/>
                          <a:latin typeface="Arial" charset="0"/>
                        </a:rPr>
                        <a:t>Haqqania</a:t>
                      </a:r>
                      <a:r>
                        <a:rPr kumimoji="0" lang="en-US" sz="1800" b="0" i="0" u="none" strike="noStrike" cap="none" normalizeH="0" baseline="0" dirty="0" smtClean="0">
                          <a:ln>
                            <a:noFill/>
                          </a:ln>
                          <a:solidFill>
                            <a:srgbClr val="000000"/>
                          </a:solidFill>
                          <a:effectLst/>
                          <a:latin typeface="Arial" charset="0"/>
                        </a:rPr>
                        <a:t> and </a:t>
                      </a:r>
                      <a:r>
                        <a:rPr kumimoji="0" lang="en-US" sz="1800" b="0" i="0" u="none" strike="noStrike" cap="none" normalizeH="0" baseline="0" dirty="0" err="1" smtClean="0">
                          <a:ln>
                            <a:noFill/>
                          </a:ln>
                          <a:solidFill>
                            <a:srgbClr val="000000"/>
                          </a:solidFill>
                          <a:effectLst/>
                          <a:latin typeface="Arial" charset="0"/>
                        </a:rPr>
                        <a:t>Nasarullah</a:t>
                      </a:r>
                      <a:r>
                        <a:rPr kumimoji="0" lang="en-US" sz="1800" b="0" i="0" u="none" strike="noStrike" cap="none" normalizeH="0" baseline="0" dirty="0" smtClean="0">
                          <a:ln>
                            <a:noFill/>
                          </a:ln>
                          <a:solidFill>
                            <a:srgbClr val="000000"/>
                          </a:solidFill>
                          <a:effectLst/>
                          <a:latin typeface="Arial" charset="0"/>
                        </a:rPr>
                        <a:t> was focal person on </a:t>
                      </a:r>
                      <a:r>
                        <a:rPr kumimoji="0" lang="en-US" sz="1800" b="0" i="0" u="none" strike="noStrike" cap="none" normalizeH="0" baseline="0" dirty="0" err="1" smtClean="0">
                          <a:ln>
                            <a:noFill/>
                          </a:ln>
                          <a:solidFill>
                            <a:srgbClr val="000000"/>
                          </a:solidFill>
                          <a:effectLst/>
                          <a:latin typeface="Arial" charset="0"/>
                        </a:rPr>
                        <a:t>Liaqat</a:t>
                      </a:r>
                      <a:r>
                        <a:rPr kumimoji="0" lang="en-US" sz="1800" b="0" i="0" u="none" strike="noStrike" cap="none" normalizeH="0" baseline="0" dirty="0" smtClean="0">
                          <a:ln>
                            <a:noFill/>
                          </a:ln>
                          <a:solidFill>
                            <a:srgbClr val="000000"/>
                          </a:solidFill>
                          <a:effectLst/>
                          <a:latin typeface="Arial" charset="0"/>
                        </a:rPr>
                        <a:t> </a:t>
                      </a:r>
                      <a:r>
                        <a:rPr kumimoji="0" lang="en-US" sz="1800" b="0" i="0" u="none" strike="noStrike" cap="none" normalizeH="0" baseline="0" dirty="0" err="1" smtClean="0">
                          <a:ln>
                            <a:noFill/>
                          </a:ln>
                          <a:solidFill>
                            <a:srgbClr val="000000"/>
                          </a:solidFill>
                          <a:effectLst/>
                          <a:latin typeface="Arial" charset="0"/>
                        </a:rPr>
                        <a:t>Bagh</a:t>
                      </a:r>
                      <a:r>
                        <a:rPr kumimoji="0" lang="en-US" sz="1800" b="0" i="0" u="none" strike="noStrike" cap="none" normalizeH="0" baseline="0" dirty="0" smtClean="0">
                          <a:ln>
                            <a:noFill/>
                          </a:ln>
                          <a:solidFill>
                            <a:srgbClr val="000000"/>
                          </a:solidFill>
                          <a:effectLst/>
                          <a:latin typeface="Arial" charset="0"/>
                        </a:rPr>
                        <a:t> incident. </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q"/>
                        <a:tabLst/>
                      </a:pPr>
                      <a:r>
                        <a:rPr kumimoji="0" lang="en-US" sz="1800" b="0" i="0" u="none" strike="noStrike" cap="none" normalizeH="0" baseline="0" dirty="0" err="1" smtClean="0">
                          <a:ln>
                            <a:noFill/>
                          </a:ln>
                          <a:solidFill>
                            <a:srgbClr val="000000"/>
                          </a:solidFill>
                          <a:effectLst/>
                          <a:latin typeface="Arial" charset="0"/>
                        </a:rPr>
                        <a:t>Nasarullah</a:t>
                      </a:r>
                      <a:r>
                        <a:rPr kumimoji="0" lang="en-US" sz="1800" b="0" i="0" u="none" strike="noStrike" cap="none" normalizeH="0" baseline="0" dirty="0" smtClean="0">
                          <a:ln>
                            <a:noFill/>
                          </a:ln>
                          <a:solidFill>
                            <a:srgbClr val="000000"/>
                          </a:solidFill>
                          <a:effectLst/>
                          <a:latin typeface="Arial" charset="0"/>
                        </a:rPr>
                        <a:t> brought suicide bombers for </a:t>
                      </a:r>
                      <a:r>
                        <a:rPr kumimoji="0" lang="en-US" sz="1800" b="0" i="0" u="none" strike="noStrike" cap="none" normalizeH="0" baseline="0" dirty="0" err="1" smtClean="0">
                          <a:ln>
                            <a:noFill/>
                          </a:ln>
                          <a:solidFill>
                            <a:srgbClr val="000000"/>
                          </a:solidFill>
                          <a:effectLst/>
                          <a:latin typeface="Arial" charset="0"/>
                        </a:rPr>
                        <a:t>Liaqat</a:t>
                      </a:r>
                      <a:r>
                        <a:rPr kumimoji="0" lang="en-US" sz="1800" b="0" i="0" u="none" strike="noStrike" cap="none" normalizeH="0" baseline="0" dirty="0" smtClean="0">
                          <a:ln>
                            <a:noFill/>
                          </a:ln>
                          <a:solidFill>
                            <a:srgbClr val="000000"/>
                          </a:solidFill>
                          <a:effectLst/>
                          <a:latin typeface="Arial" charset="0"/>
                        </a:rPr>
                        <a:t> </a:t>
                      </a:r>
                      <a:r>
                        <a:rPr kumimoji="0" lang="en-US" sz="1800" b="0" i="0" u="none" strike="noStrike" cap="none" normalizeH="0" baseline="0" dirty="0" err="1" smtClean="0">
                          <a:ln>
                            <a:noFill/>
                          </a:ln>
                          <a:solidFill>
                            <a:srgbClr val="000000"/>
                          </a:solidFill>
                          <a:effectLst/>
                          <a:latin typeface="Arial" charset="0"/>
                        </a:rPr>
                        <a:t>Bagh</a:t>
                      </a:r>
                      <a:r>
                        <a:rPr kumimoji="0" lang="en-US" sz="1800" b="0" i="0" u="none" strike="noStrike" cap="none" normalizeH="0" baseline="0" dirty="0" smtClean="0">
                          <a:ln>
                            <a:noFill/>
                          </a:ln>
                          <a:solidFill>
                            <a:srgbClr val="000000"/>
                          </a:solidFill>
                          <a:effectLst/>
                          <a:latin typeface="Arial" charset="0"/>
                        </a:rPr>
                        <a:t> incident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r>
            </a:tbl>
          </a:graphicData>
        </a:graphic>
      </p:graphicFrame>
      <p:pic>
        <p:nvPicPr>
          <p:cNvPr id="71704" name="Picture 30" descr="Rafaqat Hussain"/>
          <p:cNvPicPr>
            <a:picLocks noChangeAspect="1" noChangeArrowheads="1"/>
          </p:cNvPicPr>
          <p:nvPr/>
        </p:nvPicPr>
        <p:blipFill>
          <a:blip r:embed="rId2"/>
          <a:srcRect/>
          <a:stretch>
            <a:fillRect/>
          </a:stretch>
        </p:blipFill>
        <p:spPr bwMode="auto">
          <a:xfrm>
            <a:off x="7516813" y="1477964"/>
            <a:ext cx="1376363" cy="1806575"/>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222262C4-7893-4AEC-876E-EF38F5DAE67D}" type="slidenum">
              <a:rPr lang="en-US"/>
              <a:pPr>
                <a:defRPr/>
              </a:pPr>
              <a:t>63</a:t>
            </a:fld>
            <a:endParaRPr lang="en-US"/>
          </a:p>
        </p:txBody>
      </p:sp>
      <p:sp>
        <p:nvSpPr>
          <p:cNvPr id="2" name="Title 1"/>
          <p:cNvSpPr>
            <a:spLocks noGrp="1"/>
          </p:cNvSpPr>
          <p:nvPr>
            <p:ph type="title" idx="4294967295"/>
          </p:nvPr>
        </p:nvSpPr>
        <p:spPr>
          <a:xfrm>
            <a:off x="0" y="-152400"/>
            <a:ext cx="9144000" cy="1143000"/>
          </a:xfrm>
        </p:spPr>
        <p:txBody>
          <a:bodyPr rtlCol="0">
            <a:noAutofit/>
          </a:bodyPr>
          <a:lstStyle/>
          <a:p>
            <a:pPr eaLnBrk="1" fontAlgn="auto" hangingPunct="1">
              <a:spcAft>
                <a:spcPts val="0"/>
              </a:spcAft>
              <a:defRPr/>
            </a:pPr>
            <a:r>
              <a:rPr lang="en-US" sz="3200" b="1" dirty="0" smtClean="0">
                <a:solidFill>
                  <a:schemeClr val="tx1">
                    <a:lumMod val="95000"/>
                    <a:lumOff val="5000"/>
                  </a:schemeClr>
                </a:solidFill>
              </a:rPr>
              <a:t>Nadir Khan @ </a:t>
            </a:r>
            <a:r>
              <a:rPr lang="en-US" sz="3200" b="1" dirty="0" err="1" smtClean="0">
                <a:solidFill>
                  <a:schemeClr val="tx1">
                    <a:lumMod val="95000"/>
                    <a:lumOff val="5000"/>
                  </a:schemeClr>
                </a:solidFill>
              </a:rPr>
              <a:t>Qari</a:t>
            </a:r>
            <a:r>
              <a:rPr lang="en-US" sz="3200" b="1" dirty="0" smtClean="0">
                <a:solidFill>
                  <a:schemeClr val="tx1">
                    <a:lumMod val="95000"/>
                    <a:lumOff val="5000"/>
                  </a:schemeClr>
                </a:solidFill>
              </a:rPr>
              <a:t> Ismail </a:t>
            </a:r>
            <a:br>
              <a:rPr lang="en-US" sz="3200" b="1" dirty="0" smtClean="0">
                <a:solidFill>
                  <a:schemeClr val="tx1">
                    <a:lumMod val="95000"/>
                    <a:lumOff val="5000"/>
                  </a:schemeClr>
                </a:solidFill>
              </a:rPr>
            </a:br>
            <a:r>
              <a:rPr lang="en-US" sz="2400" b="1" dirty="0" smtClean="0">
                <a:solidFill>
                  <a:schemeClr val="tx1">
                    <a:lumMod val="95000"/>
                    <a:lumOff val="5000"/>
                  </a:schemeClr>
                </a:solidFill>
              </a:rPr>
              <a:t>R/o Village </a:t>
            </a:r>
            <a:r>
              <a:rPr lang="en-US" sz="2400" b="1" dirty="0" err="1" smtClean="0">
                <a:solidFill>
                  <a:schemeClr val="tx1">
                    <a:lumMod val="95000"/>
                    <a:lumOff val="5000"/>
                  </a:schemeClr>
                </a:solidFill>
              </a:rPr>
              <a:t>Khazana</a:t>
            </a:r>
            <a:r>
              <a:rPr lang="en-US" sz="2400" b="1" dirty="0" smtClean="0">
                <a:solidFill>
                  <a:schemeClr val="tx1">
                    <a:lumMod val="95000"/>
                    <a:lumOff val="5000"/>
                  </a:schemeClr>
                </a:solidFill>
              </a:rPr>
              <a:t>, Kala Bat, </a:t>
            </a:r>
            <a:r>
              <a:rPr lang="en-US" sz="2400" b="1" dirty="0" err="1" smtClean="0">
                <a:solidFill>
                  <a:schemeClr val="tx1">
                    <a:lumMod val="95000"/>
                    <a:lumOff val="5000"/>
                  </a:schemeClr>
                </a:solidFill>
              </a:rPr>
              <a:t>Tehsil</a:t>
            </a:r>
            <a:r>
              <a:rPr lang="en-US" sz="2400" b="1" dirty="0" smtClean="0">
                <a:solidFill>
                  <a:schemeClr val="tx1">
                    <a:lumMod val="95000"/>
                    <a:lumOff val="5000"/>
                  </a:schemeClr>
                </a:solidFill>
              </a:rPr>
              <a:t> &amp; </a:t>
            </a:r>
            <a:r>
              <a:rPr lang="en-US" sz="2400" b="1" dirty="0" err="1" smtClean="0">
                <a:solidFill>
                  <a:schemeClr val="tx1">
                    <a:lumMod val="95000"/>
                    <a:lumOff val="5000"/>
                  </a:schemeClr>
                </a:solidFill>
              </a:rPr>
              <a:t>Distt</a:t>
            </a:r>
            <a:r>
              <a:rPr lang="en-US" sz="2400" b="1" dirty="0" smtClean="0">
                <a:solidFill>
                  <a:schemeClr val="tx1">
                    <a:lumMod val="95000"/>
                    <a:lumOff val="5000"/>
                  </a:schemeClr>
                </a:solidFill>
              </a:rPr>
              <a:t>. </a:t>
            </a:r>
            <a:r>
              <a:rPr lang="en-US" sz="2400" b="1" dirty="0" err="1" smtClean="0">
                <a:solidFill>
                  <a:schemeClr val="tx1">
                    <a:lumMod val="95000"/>
                    <a:lumOff val="5000"/>
                  </a:schemeClr>
                </a:solidFill>
              </a:rPr>
              <a:t>Swabi</a:t>
            </a:r>
            <a:r>
              <a:rPr lang="en-US" sz="2400" b="1" dirty="0" smtClean="0">
                <a:solidFill>
                  <a:schemeClr val="tx1">
                    <a:lumMod val="95000"/>
                    <a:lumOff val="5000"/>
                  </a:schemeClr>
                </a:solidFill>
              </a:rPr>
              <a:t> </a:t>
            </a:r>
          </a:p>
        </p:txBody>
      </p:sp>
      <p:graphicFrame>
        <p:nvGraphicFramePr>
          <p:cNvPr id="250906" name="Group 26"/>
          <p:cNvGraphicFramePr>
            <a:graphicFrameLocks noGrp="1"/>
          </p:cNvGraphicFramePr>
          <p:nvPr/>
        </p:nvGraphicFramePr>
        <p:xfrm>
          <a:off x="0" y="981075"/>
          <a:ext cx="9144000" cy="8265478"/>
        </p:xfrm>
        <a:graphic>
          <a:graphicData uri="http://schemas.openxmlformats.org/drawingml/2006/table">
            <a:tbl>
              <a:tblPr/>
              <a:tblGrid>
                <a:gridCol w="1600200"/>
                <a:gridCol w="7543800"/>
              </a:tblGrid>
              <a:tr h="46672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9211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r>
              <a:tr h="6400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Father Name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Musafar Khan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r>
              <a:tr h="6400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Education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Madrassah Haqqania, Akora Khatak</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r>
              <a:tr h="61264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Brief</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(Based upn interrogation of Hasnain Gul and Rafaqat)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q"/>
                        <a:tabLst/>
                      </a:pPr>
                      <a:r>
                        <a:rPr kumimoji="0" lang="en-US" sz="1800" b="0" i="0" u="none" strike="noStrike" cap="none" normalizeH="0" baseline="0" smtClean="0">
                          <a:ln>
                            <a:noFill/>
                          </a:ln>
                          <a:solidFill>
                            <a:srgbClr val="000000"/>
                          </a:solidFill>
                          <a:effectLst/>
                          <a:latin typeface="Arial" charset="0"/>
                          <a:cs typeface="Arial" charset="0"/>
                        </a:rPr>
                        <a:t>Group leader of terrorist cell consisted of Haqania students and used to visit Mamba ul Uloom at Miranshah which is the headquarters of all militant organizations fighting from NWA. </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q"/>
                        <a:tabLst/>
                      </a:pPr>
                      <a:r>
                        <a:rPr kumimoji="0" lang="en-US" sz="1800" b="0" i="0" u="none" strike="noStrike" cap="none" normalizeH="0" baseline="0" smtClean="0">
                          <a:ln>
                            <a:noFill/>
                          </a:ln>
                          <a:solidFill>
                            <a:srgbClr val="000000"/>
                          </a:solidFill>
                          <a:effectLst/>
                          <a:latin typeface="Arial" charset="0"/>
                          <a:cs typeface="Arial" charset="0"/>
                        </a:rPr>
                        <a:t>The cell members included :-</a:t>
                      </a:r>
                    </a:p>
                    <a:p>
                      <a:pPr marL="0" marR="0" lvl="0" indent="0" algn="l" defTabSz="914400" rtl="0" eaLnBrk="1" fontAlgn="base" latinLnBrk="0" hangingPunct="1">
                        <a:lnSpc>
                          <a:spcPct val="100000"/>
                        </a:lnSpc>
                        <a:spcBef>
                          <a:spcPct val="0"/>
                        </a:spcBef>
                        <a:spcAft>
                          <a:spcPct val="0"/>
                        </a:spcAft>
                        <a:buClrTx/>
                        <a:buSzTx/>
                        <a:buFont typeface="Arial" charset="0"/>
                        <a:buAutoNum type="romanLcPeriod"/>
                        <a:tabLst/>
                      </a:pPr>
                      <a:r>
                        <a:rPr kumimoji="0" lang="en-US" sz="1800" b="0" i="0" u="none" strike="noStrike" cap="none" normalizeH="0" baseline="0" smtClean="0">
                          <a:ln>
                            <a:noFill/>
                          </a:ln>
                          <a:solidFill>
                            <a:srgbClr val="000000"/>
                          </a:solidFill>
                          <a:effectLst/>
                          <a:latin typeface="Arial" charset="0"/>
                          <a:cs typeface="Arial" charset="0"/>
                        </a:rPr>
                        <a:t>Nasrullah Khan s/o Mir Alam Khan r/o Miranshah (</a:t>
                      </a:r>
                      <a:r>
                        <a:rPr kumimoji="0" lang="en-US" sz="1800" b="0" i="0" u="none" strike="noStrike" cap="none" normalizeH="0" baseline="0" smtClean="0">
                          <a:ln>
                            <a:noFill/>
                          </a:ln>
                          <a:solidFill>
                            <a:srgbClr val="FF0000"/>
                          </a:solidFill>
                          <a:effectLst/>
                          <a:latin typeface="Arial" charset="0"/>
                          <a:cs typeface="Arial" charset="0"/>
                        </a:rPr>
                        <a:t>Focal person of Liaqat bagh Incident – Killed in Mohmand Agency</a:t>
                      </a:r>
                      <a:r>
                        <a:rPr kumimoji="0" lang="en-US" sz="1800" b="0" i="0" u="none" strike="noStrike" cap="none" normalizeH="0" baseline="0" smtClean="0">
                          <a:ln>
                            <a:noFill/>
                          </a:ln>
                          <a:solidFill>
                            <a:srgbClr val="000000"/>
                          </a:solidFill>
                          <a:effectLst/>
                          <a:latin typeface="Arial" charset="0"/>
                          <a:cs typeface="Arial" charset="0"/>
                        </a:rPr>
                        <a:t>)</a:t>
                      </a:r>
                    </a:p>
                    <a:p>
                      <a:pPr marL="0" marR="0" lvl="0" indent="0" algn="l" defTabSz="914400" rtl="0" eaLnBrk="1" fontAlgn="base" latinLnBrk="0" hangingPunct="1">
                        <a:lnSpc>
                          <a:spcPct val="100000"/>
                        </a:lnSpc>
                        <a:spcBef>
                          <a:spcPct val="0"/>
                        </a:spcBef>
                        <a:spcAft>
                          <a:spcPct val="0"/>
                        </a:spcAft>
                        <a:buClrTx/>
                        <a:buSzTx/>
                        <a:buFont typeface="Arial" charset="0"/>
                        <a:buAutoNum type="romanLcPeriod"/>
                        <a:tabLst/>
                      </a:pPr>
                      <a:r>
                        <a:rPr kumimoji="0" lang="en-US" sz="1800" b="0" i="0" u="none" strike="noStrike" cap="none" normalizeH="0" baseline="0" smtClean="0">
                          <a:ln>
                            <a:noFill/>
                          </a:ln>
                          <a:solidFill>
                            <a:srgbClr val="000000"/>
                          </a:solidFill>
                          <a:effectLst/>
                          <a:latin typeface="Arial" charset="0"/>
                          <a:cs typeface="Arial" charset="0"/>
                        </a:rPr>
                        <a:t>Ibad ur Rahman@Noman @ Usman, r/o Malakand (</a:t>
                      </a:r>
                      <a:r>
                        <a:rPr kumimoji="0" lang="en-US" sz="1800" b="0" i="0" u="none" strike="noStrike" cap="none" normalizeH="0" baseline="0" smtClean="0">
                          <a:ln>
                            <a:noFill/>
                          </a:ln>
                          <a:solidFill>
                            <a:srgbClr val="FF0000"/>
                          </a:solidFill>
                          <a:effectLst/>
                          <a:latin typeface="Arial" charset="0"/>
                          <a:cs typeface="Arial" charset="0"/>
                        </a:rPr>
                        <a:t>Absconder</a:t>
                      </a:r>
                      <a:r>
                        <a:rPr kumimoji="0" lang="en-US" sz="1800" b="0" i="0" u="none" strike="noStrike" cap="none" normalizeH="0" baseline="0" smtClean="0">
                          <a:ln>
                            <a:noFill/>
                          </a:ln>
                          <a:solidFill>
                            <a:srgbClr val="000000"/>
                          </a:solidFill>
                          <a:effectLst/>
                          <a:latin typeface="Arial" charset="0"/>
                          <a:cs typeface="Arial" charset="0"/>
                        </a:rPr>
                        <a:t>)</a:t>
                      </a:r>
                    </a:p>
                    <a:p>
                      <a:pPr marL="0" marR="0" lvl="0" indent="0" algn="l" defTabSz="914400" rtl="0" eaLnBrk="1" fontAlgn="base" latinLnBrk="0" hangingPunct="1">
                        <a:lnSpc>
                          <a:spcPct val="100000"/>
                        </a:lnSpc>
                        <a:spcBef>
                          <a:spcPct val="0"/>
                        </a:spcBef>
                        <a:spcAft>
                          <a:spcPct val="0"/>
                        </a:spcAft>
                        <a:buClrTx/>
                        <a:buSzTx/>
                        <a:buFont typeface="Arial" charset="0"/>
                        <a:buAutoNum type="romanLcPeriod"/>
                        <a:tabLst/>
                      </a:pPr>
                      <a:r>
                        <a:rPr kumimoji="0" lang="en-US" sz="1800" b="0" i="0" u="none" strike="noStrike" cap="none" normalizeH="0" baseline="0" smtClean="0">
                          <a:ln>
                            <a:noFill/>
                          </a:ln>
                          <a:solidFill>
                            <a:srgbClr val="000000"/>
                          </a:solidFill>
                          <a:effectLst/>
                          <a:latin typeface="Arial" charset="0"/>
                          <a:cs typeface="Arial" charset="0"/>
                        </a:rPr>
                        <a:t>Hasnain Gul @ Ali s/o Muhammad Riaz  r/o Rawalpindi (</a:t>
                      </a:r>
                      <a:r>
                        <a:rPr kumimoji="0" lang="en-US" sz="1800" b="0" i="0" u="none" strike="noStrike" cap="none" normalizeH="0" baseline="0" smtClean="0">
                          <a:ln>
                            <a:noFill/>
                          </a:ln>
                          <a:solidFill>
                            <a:srgbClr val="FF0000"/>
                          </a:solidFill>
                          <a:effectLst/>
                          <a:latin typeface="Arial" charset="0"/>
                          <a:cs typeface="Arial" charset="0"/>
                        </a:rPr>
                        <a:t>Arrested</a:t>
                      </a:r>
                      <a:r>
                        <a:rPr kumimoji="0" lang="en-US" sz="1800" b="0" i="0" u="none" strike="noStrike" cap="none" normalizeH="0" baseline="0" smtClean="0">
                          <a:ln>
                            <a:noFill/>
                          </a:ln>
                          <a:solidFill>
                            <a:srgbClr val="000000"/>
                          </a:solidFill>
                          <a:effectLst/>
                          <a:latin typeface="Arial" charset="0"/>
                          <a:cs typeface="Arial" charset="0"/>
                        </a:rPr>
                        <a:t>)</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q"/>
                        <a:tabLst/>
                      </a:pPr>
                      <a:r>
                        <a:rPr kumimoji="0" lang="en-US" sz="1800" b="0" i="0" u="none" strike="noStrike" cap="none" normalizeH="0" baseline="0" smtClean="0">
                          <a:ln>
                            <a:noFill/>
                          </a:ln>
                          <a:solidFill>
                            <a:srgbClr val="000000"/>
                          </a:solidFill>
                          <a:effectLst/>
                          <a:latin typeface="Arial" charset="0"/>
                          <a:cs typeface="Arial" charset="0"/>
                        </a:rPr>
                        <a:t>They defected away from Haqqani Group as the latter was active only in Afghanistan and was not operating in Pakistan. </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q"/>
                        <a:tabLst/>
                      </a:pPr>
                      <a:r>
                        <a:rPr kumimoji="0" lang="en-US" sz="1800" b="0" i="0" u="none" strike="noStrike" cap="none" normalizeH="0" baseline="0" smtClean="0">
                          <a:ln>
                            <a:noFill/>
                          </a:ln>
                          <a:solidFill>
                            <a:srgbClr val="000000"/>
                          </a:solidFill>
                          <a:effectLst/>
                          <a:latin typeface="Arial" charset="0"/>
                          <a:cs typeface="Arial" charset="0"/>
                        </a:rPr>
                        <a:t>This group joined Baitullah Mahsud group in 2007 after military operations in  Bajaur, Mirali, etc. </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q"/>
                        <a:tabLst/>
                      </a:pPr>
                      <a:r>
                        <a:rPr kumimoji="0" lang="en-US" sz="1800" b="0" i="0" u="none" strike="noStrike" cap="none" normalizeH="0" baseline="0" smtClean="0">
                          <a:ln>
                            <a:noFill/>
                          </a:ln>
                          <a:solidFill>
                            <a:srgbClr val="000000"/>
                          </a:solidFill>
                          <a:effectLst/>
                          <a:latin typeface="Arial" charset="0"/>
                          <a:cs typeface="Arial" charset="0"/>
                        </a:rPr>
                        <a:t>Ismail being the group leader, used to visit Baitullah Mahsud frequently.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r>
            </a:tbl>
          </a:graphicData>
        </a:graphic>
      </p:graphicFrame>
      <p:pic>
        <p:nvPicPr>
          <p:cNvPr id="72727" name="Picture 1" descr="Nadir"/>
          <p:cNvPicPr>
            <a:picLocks noChangeAspect="1" noChangeArrowheads="1"/>
          </p:cNvPicPr>
          <p:nvPr/>
        </p:nvPicPr>
        <p:blipFill>
          <a:blip r:embed="rId2"/>
          <a:srcRect r="10106" b="18597"/>
          <a:stretch>
            <a:fillRect/>
          </a:stretch>
        </p:blipFill>
        <p:spPr bwMode="auto">
          <a:xfrm>
            <a:off x="7596189" y="808039"/>
            <a:ext cx="1384300" cy="1800225"/>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F48EBD8B-296D-4F3D-B717-9AA4C3B73A5F}" type="slidenum">
              <a:rPr lang="en-US"/>
              <a:pPr>
                <a:defRPr/>
              </a:pPr>
              <a:t>64</a:t>
            </a:fld>
            <a:endParaRPr lang="en-US"/>
          </a:p>
        </p:txBody>
      </p:sp>
      <p:sp>
        <p:nvSpPr>
          <p:cNvPr id="73730" name="Title 1"/>
          <p:cNvSpPr>
            <a:spLocks noGrp="1"/>
          </p:cNvSpPr>
          <p:nvPr>
            <p:ph type="title" idx="4294967295"/>
          </p:nvPr>
        </p:nvSpPr>
        <p:spPr>
          <a:xfrm>
            <a:off x="0" y="-152400"/>
            <a:ext cx="9144000" cy="1143000"/>
          </a:xfrm>
        </p:spPr>
        <p:txBody>
          <a:bodyPr/>
          <a:lstStyle/>
          <a:p>
            <a:pPr eaLnBrk="1" hangingPunct="1"/>
            <a:r>
              <a:rPr lang="en-US" sz="3200" b="1" smtClean="0">
                <a:solidFill>
                  <a:schemeClr val="tx1"/>
                </a:solidFill>
              </a:rPr>
              <a:t>…Nadir Khan</a:t>
            </a:r>
            <a:r>
              <a:rPr lang="en-US" sz="3200" b="1" smtClean="0">
                <a:solidFill>
                  <a:srgbClr val="0D0D0D"/>
                </a:solidFill>
              </a:rPr>
              <a:t> @ Qari Ismail </a:t>
            </a:r>
            <a:br>
              <a:rPr lang="en-US" sz="3200" b="1" smtClean="0">
                <a:solidFill>
                  <a:srgbClr val="0D0D0D"/>
                </a:solidFill>
              </a:rPr>
            </a:br>
            <a:r>
              <a:rPr lang="en-US" sz="2400" b="1" smtClean="0">
                <a:solidFill>
                  <a:srgbClr val="0D0D0D"/>
                </a:solidFill>
              </a:rPr>
              <a:t>R/o Village Khazana, Kala Bat, Tehsil &amp; Distt. Swabi </a:t>
            </a:r>
          </a:p>
        </p:txBody>
      </p:sp>
      <p:sp>
        <p:nvSpPr>
          <p:cNvPr id="51202" name="Rectangle 3"/>
          <p:cNvSpPr txBox="1">
            <a:spLocks noGrp="1" noChangeArrowheads="1"/>
          </p:cNvSpPr>
          <p:nvPr/>
        </p:nvSpPr>
        <p:spPr>
          <a:xfrm>
            <a:off x="6553200" y="6356351"/>
            <a:ext cx="2133600" cy="365125"/>
          </a:xfrm>
          <a:prstGeom prst="rect">
            <a:avLst/>
          </a:prstGeom>
          <a:noFill/>
        </p:spPr>
        <p:txBody>
          <a:bodyPr anchor="ctr"/>
          <a:lstStyle/>
          <a:p>
            <a:pPr algn="r" eaLnBrk="0" hangingPunct="0">
              <a:defRPr/>
            </a:pPr>
            <a:fld id="{A3CDB8F5-F24D-4C95-9876-BB84C89D3668}" type="slidenum">
              <a:rPr lang="en-US" sz="1200">
                <a:solidFill>
                  <a:schemeClr val="tx1">
                    <a:tint val="75000"/>
                  </a:schemeClr>
                </a:solidFill>
                <a:cs typeface="+mn-cs"/>
              </a:rPr>
              <a:pPr algn="r" eaLnBrk="0" hangingPunct="0">
                <a:defRPr/>
              </a:pPr>
              <a:t>64</a:t>
            </a:fld>
            <a:endParaRPr lang="en-US" sz="1200">
              <a:solidFill>
                <a:schemeClr val="tx1">
                  <a:tint val="75000"/>
                </a:schemeClr>
              </a:solidFill>
              <a:cs typeface="+mn-cs"/>
            </a:endParaRPr>
          </a:p>
        </p:txBody>
      </p:sp>
      <p:graphicFrame>
        <p:nvGraphicFramePr>
          <p:cNvPr id="5" name="Table 4"/>
          <p:cNvGraphicFramePr>
            <a:graphicFrameLocks noGrp="1"/>
          </p:cNvGraphicFramePr>
          <p:nvPr/>
        </p:nvGraphicFramePr>
        <p:xfrm>
          <a:off x="0" y="1063625"/>
          <a:ext cx="9144000" cy="7983420"/>
        </p:xfrm>
        <a:graphic>
          <a:graphicData uri="http://schemas.openxmlformats.org/drawingml/2006/table">
            <a:tbl>
              <a:tblPr firstRow="1" bandRow="1">
                <a:tableStyleId>{5C22544A-7EE6-4342-B048-85BDC9FD1C3A}</a:tableStyleId>
              </a:tblPr>
              <a:tblGrid>
                <a:gridCol w="1600200"/>
                <a:gridCol w="7543800"/>
              </a:tblGrid>
              <a:tr h="485340">
                <a:tc>
                  <a:txBody>
                    <a:bodyPr/>
                    <a:lstStyle/>
                    <a:p>
                      <a:endParaRPr lang="en-US" sz="1800" dirty="0"/>
                    </a:p>
                  </a:txBody>
                  <a:tcPr/>
                </a:tc>
                <a:tc>
                  <a:txBody>
                    <a:bodyPr/>
                    <a:lstStyle/>
                    <a:p>
                      <a:endParaRPr lang="en-US" sz="1800" dirty="0"/>
                    </a:p>
                  </a:txBody>
                  <a:tcPr/>
                </a:tc>
              </a:tr>
              <a:tr h="7498080">
                <a:tc>
                  <a:txBody>
                    <a:bodyPr/>
                    <a:lstStyle/>
                    <a:p>
                      <a:r>
                        <a:rPr lang="en-US" sz="1800" dirty="0" smtClean="0"/>
                        <a:t>Brief</a:t>
                      </a:r>
                    </a:p>
                    <a:p>
                      <a:r>
                        <a:rPr lang="en-US" sz="1800" dirty="0" smtClean="0"/>
                        <a:t>(Based</a:t>
                      </a:r>
                      <a:r>
                        <a:rPr lang="en-US" sz="1800" baseline="0" dirty="0" smtClean="0"/>
                        <a:t> </a:t>
                      </a:r>
                      <a:r>
                        <a:rPr lang="en-US" sz="1800" baseline="0" dirty="0" err="1" smtClean="0"/>
                        <a:t>upn</a:t>
                      </a:r>
                      <a:r>
                        <a:rPr lang="en-US" sz="1800" baseline="0" dirty="0" smtClean="0"/>
                        <a:t> interrogation of </a:t>
                      </a:r>
                      <a:r>
                        <a:rPr lang="en-US" sz="1800" baseline="0" dirty="0" err="1" smtClean="0"/>
                        <a:t>Hasnain</a:t>
                      </a:r>
                      <a:r>
                        <a:rPr lang="en-US" sz="1800" baseline="0" dirty="0" smtClean="0"/>
                        <a:t> </a:t>
                      </a:r>
                      <a:r>
                        <a:rPr lang="en-US" sz="1800" baseline="0" dirty="0" err="1" smtClean="0"/>
                        <a:t>Gul</a:t>
                      </a:r>
                      <a:r>
                        <a:rPr lang="en-US" sz="1800" baseline="0" dirty="0" smtClean="0"/>
                        <a:t> and </a:t>
                      </a:r>
                      <a:r>
                        <a:rPr lang="en-US" sz="1800" baseline="0" dirty="0" err="1" smtClean="0"/>
                        <a:t>Rafaqat</a:t>
                      </a:r>
                      <a:r>
                        <a:rPr lang="en-US" sz="1800" baseline="0" dirty="0" smtClean="0"/>
                        <a:t>)</a:t>
                      </a:r>
                      <a:endParaRPr lang="en-US" sz="1800" dirty="0"/>
                    </a:p>
                  </a:txBody>
                  <a:tcPr/>
                </a:tc>
                <a:tc>
                  <a:txBody>
                    <a:bodyPr/>
                    <a:lstStyle/>
                    <a:p>
                      <a:pPr eaLnBrk="1" hangingPunct="1">
                        <a:buFont typeface="Wingdings" pitchFamily="2" charset="2"/>
                        <a:buChar char="q"/>
                      </a:pPr>
                      <a:r>
                        <a:rPr lang="en-US" sz="1800" dirty="0" smtClean="0"/>
                        <a:t>Once Ismail informed his group members that the </a:t>
                      </a:r>
                      <a:r>
                        <a:rPr lang="en-US" sz="1800" dirty="0" err="1" smtClean="0"/>
                        <a:t>Ameer</a:t>
                      </a:r>
                      <a:r>
                        <a:rPr lang="en-US" sz="1800" dirty="0" smtClean="0"/>
                        <a:t> (</a:t>
                      </a:r>
                      <a:r>
                        <a:rPr lang="en-US" sz="1800" dirty="0" err="1" smtClean="0"/>
                        <a:t>Baitullah</a:t>
                      </a:r>
                      <a:r>
                        <a:rPr lang="en-US" sz="1800" dirty="0" smtClean="0"/>
                        <a:t> </a:t>
                      </a:r>
                      <a:r>
                        <a:rPr lang="en-US" sz="1800" dirty="0" err="1" smtClean="0"/>
                        <a:t>Mahsud</a:t>
                      </a:r>
                      <a:r>
                        <a:rPr lang="en-US" sz="1800" dirty="0" smtClean="0"/>
                        <a:t>) wants to target Benazir Bhutto as she is against </a:t>
                      </a:r>
                      <a:r>
                        <a:rPr lang="en-US" sz="1800" dirty="0" err="1" smtClean="0"/>
                        <a:t>Mujahideen</a:t>
                      </a:r>
                      <a:r>
                        <a:rPr lang="en-US" sz="1800" dirty="0" smtClean="0"/>
                        <a:t>.  </a:t>
                      </a:r>
                    </a:p>
                    <a:p>
                      <a:pPr eaLnBrk="1" hangingPunct="1">
                        <a:buFont typeface="Wingdings" pitchFamily="2" charset="2"/>
                        <a:buChar char="q"/>
                      </a:pPr>
                      <a:r>
                        <a:rPr lang="en-US" sz="1800" dirty="0" smtClean="0"/>
                        <a:t>In November 2007, a meeting was held at room 96 situated on the 4th floor of </a:t>
                      </a:r>
                      <a:r>
                        <a:rPr lang="en-US" sz="1800" dirty="0" err="1" smtClean="0"/>
                        <a:t>Haqania</a:t>
                      </a:r>
                      <a:r>
                        <a:rPr lang="en-US" sz="1800" dirty="0" smtClean="0"/>
                        <a:t> </a:t>
                      </a:r>
                      <a:r>
                        <a:rPr lang="en-US" sz="1800" dirty="0" err="1" smtClean="0"/>
                        <a:t>Madrassa</a:t>
                      </a:r>
                      <a:r>
                        <a:rPr lang="en-US" sz="1800" dirty="0" smtClean="0"/>
                        <a:t> for suicide attack on Benazir Bhutto. </a:t>
                      </a:r>
                    </a:p>
                    <a:p>
                      <a:pPr marL="0" marR="0" indent="0" algn="l" defTabSz="914400" rtl="0" eaLnBrk="1" fontAlgn="auto" latinLnBrk="0" hangingPunct="1">
                        <a:lnSpc>
                          <a:spcPct val="100000"/>
                        </a:lnSpc>
                        <a:spcBef>
                          <a:spcPts val="0"/>
                        </a:spcBef>
                        <a:spcAft>
                          <a:spcPts val="0"/>
                        </a:spcAft>
                        <a:buClrTx/>
                        <a:buSzTx/>
                        <a:buFont typeface="Wingdings" pitchFamily="2" charset="2"/>
                        <a:buChar char="q"/>
                        <a:tabLst/>
                        <a:defRPr/>
                      </a:pPr>
                      <a:r>
                        <a:rPr lang="en-US" sz="1800" dirty="0" smtClean="0"/>
                        <a:t>Following participated in the meeting:-</a:t>
                      </a:r>
                    </a:p>
                    <a:p>
                      <a:pPr marL="0" marR="0" indent="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1800" dirty="0" smtClean="0"/>
                        <a:t>     Nadir Khan @ Ismail Khan</a:t>
                      </a:r>
                    </a:p>
                    <a:p>
                      <a:pPr marL="0" marR="0" indent="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1800" dirty="0" smtClean="0"/>
                        <a:t>     </a:t>
                      </a:r>
                      <a:r>
                        <a:rPr lang="en-US" sz="1800" dirty="0" err="1" smtClean="0"/>
                        <a:t>Ibad</a:t>
                      </a:r>
                      <a:r>
                        <a:rPr lang="en-US" sz="1800" dirty="0" smtClean="0"/>
                        <a:t> </a:t>
                      </a:r>
                      <a:r>
                        <a:rPr lang="en-US" sz="1800" dirty="0" err="1" smtClean="0"/>
                        <a:t>ur</a:t>
                      </a:r>
                      <a:r>
                        <a:rPr lang="en-US" sz="1800" dirty="0" smtClean="0"/>
                        <a:t> </a:t>
                      </a:r>
                      <a:r>
                        <a:rPr lang="en-US" sz="1800" dirty="0" err="1" smtClean="0"/>
                        <a:t>Rahman</a:t>
                      </a:r>
                      <a:r>
                        <a:rPr lang="en-US" sz="1800" dirty="0" smtClean="0"/>
                        <a:t> @ </a:t>
                      </a:r>
                      <a:r>
                        <a:rPr lang="en-US" sz="1800" dirty="0" err="1" smtClean="0"/>
                        <a:t>Noman</a:t>
                      </a:r>
                      <a:endParaRPr lang="en-US" sz="1800" dirty="0" smtClean="0"/>
                    </a:p>
                    <a:p>
                      <a:pPr marL="0" marR="0" indent="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1800" dirty="0" smtClean="0"/>
                        <a:t>     </a:t>
                      </a:r>
                      <a:r>
                        <a:rPr lang="en-US" sz="1800" dirty="0" err="1" smtClean="0"/>
                        <a:t>Hasnain</a:t>
                      </a:r>
                      <a:r>
                        <a:rPr lang="en-US" sz="1800" dirty="0" smtClean="0"/>
                        <a:t> </a:t>
                      </a:r>
                      <a:r>
                        <a:rPr lang="en-US" sz="1800" dirty="0" err="1" smtClean="0"/>
                        <a:t>Gul</a:t>
                      </a:r>
                      <a:r>
                        <a:rPr lang="en-US" sz="1800" dirty="0" smtClean="0"/>
                        <a:t> </a:t>
                      </a:r>
                    </a:p>
                    <a:p>
                      <a:pPr marL="0" marR="0" indent="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1800" dirty="0" smtClean="0"/>
                        <a:t>     </a:t>
                      </a:r>
                      <a:r>
                        <a:rPr lang="en-US" sz="1800" dirty="0" err="1" smtClean="0"/>
                        <a:t>Nasrullah</a:t>
                      </a:r>
                      <a:endParaRPr lang="en-US" sz="1800" dirty="0" smtClean="0"/>
                    </a:p>
                    <a:p>
                      <a:pPr marL="0" marR="0" indent="0" algn="l" defTabSz="914400" rtl="0" eaLnBrk="1" fontAlgn="auto" latinLnBrk="0" hangingPunct="1">
                        <a:lnSpc>
                          <a:spcPct val="100000"/>
                        </a:lnSpc>
                        <a:spcBef>
                          <a:spcPts val="0"/>
                        </a:spcBef>
                        <a:spcAft>
                          <a:spcPts val="0"/>
                        </a:spcAft>
                        <a:buClrTx/>
                        <a:buSzTx/>
                        <a:buFont typeface="Wingdings" pitchFamily="2" charset="2"/>
                        <a:buChar char="q"/>
                        <a:tabLst/>
                        <a:defRPr/>
                      </a:pPr>
                      <a:r>
                        <a:rPr lang="en-US" sz="1800" dirty="0" err="1" smtClean="0"/>
                        <a:t>Nasrullah</a:t>
                      </a:r>
                      <a:r>
                        <a:rPr lang="en-US" sz="1800" dirty="0" smtClean="0"/>
                        <a:t> was to bring the suicide bomber, Nadir @ Ismail to provide logistics, </a:t>
                      </a:r>
                      <a:r>
                        <a:rPr lang="en-US" sz="1800" dirty="0" err="1" smtClean="0"/>
                        <a:t>Hasnain</a:t>
                      </a:r>
                      <a:r>
                        <a:rPr lang="en-US" sz="1800" dirty="0" smtClean="0"/>
                        <a:t> </a:t>
                      </a:r>
                      <a:r>
                        <a:rPr lang="en-US" sz="1800" dirty="0" err="1" smtClean="0"/>
                        <a:t>Gul</a:t>
                      </a:r>
                      <a:r>
                        <a:rPr lang="en-US" sz="1800" dirty="0" smtClean="0"/>
                        <a:t> to provide accommodation in Rawalpindi and </a:t>
                      </a:r>
                      <a:r>
                        <a:rPr lang="en-US" sz="1800" dirty="0" err="1" smtClean="0"/>
                        <a:t>Ibad</a:t>
                      </a:r>
                      <a:r>
                        <a:rPr lang="en-US" sz="1800" dirty="0" smtClean="0"/>
                        <a:t> </a:t>
                      </a:r>
                      <a:r>
                        <a:rPr lang="en-US" sz="1800" dirty="0" err="1" smtClean="0"/>
                        <a:t>ur</a:t>
                      </a:r>
                      <a:r>
                        <a:rPr lang="en-US" sz="1800" dirty="0" smtClean="0"/>
                        <a:t> </a:t>
                      </a:r>
                      <a:r>
                        <a:rPr lang="en-US" sz="1800" dirty="0" err="1" smtClean="0"/>
                        <a:t>Rahman</a:t>
                      </a:r>
                      <a:r>
                        <a:rPr lang="en-US" sz="1800" dirty="0" smtClean="0"/>
                        <a:t> @ </a:t>
                      </a:r>
                      <a:r>
                        <a:rPr lang="en-US" sz="1800" dirty="0" err="1" smtClean="0"/>
                        <a:t>Noman</a:t>
                      </a:r>
                      <a:r>
                        <a:rPr lang="en-US" sz="1800" dirty="0" smtClean="0"/>
                        <a:t> to coordinate the attack. </a:t>
                      </a:r>
                    </a:p>
                    <a:p>
                      <a:pPr marL="0" marR="0" indent="0" algn="l" defTabSz="914400" rtl="0" eaLnBrk="1" fontAlgn="auto" latinLnBrk="0" hangingPunct="1">
                        <a:lnSpc>
                          <a:spcPct val="100000"/>
                        </a:lnSpc>
                        <a:spcBef>
                          <a:spcPts val="0"/>
                        </a:spcBef>
                        <a:spcAft>
                          <a:spcPts val="0"/>
                        </a:spcAft>
                        <a:buClrTx/>
                        <a:buSzTx/>
                        <a:buFont typeface="Wingdings" pitchFamily="2" charset="2"/>
                        <a:buChar char="q"/>
                        <a:tabLst/>
                        <a:defRPr/>
                      </a:pPr>
                      <a:r>
                        <a:rPr lang="en-US" sz="1800" dirty="0" err="1" smtClean="0"/>
                        <a:t>Nasrullah</a:t>
                      </a:r>
                      <a:r>
                        <a:rPr lang="en-US" sz="1800" dirty="0" smtClean="0"/>
                        <a:t> and Nadir @ Ismail were staying at room 96 of the </a:t>
                      </a:r>
                      <a:r>
                        <a:rPr lang="en-US" sz="1800" dirty="0" err="1" smtClean="0"/>
                        <a:t>Haqqania</a:t>
                      </a:r>
                      <a:r>
                        <a:rPr lang="en-US" sz="1800" dirty="0" smtClean="0"/>
                        <a:t> </a:t>
                      </a:r>
                      <a:r>
                        <a:rPr lang="en-US" sz="1800" dirty="0" err="1" smtClean="0"/>
                        <a:t>Madrassa</a:t>
                      </a:r>
                      <a:r>
                        <a:rPr lang="en-US" sz="1800" dirty="0" smtClean="0"/>
                        <a:t> while studying there </a:t>
                      </a:r>
                    </a:p>
                    <a:p>
                      <a:pPr marL="0" marR="0" indent="0" algn="l" defTabSz="914400" rtl="0" eaLnBrk="1" fontAlgn="auto" latinLnBrk="0" hangingPunct="1">
                        <a:lnSpc>
                          <a:spcPct val="100000"/>
                        </a:lnSpc>
                        <a:spcBef>
                          <a:spcPts val="0"/>
                        </a:spcBef>
                        <a:spcAft>
                          <a:spcPts val="0"/>
                        </a:spcAft>
                        <a:buClrTx/>
                        <a:buSzTx/>
                        <a:buFont typeface="Wingdings" pitchFamily="2" charset="2"/>
                        <a:buChar char="q"/>
                        <a:tabLst/>
                        <a:defRPr/>
                      </a:pPr>
                      <a:r>
                        <a:rPr lang="en-US" sz="1800" dirty="0" err="1" smtClean="0"/>
                        <a:t>Ibad</a:t>
                      </a:r>
                      <a:r>
                        <a:rPr lang="en-US" sz="1800" dirty="0" smtClean="0"/>
                        <a:t> </a:t>
                      </a:r>
                      <a:r>
                        <a:rPr lang="en-US" sz="1800" dirty="0" err="1" smtClean="0"/>
                        <a:t>ur</a:t>
                      </a:r>
                      <a:r>
                        <a:rPr lang="en-US" sz="1800" dirty="0" smtClean="0"/>
                        <a:t> </a:t>
                      </a:r>
                      <a:r>
                        <a:rPr lang="en-US" sz="1800" dirty="0" err="1" smtClean="0"/>
                        <a:t>Rahman</a:t>
                      </a:r>
                      <a:r>
                        <a:rPr lang="en-US" sz="1800" dirty="0" smtClean="0"/>
                        <a:t> @ </a:t>
                      </a:r>
                      <a:r>
                        <a:rPr lang="en-US" sz="1800" dirty="0" err="1" smtClean="0"/>
                        <a:t>Noman</a:t>
                      </a:r>
                      <a:r>
                        <a:rPr lang="en-US" sz="1800" dirty="0" smtClean="0"/>
                        <a:t> used to stay illegally there. </a:t>
                      </a:r>
                    </a:p>
                    <a:p>
                      <a:pPr marL="0" marR="0" indent="0" algn="l" defTabSz="914400" rtl="0" eaLnBrk="1" fontAlgn="auto" latinLnBrk="0" hangingPunct="1">
                        <a:lnSpc>
                          <a:spcPct val="100000"/>
                        </a:lnSpc>
                        <a:spcBef>
                          <a:spcPts val="0"/>
                        </a:spcBef>
                        <a:spcAft>
                          <a:spcPts val="0"/>
                        </a:spcAft>
                        <a:buClrTx/>
                        <a:buSzTx/>
                        <a:buFont typeface="Wingdings" pitchFamily="2" charset="2"/>
                        <a:buChar char="q"/>
                        <a:tabLst/>
                        <a:defRPr/>
                      </a:pPr>
                      <a:r>
                        <a:rPr lang="en-US" sz="1800" dirty="0" smtClean="0"/>
                        <a:t>Nadir Khan @ Ismail Khan and </a:t>
                      </a:r>
                      <a:r>
                        <a:rPr lang="en-US" sz="1800" dirty="0" err="1" smtClean="0"/>
                        <a:t>Nasrullah</a:t>
                      </a:r>
                      <a:r>
                        <a:rPr lang="en-US" sz="1800" dirty="0" smtClean="0"/>
                        <a:t> were killed on 15 January 2008 in an encounter with security forces at a check post in </a:t>
                      </a:r>
                      <a:r>
                        <a:rPr lang="en-US" sz="1800" dirty="0" err="1" smtClean="0"/>
                        <a:t>Mohmand</a:t>
                      </a:r>
                      <a:r>
                        <a:rPr lang="en-US" sz="1800" dirty="0" smtClean="0"/>
                        <a:t> Agency. </a:t>
                      </a:r>
                    </a:p>
                  </a:txBody>
                  <a:tcPr/>
                </a:tc>
              </a:tr>
            </a:tbl>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7BD081F0-5B09-4078-BFC3-999C2EDE528C}" type="slidenum">
              <a:rPr lang="en-US"/>
              <a:pPr>
                <a:defRPr/>
              </a:pPr>
              <a:t>65</a:t>
            </a:fld>
            <a:endParaRPr lang="en-US"/>
          </a:p>
        </p:txBody>
      </p:sp>
      <p:sp>
        <p:nvSpPr>
          <p:cNvPr id="74754" name="Title 1"/>
          <p:cNvSpPr>
            <a:spLocks noGrp="1"/>
          </p:cNvSpPr>
          <p:nvPr>
            <p:ph type="title" idx="4294967295"/>
          </p:nvPr>
        </p:nvSpPr>
        <p:spPr>
          <a:xfrm>
            <a:off x="0" y="-171450"/>
            <a:ext cx="9144000" cy="1143000"/>
          </a:xfrm>
        </p:spPr>
        <p:txBody>
          <a:bodyPr/>
          <a:lstStyle/>
          <a:p>
            <a:pPr eaLnBrk="1" hangingPunct="1"/>
            <a:r>
              <a:rPr lang="en-US" sz="3200" b="1" smtClean="0">
                <a:solidFill>
                  <a:schemeClr val="tx1"/>
                </a:solidFill>
              </a:rPr>
              <a:t>Nasrullah </a:t>
            </a:r>
            <a:br>
              <a:rPr lang="en-US" sz="3200" b="1" smtClean="0">
                <a:solidFill>
                  <a:schemeClr val="tx1"/>
                </a:solidFill>
              </a:rPr>
            </a:br>
            <a:r>
              <a:rPr lang="en-US" sz="2000" b="1" smtClean="0">
                <a:solidFill>
                  <a:schemeClr val="tx1"/>
                </a:solidFill>
              </a:rPr>
              <a:t>R/o Village Dirnomi Saidgai, Miranshah, North Waziristan Agency</a:t>
            </a:r>
            <a:r>
              <a:rPr lang="en-US" sz="2000" smtClean="0">
                <a:solidFill>
                  <a:schemeClr val="tx1"/>
                </a:solidFill>
              </a:rPr>
              <a:t> </a:t>
            </a:r>
          </a:p>
        </p:txBody>
      </p:sp>
      <p:sp>
        <p:nvSpPr>
          <p:cNvPr id="52226" name="Rectangle 3"/>
          <p:cNvSpPr txBox="1">
            <a:spLocks noGrp="1" noChangeArrowheads="1"/>
          </p:cNvSpPr>
          <p:nvPr/>
        </p:nvSpPr>
        <p:spPr>
          <a:xfrm>
            <a:off x="6553200" y="6356351"/>
            <a:ext cx="2133600" cy="365125"/>
          </a:xfrm>
          <a:prstGeom prst="rect">
            <a:avLst/>
          </a:prstGeom>
          <a:noFill/>
        </p:spPr>
        <p:txBody>
          <a:bodyPr anchor="ctr"/>
          <a:lstStyle/>
          <a:p>
            <a:pPr algn="r" eaLnBrk="0" hangingPunct="0">
              <a:defRPr/>
            </a:pPr>
            <a:fld id="{9284B01D-0CF0-43F7-907C-D40B5C49D3E7}" type="slidenum">
              <a:rPr lang="en-US" sz="1200">
                <a:solidFill>
                  <a:schemeClr val="tx1">
                    <a:tint val="75000"/>
                  </a:schemeClr>
                </a:solidFill>
                <a:cs typeface="+mn-cs"/>
              </a:rPr>
              <a:pPr algn="r" eaLnBrk="0" hangingPunct="0">
                <a:defRPr/>
              </a:pPr>
              <a:t>65</a:t>
            </a:fld>
            <a:endParaRPr lang="en-US" sz="1200">
              <a:solidFill>
                <a:schemeClr val="tx1">
                  <a:tint val="75000"/>
                </a:schemeClr>
              </a:solidFill>
              <a:cs typeface="+mn-cs"/>
            </a:endParaRPr>
          </a:p>
        </p:txBody>
      </p:sp>
      <p:graphicFrame>
        <p:nvGraphicFramePr>
          <p:cNvPr id="28701" name="Group 29"/>
          <p:cNvGraphicFramePr>
            <a:graphicFrameLocks noGrp="1"/>
          </p:cNvGraphicFramePr>
          <p:nvPr/>
        </p:nvGraphicFramePr>
        <p:xfrm>
          <a:off x="0" y="998539"/>
          <a:ext cx="9144000" cy="7025069"/>
        </p:xfrm>
        <a:graphic>
          <a:graphicData uri="http://schemas.openxmlformats.org/drawingml/2006/table">
            <a:tbl>
              <a:tblPr/>
              <a:tblGrid>
                <a:gridCol w="1600200"/>
                <a:gridCol w="7543800"/>
              </a:tblGrid>
              <a:tr h="60801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FFFFFF"/>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6400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Date of birth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rPr>
                        <a:t>25-27 years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r>
              <a:tr h="6400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Father Name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charset="0"/>
                        </a:rPr>
                        <a:t>Mir Alam Khan </a:t>
                      </a:r>
                      <a:endParaRPr kumimoji="0" lang="en-US" sz="1800" b="0" i="0" u="none" strike="noStrike" cap="none" normalizeH="0" baseline="0" smtClean="0">
                        <a:ln>
                          <a:noFill/>
                        </a:ln>
                        <a:solidFill>
                          <a:srgbClr val="000000"/>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r>
              <a:tr h="482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Caste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rgbClr val="000000"/>
                          </a:solidFill>
                          <a:effectLst/>
                          <a:latin typeface="Arial" charset="0"/>
                        </a:rPr>
                        <a:t>Wazir</a:t>
                      </a:r>
                      <a:endParaRPr kumimoji="0" lang="en-US" sz="1800" b="0" i="0" u="none" strike="noStrike" cap="none" normalizeH="0" baseline="0" dirty="0" smtClean="0">
                        <a:ln>
                          <a:noFill/>
                        </a:ln>
                        <a:solidFill>
                          <a:srgbClr val="000000"/>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r>
              <a:tr h="6400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Education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Madrassah Haqqania, Akora Khatak</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r>
              <a:tr h="401421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rPr>
                        <a:t>Brief</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rPr>
                        <a:t>(Based </a:t>
                      </a:r>
                      <a:r>
                        <a:rPr kumimoji="0" lang="en-US" sz="1800" b="0" i="0" u="none" strike="noStrike" cap="none" normalizeH="0" baseline="0" dirty="0" err="1" smtClean="0">
                          <a:ln>
                            <a:noFill/>
                          </a:ln>
                          <a:solidFill>
                            <a:srgbClr val="000000"/>
                          </a:solidFill>
                          <a:effectLst/>
                          <a:latin typeface="Arial" charset="0"/>
                        </a:rPr>
                        <a:t>upn</a:t>
                      </a:r>
                      <a:r>
                        <a:rPr kumimoji="0" lang="en-US" sz="1800" b="0" i="0" u="none" strike="noStrike" cap="none" normalizeH="0" baseline="0" dirty="0" smtClean="0">
                          <a:ln>
                            <a:noFill/>
                          </a:ln>
                          <a:solidFill>
                            <a:srgbClr val="000000"/>
                          </a:solidFill>
                          <a:effectLst/>
                          <a:latin typeface="Arial" charset="0"/>
                        </a:rPr>
                        <a:t> interrogation of </a:t>
                      </a:r>
                      <a:r>
                        <a:rPr kumimoji="0" lang="en-US" sz="1800" b="0" i="0" u="none" strike="noStrike" cap="none" normalizeH="0" baseline="0" dirty="0" err="1" smtClean="0">
                          <a:ln>
                            <a:noFill/>
                          </a:ln>
                          <a:solidFill>
                            <a:srgbClr val="000000"/>
                          </a:solidFill>
                          <a:effectLst/>
                          <a:latin typeface="Arial" charset="0"/>
                        </a:rPr>
                        <a:t>Hasnain</a:t>
                      </a:r>
                      <a:r>
                        <a:rPr kumimoji="0" lang="en-US" sz="1800" b="0" i="0" u="none" strike="noStrike" cap="none" normalizeH="0" baseline="0" dirty="0" smtClean="0">
                          <a:ln>
                            <a:noFill/>
                          </a:ln>
                          <a:solidFill>
                            <a:srgbClr val="000000"/>
                          </a:solidFill>
                          <a:effectLst/>
                          <a:latin typeface="Arial" charset="0"/>
                        </a:rPr>
                        <a:t> </a:t>
                      </a:r>
                      <a:r>
                        <a:rPr kumimoji="0" lang="en-US" sz="1800" b="0" i="0" u="none" strike="noStrike" cap="none" normalizeH="0" baseline="0" dirty="0" err="1" smtClean="0">
                          <a:ln>
                            <a:noFill/>
                          </a:ln>
                          <a:solidFill>
                            <a:srgbClr val="000000"/>
                          </a:solidFill>
                          <a:effectLst/>
                          <a:latin typeface="Arial" charset="0"/>
                        </a:rPr>
                        <a:t>Gul</a:t>
                      </a:r>
                      <a:r>
                        <a:rPr kumimoji="0" lang="en-US" sz="1800" b="0" i="0" u="none" strike="noStrike" cap="none" normalizeH="0" baseline="0" dirty="0" smtClean="0">
                          <a:ln>
                            <a:noFill/>
                          </a:ln>
                          <a:solidFill>
                            <a:srgbClr val="000000"/>
                          </a:solidFill>
                          <a:effectLst/>
                          <a:latin typeface="Arial" charset="0"/>
                        </a:rPr>
                        <a:t> and </a:t>
                      </a:r>
                      <a:r>
                        <a:rPr kumimoji="0" lang="en-US" sz="1800" b="0" i="0" u="none" strike="noStrike" cap="none" normalizeH="0" baseline="0" dirty="0" err="1" smtClean="0">
                          <a:ln>
                            <a:noFill/>
                          </a:ln>
                          <a:solidFill>
                            <a:srgbClr val="000000"/>
                          </a:solidFill>
                          <a:effectLst/>
                          <a:latin typeface="Arial" charset="0"/>
                        </a:rPr>
                        <a:t>Rafaqat</a:t>
                      </a:r>
                      <a:r>
                        <a:rPr kumimoji="0" lang="en-US" sz="1800" b="0" i="0" u="none" strike="noStrike" cap="none" normalizeH="0" baseline="0" dirty="0" smtClean="0">
                          <a:ln>
                            <a:noFill/>
                          </a:ln>
                          <a:solidFill>
                            <a:srgbClr val="000000"/>
                          </a:solidFill>
                          <a:effectLst/>
                          <a:latin typeface="Arial"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c>
                  <a:txBody>
                    <a:bodyPr/>
                    <a:lstStyle/>
                    <a:p>
                      <a:pPr marL="0" marR="0" lvl="0" indent="0" algn="just" defTabSz="914400" rtl="0" eaLnBrk="1" fontAlgn="base" latinLnBrk="0" hangingPunct="1">
                        <a:lnSpc>
                          <a:spcPct val="90000"/>
                        </a:lnSpc>
                        <a:spcBef>
                          <a:spcPct val="0"/>
                        </a:spcBef>
                        <a:spcAft>
                          <a:spcPct val="0"/>
                        </a:spcAft>
                        <a:buClrTx/>
                        <a:buSzTx/>
                        <a:buFont typeface="Wingdings" pitchFamily="2" charset="2"/>
                        <a:buChar char="q"/>
                        <a:tabLst/>
                      </a:pPr>
                      <a:r>
                        <a:rPr kumimoji="0" lang="en-US" sz="1800" b="0" i="0" u="none" strike="noStrike" cap="none" normalizeH="0" baseline="0" smtClean="0">
                          <a:ln>
                            <a:noFill/>
                          </a:ln>
                          <a:solidFill>
                            <a:srgbClr val="000000"/>
                          </a:solidFill>
                          <a:effectLst/>
                          <a:latin typeface="Arial" charset="0"/>
                        </a:rPr>
                        <a:t>Member of terrorist cell constituted by Nadir Khan @ Qari Ismail Khan</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q"/>
                        <a:tabLst/>
                      </a:pPr>
                      <a:r>
                        <a:rPr kumimoji="0" lang="en-US" sz="1800" b="0" i="0" u="none" strike="noStrike" cap="none" normalizeH="0" baseline="0" smtClean="0">
                          <a:ln>
                            <a:noFill/>
                          </a:ln>
                          <a:solidFill>
                            <a:srgbClr val="000000"/>
                          </a:solidFill>
                          <a:effectLst/>
                          <a:latin typeface="Arial" charset="0"/>
                        </a:rPr>
                        <a:t>The cell members included :-</a:t>
                      </a:r>
                    </a:p>
                    <a:p>
                      <a:pPr marL="0" marR="0" lvl="0" indent="0" algn="l" defTabSz="914400" rtl="0" eaLnBrk="1" fontAlgn="base" latinLnBrk="0" hangingPunct="1">
                        <a:lnSpc>
                          <a:spcPct val="100000"/>
                        </a:lnSpc>
                        <a:spcBef>
                          <a:spcPct val="0"/>
                        </a:spcBef>
                        <a:spcAft>
                          <a:spcPct val="0"/>
                        </a:spcAft>
                        <a:buClrTx/>
                        <a:buSzTx/>
                        <a:buFont typeface="Arial" charset="0"/>
                        <a:buAutoNum type="romanLcPeriod"/>
                        <a:tabLst/>
                      </a:pPr>
                      <a:r>
                        <a:rPr kumimoji="0" lang="en-US" sz="1800" b="0" i="0" u="none" strike="noStrike" cap="none" normalizeH="0" baseline="0" smtClean="0">
                          <a:ln>
                            <a:noFill/>
                          </a:ln>
                          <a:solidFill>
                            <a:srgbClr val="000000"/>
                          </a:solidFill>
                          <a:effectLst/>
                          <a:latin typeface="Arial" charset="0"/>
                        </a:rPr>
                        <a:t>Nasrullah Khan s/o Mir Alam Khan r/o Miranshah (</a:t>
                      </a:r>
                      <a:r>
                        <a:rPr kumimoji="0" lang="en-US" sz="1800" b="0" i="0" u="none" strike="noStrike" cap="none" normalizeH="0" baseline="0" smtClean="0">
                          <a:ln>
                            <a:noFill/>
                          </a:ln>
                          <a:solidFill>
                            <a:srgbClr val="FF0000"/>
                          </a:solidFill>
                          <a:effectLst/>
                          <a:latin typeface="Arial" charset="0"/>
                        </a:rPr>
                        <a:t>Focal person of Liaqat bagh Incident – Killed in Mohmand Agency</a:t>
                      </a:r>
                      <a:r>
                        <a:rPr kumimoji="0" lang="en-US" sz="1800" b="0" i="0" u="none" strike="noStrike" cap="none" normalizeH="0" baseline="0" smtClean="0">
                          <a:ln>
                            <a:noFill/>
                          </a:ln>
                          <a:solidFill>
                            <a:srgbClr val="000000"/>
                          </a:solidFill>
                          <a:effectLst/>
                          <a:latin typeface="Arial" charset="0"/>
                        </a:rPr>
                        <a:t>)</a:t>
                      </a:r>
                    </a:p>
                    <a:p>
                      <a:pPr marL="0" marR="0" lvl="0" indent="0" algn="l" defTabSz="914400" rtl="0" eaLnBrk="1" fontAlgn="base" latinLnBrk="0" hangingPunct="1">
                        <a:lnSpc>
                          <a:spcPct val="100000"/>
                        </a:lnSpc>
                        <a:spcBef>
                          <a:spcPct val="0"/>
                        </a:spcBef>
                        <a:spcAft>
                          <a:spcPct val="0"/>
                        </a:spcAft>
                        <a:buClrTx/>
                        <a:buSzTx/>
                        <a:buFont typeface="Arial" charset="0"/>
                        <a:buAutoNum type="romanLcPeriod"/>
                        <a:tabLst/>
                      </a:pPr>
                      <a:r>
                        <a:rPr kumimoji="0" lang="en-US" sz="1800" b="0" i="0" u="none" strike="noStrike" cap="none" normalizeH="0" baseline="0" smtClean="0">
                          <a:ln>
                            <a:noFill/>
                          </a:ln>
                          <a:solidFill>
                            <a:srgbClr val="000000"/>
                          </a:solidFill>
                          <a:effectLst/>
                          <a:latin typeface="Arial" charset="0"/>
                        </a:rPr>
                        <a:t>Ibad ur Rahman@Noman @ Usman, r/o Malakand (</a:t>
                      </a:r>
                      <a:r>
                        <a:rPr kumimoji="0" lang="en-US" sz="1800" b="0" i="0" u="none" strike="noStrike" cap="none" normalizeH="0" baseline="0" smtClean="0">
                          <a:ln>
                            <a:noFill/>
                          </a:ln>
                          <a:solidFill>
                            <a:srgbClr val="FF0000"/>
                          </a:solidFill>
                          <a:effectLst/>
                          <a:latin typeface="Arial" charset="0"/>
                        </a:rPr>
                        <a:t>Absconder</a:t>
                      </a:r>
                      <a:r>
                        <a:rPr kumimoji="0" lang="en-US" sz="1800" b="0" i="0" u="none" strike="noStrike" cap="none" normalizeH="0" baseline="0" smtClean="0">
                          <a:ln>
                            <a:noFill/>
                          </a:ln>
                          <a:solidFill>
                            <a:srgbClr val="000000"/>
                          </a:solidFill>
                          <a:effectLst/>
                          <a:latin typeface="Arial" charset="0"/>
                        </a:rPr>
                        <a:t>)</a:t>
                      </a:r>
                    </a:p>
                    <a:p>
                      <a:pPr marL="0" marR="0" lvl="0" indent="0" algn="l" defTabSz="914400" rtl="0" eaLnBrk="1" fontAlgn="base" latinLnBrk="0" hangingPunct="1">
                        <a:lnSpc>
                          <a:spcPct val="100000"/>
                        </a:lnSpc>
                        <a:spcBef>
                          <a:spcPct val="0"/>
                        </a:spcBef>
                        <a:spcAft>
                          <a:spcPct val="0"/>
                        </a:spcAft>
                        <a:buClrTx/>
                        <a:buSzTx/>
                        <a:buFont typeface="Arial" charset="0"/>
                        <a:buAutoNum type="romanLcPeriod"/>
                        <a:tabLst/>
                      </a:pPr>
                      <a:r>
                        <a:rPr kumimoji="0" lang="en-US" sz="1800" b="0" i="0" u="none" strike="noStrike" cap="none" normalizeH="0" baseline="0" smtClean="0">
                          <a:ln>
                            <a:noFill/>
                          </a:ln>
                          <a:solidFill>
                            <a:srgbClr val="000000"/>
                          </a:solidFill>
                          <a:effectLst/>
                          <a:latin typeface="Arial" charset="0"/>
                        </a:rPr>
                        <a:t>Hasnain Gul @ Ali s/o Muhammad Riaz  r/o Rawalpindi (</a:t>
                      </a:r>
                      <a:r>
                        <a:rPr kumimoji="0" lang="en-US" sz="1800" b="0" i="0" u="none" strike="noStrike" cap="none" normalizeH="0" baseline="0" smtClean="0">
                          <a:ln>
                            <a:noFill/>
                          </a:ln>
                          <a:solidFill>
                            <a:srgbClr val="FF0000"/>
                          </a:solidFill>
                          <a:effectLst/>
                          <a:latin typeface="Arial" charset="0"/>
                        </a:rPr>
                        <a:t>Arrested</a:t>
                      </a:r>
                      <a:r>
                        <a:rPr kumimoji="0" lang="en-US" sz="1800" b="0" i="0" u="none" strike="noStrike" cap="none" normalizeH="0" baseline="0" smtClean="0">
                          <a:ln>
                            <a:noFill/>
                          </a:ln>
                          <a:solidFill>
                            <a:srgbClr val="000000"/>
                          </a:solidFill>
                          <a:effectLst/>
                          <a:latin typeface="Arial" charset="0"/>
                        </a:rPr>
                        <a:t>)</a:t>
                      </a:r>
                    </a:p>
                    <a:p>
                      <a:pPr marL="0" marR="0" lvl="0" indent="0" algn="just" defTabSz="914400" rtl="0" eaLnBrk="1" fontAlgn="base" latinLnBrk="0" hangingPunct="1">
                        <a:lnSpc>
                          <a:spcPct val="90000"/>
                        </a:lnSpc>
                        <a:spcBef>
                          <a:spcPct val="0"/>
                        </a:spcBef>
                        <a:spcAft>
                          <a:spcPct val="0"/>
                        </a:spcAft>
                        <a:buClrTx/>
                        <a:buSzTx/>
                        <a:buFont typeface="Wingdings" pitchFamily="2" charset="2"/>
                        <a:buChar char="q"/>
                        <a:tabLst/>
                      </a:pPr>
                      <a:r>
                        <a:rPr kumimoji="0" lang="en-US" sz="1800" b="0" i="0" u="none" strike="noStrike" cap="none" normalizeH="0" baseline="0" smtClean="0">
                          <a:ln>
                            <a:noFill/>
                          </a:ln>
                          <a:solidFill>
                            <a:srgbClr val="000000"/>
                          </a:solidFill>
                          <a:effectLst/>
                          <a:latin typeface="Arial" charset="0"/>
                        </a:rPr>
                        <a:t>This group joined Bait Ullah Mehsud in 2007 and under the direction of Bait Ullah Mehsud executed suicide attack on Mohtarma Benazir Bhutto on 27-12-2007.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r>
            </a:tbl>
          </a:graphicData>
        </a:graphic>
      </p:graphicFrame>
      <p:pic>
        <p:nvPicPr>
          <p:cNvPr id="74779" name="Picture 2" descr="Nasrullah2"/>
          <p:cNvPicPr>
            <a:picLocks noChangeAspect="1" noChangeArrowheads="1"/>
          </p:cNvPicPr>
          <p:nvPr/>
        </p:nvPicPr>
        <p:blipFill>
          <a:blip r:embed="rId2"/>
          <a:srcRect b="15581"/>
          <a:stretch>
            <a:fillRect/>
          </a:stretch>
        </p:blipFill>
        <p:spPr bwMode="auto">
          <a:xfrm>
            <a:off x="7667625" y="1071564"/>
            <a:ext cx="1441451" cy="1749425"/>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D819C9CD-8719-4EE6-8864-6D4E890A4563}" type="slidenum">
              <a:rPr lang="en-US"/>
              <a:pPr>
                <a:defRPr/>
              </a:pPr>
              <a:t>66</a:t>
            </a:fld>
            <a:endParaRPr lang="en-US"/>
          </a:p>
        </p:txBody>
      </p:sp>
      <p:sp>
        <p:nvSpPr>
          <p:cNvPr id="75778" name="Rectangle 2"/>
          <p:cNvSpPr>
            <a:spLocks noGrp="1" noChangeArrowheads="1"/>
          </p:cNvSpPr>
          <p:nvPr>
            <p:ph type="title" idx="4294967295"/>
          </p:nvPr>
        </p:nvSpPr>
        <p:spPr>
          <a:xfrm>
            <a:off x="457200" y="333375"/>
            <a:ext cx="8229600" cy="1011238"/>
          </a:xfrm>
        </p:spPr>
        <p:txBody>
          <a:bodyPr/>
          <a:lstStyle/>
          <a:p>
            <a:pPr eaLnBrk="1" hangingPunct="1"/>
            <a:r>
              <a:rPr lang="en-US" sz="4000" smtClean="0">
                <a:solidFill>
                  <a:schemeClr val="tx1"/>
                </a:solidFill>
              </a:rPr>
              <a:t>… </a:t>
            </a:r>
            <a:r>
              <a:rPr lang="en-US" sz="3200" b="1" smtClean="0">
                <a:solidFill>
                  <a:schemeClr val="tx1"/>
                </a:solidFill>
              </a:rPr>
              <a:t>Nasrullah </a:t>
            </a:r>
            <a:br>
              <a:rPr lang="en-US" sz="3200" b="1" smtClean="0">
                <a:solidFill>
                  <a:schemeClr val="tx1"/>
                </a:solidFill>
              </a:rPr>
            </a:br>
            <a:r>
              <a:rPr lang="en-US" sz="2000" b="1" smtClean="0">
                <a:solidFill>
                  <a:schemeClr val="tx1"/>
                </a:solidFill>
              </a:rPr>
              <a:t>R/o Village Dirnomi Saidgai, Miranshah, North Waziristan Agency</a:t>
            </a:r>
            <a:r>
              <a:rPr lang="en-US" sz="2000" smtClean="0">
                <a:solidFill>
                  <a:schemeClr val="tx1"/>
                </a:solidFill>
              </a:rPr>
              <a:t> </a:t>
            </a:r>
          </a:p>
        </p:txBody>
      </p:sp>
      <p:graphicFrame>
        <p:nvGraphicFramePr>
          <p:cNvPr id="50207" name="Group 31"/>
          <p:cNvGraphicFramePr>
            <a:graphicFrameLocks noGrp="1"/>
          </p:cNvGraphicFramePr>
          <p:nvPr>
            <p:ph type="tbl" idx="4294967295"/>
          </p:nvPr>
        </p:nvGraphicFramePr>
        <p:xfrm>
          <a:off x="0" y="1557339"/>
          <a:ext cx="9144000" cy="6263577"/>
        </p:xfrm>
        <a:graphic>
          <a:graphicData uri="http://schemas.openxmlformats.org/drawingml/2006/table">
            <a:tbl>
              <a:tblPr/>
              <a:tblGrid>
                <a:gridCol w="1600200"/>
                <a:gridCol w="7543800"/>
              </a:tblGrid>
              <a:tr h="493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FFFFFF"/>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576986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rPr>
                        <a:t>Brief</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rPr>
                        <a:t>(Based </a:t>
                      </a:r>
                      <a:r>
                        <a:rPr kumimoji="0" lang="en-US" sz="1800" b="0" i="0" u="none" strike="noStrike" cap="none" normalizeH="0" baseline="0" dirty="0" err="1" smtClean="0">
                          <a:ln>
                            <a:noFill/>
                          </a:ln>
                          <a:solidFill>
                            <a:srgbClr val="000000"/>
                          </a:solidFill>
                          <a:effectLst/>
                          <a:latin typeface="Arial" charset="0"/>
                        </a:rPr>
                        <a:t>upn</a:t>
                      </a:r>
                      <a:r>
                        <a:rPr kumimoji="0" lang="en-US" sz="1800" b="0" i="0" u="none" strike="noStrike" cap="none" normalizeH="0" baseline="0" dirty="0" smtClean="0">
                          <a:ln>
                            <a:noFill/>
                          </a:ln>
                          <a:solidFill>
                            <a:srgbClr val="000000"/>
                          </a:solidFill>
                          <a:effectLst/>
                          <a:latin typeface="Arial" charset="0"/>
                        </a:rPr>
                        <a:t> interrogation of </a:t>
                      </a:r>
                      <a:r>
                        <a:rPr kumimoji="0" lang="en-US" sz="1800" b="0" i="0" u="none" strike="noStrike" cap="none" normalizeH="0" baseline="0" dirty="0" err="1" smtClean="0">
                          <a:ln>
                            <a:noFill/>
                          </a:ln>
                          <a:solidFill>
                            <a:srgbClr val="000000"/>
                          </a:solidFill>
                          <a:effectLst/>
                          <a:latin typeface="Arial" charset="0"/>
                        </a:rPr>
                        <a:t>Hasnain</a:t>
                      </a:r>
                      <a:r>
                        <a:rPr kumimoji="0" lang="en-US" sz="1800" b="0" i="0" u="none" strike="noStrike" cap="none" normalizeH="0" baseline="0" dirty="0" smtClean="0">
                          <a:ln>
                            <a:noFill/>
                          </a:ln>
                          <a:solidFill>
                            <a:srgbClr val="000000"/>
                          </a:solidFill>
                          <a:effectLst/>
                          <a:latin typeface="Arial" charset="0"/>
                        </a:rPr>
                        <a:t> </a:t>
                      </a:r>
                      <a:r>
                        <a:rPr kumimoji="0" lang="en-US" sz="1800" b="0" i="0" u="none" strike="noStrike" cap="none" normalizeH="0" baseline="0" dirty="0" err="1" smtClean="0">
                          <a:ln>
                            <a:noFill/>
                          </a:ln>
                          <a:solidFill>
                            <a:srgbClr val="000000"/>
                          </a:solidFill>
                          <a:effectLst/>
                          <a:latin typeface="Arial" charset="0"/>
                        </a:rPr>
                        <a:t>Gul</a:t>
                      </a:r>
                      <a:r>
                        <a:rPr kumimoji="0" lang="en-US" sz="1800" b="0" i="0" u="none" strike="noStrike" cap="none" normalizeH="0" baseline="0" dirty="0" smtClean="0">
                          <a:ln>
                            <a:noFill/>
                          </a:ln>
                          <a:solidFill>
                            <a:srgbClr val="000000"/>
                          </a:solidFill>
                          <a:effectLst/>
                          <a:latin typeface="Arial" charset="0"/>
                        </a:rPr>
                        <a:t> and </a:t>
                      </a:r>
                      <a:r>
                        <a:rPr kumimoji="0" lang="en-US" sz="1800" b="0" i="0" u="none" strike="noStrike" cap="none" normalizeH="0" baseline="0" dirty="0" err="1" smtClean="0">
                          <a:ln>
                            <a:noFill/>
                          </a:ln>
                          <a:solidFill>
                            <a:srgbClr val="000000"/>
                          </a:solidFill>
                          <a:effectLst/>
                          <a:latin typeface="Arial" charset="0"/>
                        </a:rPr>
                        <a:t>Rafaqat</a:t>
                      </a:r>
                      <a:r>
                        <a:rPr kumimoji="0" lang="en-US" sz="1800" b="0" i="0" u="none" strike="noStrike" cap="none" normalizeH="0" baseline="0" dirty="0" smtClean="0">
                          <a:ln>
                            <a:noFill/>
                          </a:ln>
                          <a:solidFill>
                            <a:srgbClr val="000000"/>
                          </a:solidFill>
                          <a:effectLst/>
                          <a:latin typeface="Arial"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c>
                  <a:txBody>
                    <a:bodyPr/>
                    <a:lstStyle/>
                    <a:p>
                      <a:pPr marL="0" marR="0" lvl="0" indent="0" algn="just" defTabSz="914400" rtl="0" eaLnBrk="1" fontAlgn="base" latinLnBrk="0" hangingPunct="1">
                        <a:lnSpc>
                          <a:spcPct val="90000"/>
                        </a:lnSpc>
                        <a:spcBef>
                          <a:spcPct val="0"/>
                        </a:spcBef>
                        <a:spcAft>
                          <a:spcPct val="0"/>
                        </a:spcAft>
                        <a:buClrTx/>
                        <a:buSzTx/>
                        <a:buFont typeface="Wingdings" pitchFamily="2" charset="2"/>
                        <a:buChar char="q"/>
                        <a:tabLst/>
                      </a:pPr>
                      <a:r>
                        <a:rPr kumimoji="0" lang="en-US" sz="1800" b="0" i="0" u="none" strike="noStrike" cap="none" normalizeH="0" baseline="0" smtClean="0">
                          <a:ln>
                            <a:noFill/>
                          </a:ln>
                          <a:solidFill>
                            <a:srgbClr val="000000"/>
                          </a:solidFill>
                          <a:effectLst/>
                          <a:latin typeface="Arial" charset="0"/>
                        </a:rPr>
                        <a:t>Nasrullah also participated the meeting held at Room No. 96, 4th floor, Madrassah Haqqania at Miranshah when assassination plan of Ms Bhutto was discussed. </a:t>
                      </a:r>
                    </a:p>
                    <a:p>
                      <a:pPr marL="0" marR="0" lvl="0" indent="0" algn="just" defTabSz="914400" rtl="0" eaLnBrk="1" fontAlgn="base" latinLnBrk="0" hangingPunct="1">
                        <a:lnSpc>
                          <a:spcPct val="90000"/>
                        </a:lnSpc>
                        <a:spcBef>
                          <a:spcPct val="0"/>
                        </a:spcBef>
                        <a:spcAft>
                          <a:spcPct val="0"/>
                        </a:spcAft>
                        <a:buClrTx/>
                        <a:buSzTx/>
                        <a:buFont typeface="Wingdings" pitchFamily="2" charset="2"/>
                        <a:buChar char="q"/>
                        <a:tabLst/>
                      </a:pPr>
                      <a:r>
                        <a:rPr kumimoji="0" lang="en-US" sz="1800" b="0" i="0" u="none" strike="noStrike" cap="none" normalizeH="0" baseline="0" smtClean="0">
                          <a:ln>
                            <a:noFill/>
                          </a:ln>
                          <a:solidFill>
                            <a:srgbClr val="000000"/>
                          </a:solidFill>
                          <a:effectLst/>
                          <a:latin typeface="Arial" charset="0"/>
                        </a:rPr>
                        <a:t>Nasrullah with Nadir Khan @ Qari Ismail Khan (Group Leader) were staying at the said room while studying there. </a:t>
                      </a:r>
                    </a:p>
                    <a:p>
                      <a:pPr marL="0" marR="0" lvl="0" indent="0" algn="just" defTabSz="914400" rtl="0" eaLnBrk="1" fontAlgn="base" latinLnBrk="0" hangingPunct="1">
                        <a:lnSpc>
                          <a:spcPct val="90000"/>
                        </a:lnSpc>
                        <a:spcBef>
                          <a:spcPct val="0"/>
                        </a:spcBef>
                        <a:spcAft>
                          <a:spcPct val="0"/>
                        </a:spcAft>
                        <a:buClrTx/>
                        <a:buSzTx/>
                        <a:buFont typeface="Wingdings" pitchFamily="2" charset="2"/>
                        <a:buChar char="q"/>
                        <a:tabLst/>
                      </a:pPr>
                      <a:r>
                        <a:rPr kumimoji="0" lang="en-US" sz="1800" b="0" i="0" u="none" strike="noStrike" cap="none" normalizeH="0" baseline="0" smtClean="0">
                          <a:ln>
                            <a:noFill/>
                          </a:ln>
                          <a:solidFill>
                            <a:srgbClr val="000000"/>
                          </a:solidFill>
                          <a:effectLst/>
                          <a:latin typeface="Arial" charset="0"/>
                        </a:rPr>
                        <a:t>At midnight between 26 &amp; 27 December, 2007,  Rafaqat with Hasnain Gul received him in Rawalpindi along with two SBs Saeed @ Bilal and Ikram Ullah who were lodged in Rafaqat’s house in Rawalpindi. </a:t>
                      </a:r>
                    </a:p>
                    <a:p>
                      <a:pPr marL="0" marR="0" lvl="0" indent="0" algn="just" defTabSz="914400" rtl="0" eaLnBrk="1" fontAlgn="base" latinLnBrk="0" hangingPunct="1">
                        <a:lnSpc>
                          <a:spcPct val="90000"/>
                        </a:lnSpc>
                        <a:spcBef>
                          <a:spcPct val="0"/>
                        </a:spcBef>
                        <a:spcAft>
                          <a:spcPct val="0"/>
                        </a:spcAft>
                        <a:buClrTx/>
                        <a:buSzTx/>
                        <a:buFont typeface="Wingdings" pitchFamily="2" charset="2"/>
                        <a:buChar char="q"/>
                        <a:tabLst/>
                      </a:pPr>
                      <a:r>
                        <a:rPr kumimoji="0" lang="en-US" sz="1800" b="0" i="0" u="none" strike="noStrike" cap="none" normalizeH="0" baseline="0" smtClean="0">
                          <a:ln>
                            <a:noFill/>
                          </a:ln>
                          <a:solidFill>
                            <a:srgbClr val="000000"/>
                          </a:solidFill>
                          <a:effectLst/>
                          <a:latin typeface="Arial" charset="0"/>
                        </a:rPr>
                        <a:t>Nasrullah also took part in carrying out reconnaissance of the target place i.e Liaqat Bagh with Hasnain and Rafaqat. </a:t>
                      </a:r>
                    </a:p>
                    <a:p>
                      <a:pPr marL="0" marR="0" lvl="0" indent="0" algn="just" defTabSz="914400" rtl="0" eaLnBrk="1" fontAlgn="base" latinLnBrk="0" hangingPunct="1">
                        <a:lnSpc>
                          <a:spcPct val="90000"/>
                        </a:lnSpc>
                        <a:spcBef>
                          <a:spcPct val="0"/>
                        </a:spcBef>
                        <a:spcAft>
                          <a:spcPct val="0"/>
                        </a:spcAft>
                        <a:buClrTx/>
                        <a:buSzTx/>
                        <a:buFont typeface="Wingdings" pitchFamily="2" charset="2"/>
                        <a:buChar char="q"/>
                        <a:tabLst/>
                      </a:pPr>
                      <a:r>
                        <a:rPr kumimoji="0" lang="en-US" sz="1800" b="0" i="0" u="none" strike="noStrike" cap="none" normalizeH="0" baseline="0" smtClean="0">
                          <a:ln>
                            <a:noFill/>
                          </a:ln>
                          <a:solidFill>
                            <a:srgbClr val="000000"/>
                          </a:solidFill>
                          <a:effectLst/>
                          <a:latin typeface="Arial" charset="0"/>
                        </a:rPr>
                        <a:t>Nasrullah was killed on 15 January 2008 along with Nadir Khan @ Qari Ismail Khan in an encounter with security forces at a check post in Mohmand Agency.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r>
            </a:tbl>
          </a:graphicData>
        </a:graphic>
      </p:graphicFrame>
      <p:sp>
        <p:nvSpPr>
          <p:cNvPr id="53250" name="Slide Number Placeholder 4"/>
          <p:cNvSpPr txBox="1">
            <a:spLocks noGrp="1"/>
          </p:cNvSpPr>
          <p:nvPr/>
        </p:nvSpPr>
        <p:spPr>
          <a:xfrm>
            <a:off x="6553200" y="6356351"/>
            <a:ext cx="2133600" cy="365125"/>
          </a:xfrm>
          <a:prstGeom prst="rect">
            <a:avLst/>
          </a:prstGeom>
          <a:noFill/>
        </p:spPr>
        <p:txBody>
          <a:bodyPr anchor="ctr"/>
          <a:lstStyle/>
          <a:p>
            <a:pPr algn="r" eaLnBrk="0" hangingPunct="0">
              <a:defRPr/>
            </a:pPr>
            <a:fld id="{252BD5E7-5FED-4EEA-9D2E-33195207C119}" type="slidenum">
              <a:rPr lang="en-US" sz="1200">
                <a:solidFill>
                  <a:schemeClr val="tx1">
                    <a:tint val="75000"/>
                  </a:schemeClr>
                </a:solidFill>
                <a:cs typeface="+mn-cs"/>
              </a:rPr>
              <a:pPr algn="r" eaLnBrk="0" hangingPunct="0">
                <a:defRPr/>
              </a:pPr>
              <a:t>66</a:t>
            </a:fld>
            <a:endParaRPr lang="en-US" sz="1200">
              <a:solidFill>
                <a:schemeClr val="tx1">
                  <a:tint val="75000"/>
                </a:schemeClr>
              </a:solidFill>
              <a:cs typeface="+mn-cs"/>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62AF3883-5328-4227-8D35-5F30758713B7}" type="slidenum">
              <a:rPr lang="en-US"/>
              <a:pPr>
                <a:defRPr/>
              </a:pPr>
              <a:t>67</a:t>
            </a:fld>
            <a:endParaRPr lang="en-US"/>
          </a:p>
        </p:txBody>
      </p:sp>
      <p:sp>
        <p:nvSpPr>
          <p:cNvPr id="76802" name="Title 1"/>
          <p:cNvSpPr>
            <a:spLocks noGrp="1"/>
          </p:cNvSpPr>
          <p:nvPr>
            <p:ph type="title" idx="4294967295"/>
          </p:nvPr>
        </p:nvSpPr>
        <p:spPr>
          <a:xfrm>
            <a:off x="0" y="53975"/>
            <a:ext cx="9144000" cy="1143000"/>
          </a:xfrm>
        </p:spPr>
        <p:txBody>
          <a:bodyPr/>
          <a:lstStyle/>
          <a:p>
            <a:pPr eaLnBrk="1" hangingPunct="1">
              <a:spcBef>
                <a:spcPct val="20000"/>
              </a:spcBef>
            </a:pPr>
            <a:r>
              <a:rPr lang="en-US" sz="2400" b="1" smtClean="0">
                <a:solidFill>
                  <a:schemeClr val="tx1"/>
                </a:solidFill>
              </a:rPr>
              <a:t>Ibad ur Rahman @ Noman @  Usman @ Farooq</a:t>
            </a:r>
            <a:br>
              <a:rPr lang="en-US" sz="2400" b="1" smtClean="0">
                <a:solidFill>
                  <a:schemeClr val="tx1"/>
                </a:solidFill>
              </a:rPr>
            </a:br>
            <a:r>
              <a:rPr lang="en-US" sz="2400" b="1" smtClean="0">
                <a:solidFill>
                  <a:schemeClr val="tx1"/>
                </a:solidFill>
              </a:rPr>
              <a:t> </a:t>
            </a:r>
            <a:r>
              <a:rPr lang="en-US" sz="1800" b="1" smtClean="0">
                <a:solidFill>
                  <a:schemeClr val="tx1"/>
                </a:solidFill>
              </a:rPr>
              <a:t>R/o House No. 4,  G/89, POF Sanjwal Cantt, Tehsil &amp; Distt. Attock. </a:t>
            </a:r>
            <a:br>
              <a:rPr lang="en-US" sz="1800" b="1" smtClean="0">
                <a:solidFill>
                  <a:schemeClr val="tx1"/>
                </a:solidFill>
              </a:rPr>
            </a:br>
            <a:r>
              <a:rPr lang="en-US" sz="1800" b="1" smtClean="0">
                <a:solidFill>
                  <a:schemeClr val="tx1"/>
                </a:solidFill>
              </a:rPr>
              <a:t>Permanently Bazdara Payan, PO Panai, Tehsil Bat Khela, Distt. Malakand</a:t>
            </a:r>
          </a:p>
        </p:txBody>
      </p:sp>
      <p:sp>
        <p:nvSpPr>
          <p:cNvPr id="54274" name="Rectangle 3"/>
          <p:cNvSpPr txBox="1">
            <a:spLocks noGrp="1" noChangeArrowheads="1"/>
          </p:cNvSpPr>
          <p:nvPr/>
        </p:nvSpPr>
        <p:spPr>
          <a:xfrm>
            <a:off x="6553200" y="6356351"/>
            <a:ext cx="2133600" cy="365125"/>
          </a:xfrm>
          <a:prstGeom prst="rect">
            <a:avLst/>
          </a:prstGeom>
          <a:noFill/>
        </p:spPr>
        <p:txBody>
          <a:bodyPr anchor="ctr"/>
          <a:lstStyle/>
          <a:p>
            <a:pPr algn="r" eaLnBrk="0" hangingPunct="0">
              <a:defRPr/>
            </a:pPr>
            <a:fld id="{C1463984-039C-46EB-8260-288740D22DE7}" type="slidenum">
              <a:rPr lang="en-US" sz="1200">
                <a:solidFill>
                  <a:schemeClr val="tx1">
                    <a:tint val="75000"/>
                  </a:schemeClr>
                </a:solidFill>
                <a:cs typeface="+mn-cs"/>
              </a:rPr>
              <a:pPr algn="r" eaLnBrk="0" hangingPunct="0">
                <a:defRPr/>
              </a:pPr>
              <a:t>67</a:t>
            </a:fld>
            <a:endParaRPr lang="en-US" sz="1200">
              <a:solidFill>
                <a:schemeClr val="tx1">
                  <a:tint val="75000"/>
                </a:schemeClr>
              </a:solidFill>
              <a:cs typeface="+mn-cs"/>
            </a:endParaRPr>
          </a:p>
        </p:txBody>
      </p:sp>
      <p:graphicFrame>
        <p:nvGraphicFramePr>
          <p:cNvPr id="255004" name="Group 28"/>
          <p:cNvGraphicFramePr>
            <a:graphicFrameLocks noGrp="1"/>
          </p:cNvGraphicFramePr>
          <p:nvPr/>
        </p:nvGraphicFramePr>
        <p:xfrm>
          <a:off x="0" y="1154114"/>
          <a:ext cx="9144000" cy="8735695"/>
        </p:xfrm>
        <a:graphic>
          <a:graphicData uri="http://schemas.openxmlformats.org/drawingml/2006/table">
            <a:tbl>
              <a:tblPr/>
              <a:tblGrid>
                <a:gridCol w="1600200"/>
                <a:gridCol w="7543800"/>
              </a:tblGrid>
              <a:tr h="460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charset="0"/>
                          <a:cs typeface="Arial" charset="0"/>
                        </a:rPr>
                        <a:t>CNIC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charset="0"/>
                          <a:cs typeface="Arial" charset="0"/>
                        </a:rPr>
                        <a:t>37101-3961707-9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6400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Date of birth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15-01-1986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r>
              <a:tr h="6400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Father Name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charset="0"/>
                          <a:cs typeface="Arial" charset="0"/>
                        </a:rPr>
                        <a:t>Rahmat Ullah</a:t>
                      </a:r>
                      <a:endParaRPr kumimoji="0" lang="en-US" sz="18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r>
              <a:tr h="3657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Caste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r>
              <a:tr h="6400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Education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Madrassah Haqqania, Akora Khatak</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r>
              <a:tr h="59893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Brief</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(Based upn interrogation of Hasnain Gul, Rafaqat and accused arrested in Case FIR 291, PS Sadiqabad, Rawalpindi)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c>
                  <a:txBody>
                    <a:bodyPr/>
                    <a:lstStyle/>
                    <a:p>
                      <a:pPr marL="0" marR="0" lvl="0" indent="0" algn="just" defTabSz="914400" rtl="0" eaLnBrk="1" fontAlgn="base" latinLnBrk="0" hangingPunct="1">
                        <a:lnSpc>
                          <a:spcPct val="90000"/>
                        </a:lnSpc>
                        <a:spcBef>
                          <a:spcPct val="0"/>
                        </a:spcBef>
                        <a:spcAft>
                          <a:spcPct val="0"/>
                        </a:spcAft>
                        <a:buClrTx/>
                        <a:buSzTx/>
                        <a:buFont typeface="Wingdings" pitchFamily="2" charset="2"/>
                        <a:buChar char="q"/>
                        <a:tabLst/>
                      </a:pPr>
                      <a:r>
                        <a:rPr kumimoji="0" lang="en-US" sz="1800" b="0" i="0" u="none" strike="noStrike" cap="none" normalizeH="0" baseline="0" smtClean="0">
                          <a:ln>
                            <a:noFill/>
                          </a:ln>
                          <a:solidFill>
                            <a:srgbClr val="000000"/>
                          </a:solidFill>
                          <a:effectLst/>
                          <a:latin typeface="Arial" charset="0"/>
                          <a:cs typeface="Arial" charset="0"/>
                        </a:rPr>
                        <a:t>Close associate of Bait Ullah Mehsud and Nadir Khan @ Qari Ismail. </a:t>
                      </a:r>
                    </a:p>
                    <a:p>
                      <a:pPr marL="0" marR="0" lvl="0" indent="0" algn="just" defTabSz="914400" rtl="0" eaLnBrk="1" fontAlgn="base" latinLnBrk="0" hangingPunct="1">
                        <a:lnSpc>
                          <a:spcPct val="90000"/>
                        </a:lnSpc>
                        <a:spcBef>
                          <a:spcPct val="0"/>
                        </a:spcBef>
                        <a:spcAft>
                          <a:spcPct val="0"/>
                        </a:spcAft>
                        <a:buClrTx/>
                        <a:buSzTx/>
                        <a:buFont typeface="Wingdings" pitchFamily="2" charset="2"/>
                        <a:buChar char="q"/>
                        <a:tabLst/>
                      </a:pPr>
                      <a:r>
                        <a:rPr kumimoji="0" lang="en-US" sz="1800" b="0" i="0" u="none" strike="noStrike" cap="none" normalizeH="0" baseline="0" smtClean="0">
                          <a:ln>
                            <a:noFill/>
                          </a:ln>
                          <a:solidFill>
                            <a:srgbClr val="000000"/>
                          </a:solidFill>
                          <a:effectLst/>
                          <a:latin typeface="Arial" charset="0"/>
                          <a:cs typeface="Arial" charset="0"/>
                        </a:rPr>
                        <a:t>Nadir Khan constituted a terrorist cell consisted of madrassah Haqania students of Akora Khattak. </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q"/>
                        <a:tabLst/>
                      </a:pPr>
                      <a:r>
                        <a:rPr kumimoji="0" lang="en-US" sz="1800" b="0" i="0" u="none" strike="noStrike" cap="none" normalizeH="0" baseline="0" smtClean="0">
                          <a:ln>
                            <a:noFill/>
                          </a:ln>
                          <a:solidFill>
                            <a:srgbClr val="000000"/>
                          </a:solidFill>
                          <a:effectLst/>
                          <a:latin typeface="Arial" charset="0"/>
                          <a:cs typeface="Arial" charset="0"/>
                        </a:rPr>
                        <a:t>The cell members included :-</a:t>
                      </a:r>
                    </a:p>
                    <a:p>
                      <a:pPr marL="0" marR="0" lvl="0" indent="0" algn="l" defTabSz="914400" rtl="0" eaLnBrk="1" fontAlgn="base" latinLnBrk="0" hangingPunct="1">
                        <a:lnSpc>
                          <a:spcPct val="100000"/>
                        </a:lnSpc>
                        <a:spcBef>
                          <a:spcPct val="0"/>
                        </a:spcBef>
                        <a:spcAft>
                          <a:spcPct val="0"/>
                        </a:spcAft>
                        <a:buClrTx/>
                        <a:buSzTx/>
                        <a:buFont typeface="Arial" charset="0"/>
                        <a:buAutoNum type="romanLcPeriod"/>
                        <a:tabLst/>
                      </a:pPr>
                      <a:r>
                        <a:rPr kumimoji="0" lang="en-US" sz="1800" b="0" i="0" u="none" strike="noStrike" cap="none" normalizeH="0" baseline="0" smtClean="0">
                          <a:ln>
                            <a:noFill/>
                          </a:ln>
                          <a:solidFill>
                            <a:srgbClr val="000000"/>
                          </a:solidFill>
                          <a:effectLst/>
                          <a:latin typeface="Arial" charset="0"/>
                          <a:cs typeface="Arial" charset="0"/>
                        </a:rPr>
                        <a:t>Nasrullah Khan s/o Mir Alam Khan r/o Miranshah (</a:t>
                      </a:r>
                      <a:r>
                        <a:rPr kumimoji="0" lang="en-US" sz="1800" b="0" i="0" u="none" strike="noStrike" cap="none" normalizeH="0" baseline="0" smtClean="0">
                          <a:ln>
                            <a:noFill/>
                          </a:ln>
                          <a:solidFill>
                            <a:srgbClr val="FF0000"/>
                          </a:solidFill>
                          <a:effectLst/>
                          <a:latin typeface="Arial" charset="0"/>
                          <a:cs typeface="Arial" charset="0"/>
                        </a:rPr>
                        <a:t>Focal person of Liaqat bagh Incident – Killed in Mohmand Agency</a:t>
                      </a:r>
                      <a:r>
                        <a:rPr kumimoji="0" lang="en-US" sz="1800" b="0" i="0" u="none" strike="noStrike" cap="none" normalizeH="0" baseline="0" smtClean="0">
                          <a:ln>
                            <a:noFill/>
                          </a:ln>
                          <a:solidFill>
                            <a:srgbClr val="000000"/>
                          </a:solidFill>
                          <a:effectLst/>
                          <a:latin typeface="Arial" charset="0"/>
                          <a:cs typeface="Arial" charset="0"/>
                        </a:rPr>
                        <a:t>)</a:t>
                      </a:r>
                    </a:p>
                    <a:p>
                      <a:pPr marL="0" marR="0" lvl="0" indent="0" algn="l" defTabSz="914400" rtl="0" eaLnBrk="1" fontAlgn="base" latinLnBrk="0" hangingPunct="1">
                        <a:lnSpc>
                          <a:spcPct val="100000"/>
                        </a:lnSpc>
                        <a:spcBef>
                          <a:spcPct val="0"/>
                        </a:spcBef>
                        <a:spcAft>
                          <a:spcPct val="0"/>
                        </a:spcAft>
                        <a:buClrTx/>
                        <a:buSzTx/>
                        <a:buFont typeface="Arial" charset="0"/>
                        <a:buAutoNum type="romanLcPeriod"/>
                        <a:tabLst/>
                      </a:pPr>
                      <a:r>
                        <a:rPr kumimoji="0" lang="en-US" sz="1800" b="0" i="0" u="none" strike="noStrike" cap="none" normalizeH="0" baseline="0" smtClean="0">
                          <a:ln>
                            <a:noFill/>
                          </a:ln>
                          <a:solidFill>
                            <a:srgbClr val="000000"/>
                          </a:solidFill>
                          <a:effectLst/>
                          <a:latin typeface="Arial" charset="0"/>
                          <a:cs typeface="Arial" charset="0"/>
                        </a:rPr>
                        <a:t>Ibad ur Rahman@Noman @ Usman, r/o Malakand (</a:t>
                      </a:r>
                      <a:r>
                        <a:rPr kumimoji="0" lang="en-US" sz="1800" b="0" i="0" u="none" strike="noStrike" cap="none" normalizeH="0" baseline="0" smtClean="0">
                          <a:ln>
                            <a:noFill/>
                          </a:ln>
                          <a:solidFill>
                            <a:srgbClr val="FF0000"/>
                          </a:solidFill>
                          <a:effectLst/>
                          <a:latin typeface="Arial" charset="0"/>
                          <a:cs typeface="Arial" charset="0"/>
                        </a:rPr>
                        <a:t>Absconder</a:t>
                      </a:r>
                      <a:r>
                        <a:rPr kumimoji="0" lang="en-US" sz="1800" b="0" i="0" u="none" strike="noStrike" cap="none" normalizeH="0" baseline="0" smtClean="0">
                          <a:ln>
                            <a:noFill/>
                          </a:ln>
                          <a:solidFill>
                            <a:srgbClr val="000000"/>
                          </a:solidFill>
                          <a:effectLst/>
                          <a:latin typeface="Arial" charset="0"/>
                          <a:cs typeface="Arial" charset="0"/>
                        </a:rPr>
                        <a:t>)</a:t>
                      </a:r>
                    </a:p>
                    <a:p>
                      <a:pPr marL="0" marR="0" lvl="0" indent="0" algn="l" defTabSz="914400" rtl="0" eaLnBrk="1" fontAlgn="base" latinLnBrk="0" hangingPunct="1">
                        <a:lnSpc>
                          <a:spcPct val="100000"/>
                        </a:lnSpc>
                        <a:spcBef>
                          <a:spcPct val="0"/>
                        </a:spcBef>
                        <a:spcAft>
                          <a:spcPct val="0"/>
                        </a:spcAft>
                        <a:buClrTx/>
                        <a:buSzTx/>
                        <a:buFont typeface="Arial" charset="0"/>
                        <a:buAutoNum type="romanLcPeriod"/>
                        <a:tabLst/>
                      </a:pPr>
                      <a:r>
                        <a:rPr kumimoji="0" lang="en-US" sz="1800" b="0" i="0" u="none" strike="noStrike" cap="none" normalizeH="0" baseline="0" smtClean="0">
                          <a:ln>
                            <a:noFill/>
                          </a:ln>
                          <a:solidFill>
                            <a:srgbClr val="000000"/>
                          </a:solidFill>
                          <a:effectLst/>
                          <a:latin typeface="Arial" charset="0"/>
                          <a:cs typeface="Arial" charset="0"/>
                        </a:rPr>
                        <a:t>Hasnain Gul @ Ali s/o Muhammad Riaz  r/o Rawalpindi (</a:t>
                      </a:r>
                      <a:r>
                        <a:rPr kumimoji="0" lang="en-US" sz="1800" b="0" i="0" u="none" strike="noStrike" cap="none" normalizeH="0" baseline="0" smtClean="0">
                          <a:ln>
                            <a:noFill/>
                          </a:ln>
                          <a:solidFill>
                            <a:srgbClr val="FF0000"/>
                          </a:solidFill>
                          <a:effectLst/>
                          <a:latin typeface="Arial" charset="0"/>
                          <a:cs typeface="Arial" charset="0"/>
                        </a:rPr>
                        <a:t>Arrested</a:t>
                      </a:r>
                      <a:r>
                        <a:rPr kumimoji="0" lang="en-US" sz="1800" b="0" i="0" u="none" strike="noStrike" cap="none" normalizeH="0" baseline="0" smtClean="0">
                          <a:ln>
                            <a:noFill/>
                          </a:ln>
                          <a:solidFill>
                            <a:srgbClr val="000000"/>
                          </a:solidFill>
                          <a:effectLst/>
                          <a:latin typeface="Arial" charset="0"/>
                          <a:cs typeface="Arial" charset="0"/>
                        </a:rPr>
                        <a:t>)</a:t>
                      </a:r>
                    </a:p>
                    <a:p>
                      <a:pPr marL="0" marR="0" lvl="0" indent="0" algn="just" defTabSz="914400" rtl="0" eaLnBrk="1" fontAlgn="base" latinLnBrk="0" hangingPunct="1">
                        <a:lnSpc>
                          <a:spcPct val="90000"/>
                        </a:lnSpc>
                        <a:spcBef>
                          <a:spcPct val="0"/>
                        </a:spcBef>
                        <a:spcAft>
                          <a:spcPct val="0"/>
                        </a:spcAft>
                        <a:buClrTx/>
                        <a:buSzTx/>
                        <a:buFont typeface="Wingdings" pitchFamily="2" charset="2"/>
                        <a:buChar char="q"/>
                        <a:tabLst/>
                      </a:pPr>
                      <a:r>
                        <a:rPr kumimoji="0" lang="en-US" sz="1800" b="0" i="0" u="none" strike="noStrike" cap="none" normalizeH="0" baseline="0" smtClean="0">
                          <a:ln>
                            <a:noFill/>
                          </a:ln>
                          <a:solidFill>
                            <a:srgbClr val="000000"/>
                          </a:solidFill>
                          <a:effectLst/>
                          <a:latin typeface="Arial" charset="0"/>
                          <a:cs typeface="Arial" charset="0"/>
                        </a:rPr>
                        <a:t>This group joined Bait Ullah Mehsud in 2007 and under the direction of Bait Ullah Mehsud executed suicide attack on Mohtrama Benazir Bhutto on 27-12-2007. </a:t>
                      </a:r>
                    </a:p>
                    <a:p>
                      <a:pPr marL="0" marR="0" lvl="0" indent="0" algn="just" defTabSz="914400" rtl="0" eaLnBrk="1" fontAlgn="base" latinLnBrk="0" hangingPunct="1">
                        <a:lnSpc>
                          <a:spcPct val="90000"/>
                        </a:lnSpc>
                        <a:spcBef>
                          <a:spcPct val="0"/>
                        </a:spcBef>
                        <a:spcAft>
                          <a:spcPct val="0"/>
                        </a:spcAft>
                        <a:buClrTx/>
                        <a:buSzTx/>
                        <a:buFont typeface="Wingdings" pitchFamily="2" charset="2"/>
                        <a:buChar char="q"/>
                        <a:tabLst/>
                      </a:pPr>
                      <a:r>
                        <a:rPr kumimoji="0" lang="en-US" sz="1800" b="0" i="0" u="none" strike="noStrike" cap="none" normalizeH="0" baseline="0" smtClean="0">
                          <a:ln>
                            <a:noFill/>
                          </a:ln>
                          <a:solidFill>
                            <a:srgbClr val="000000"/>
                          </a:solidFill>
                          <a:effectLst/>
                          <a:latin typeface="Arial" charset="0"/>
                          <a:cs typeface="Arial" charset="0"/>
                        </a:rPr>
                        <a:t>He participated in the meeting held at Room No. 96, 4th floor, Madrassah Haqqania at Miranshah when assassination plan of Mohtrama Benazir Bhutto was discussed.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r>
            </a:tbl>
          </a:graphicData>
        </a:graphic>
      </p:graphicFrame>
      <p:pic>
        <p:nvPicPr>
          <p:cNvPr id="76827" name="Picture 3" descr="3710139617079"/>
          <p:cNvPicPr>
            <a:picLocks noChangeAspect="1" noChangeArrowheads="1"/>
          </p:cNvPicPr>
          <p:nvPr/>
        </p:nvPicPr>
        <p:blipFill>
          <a:blip r:embed="rId2"/>
          <a:srcRect l="14633" t="17894" r="64482" b="62509"/>
          <a:stretch>
            <a:fillRect/>
          </a:stretch>
        </p:blipFill>
        <p:spPr bwMode="auto">
          <a:xfrm>
            <a:off x="7812088" y="1219200"/>
            <a:ext cx="1143000" cy="1428750"/>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3DA2187-C037-4649-ABF2-CF14235A94E2}" type="slidenum">
              <a:rPr lang="en-US"/>
              <a:pPr>
                <a:defRPr/>
              </a:pPr>
              <a:t>68</a:t>
            </a:fld>
            <a:endParaRPr lang="en-US"/>
          </a:p>
        </p:txBody>
      </p:sp>
      <p:sp>
        <p:nvSpPr>
          <p:cNvPr id="77826" name="Title 1"/>
          <p:cNvSpPr>
            <a:spLocks noGrp="1"/>
          </p:cNvSpPr>
          <p:nvPr>
            <p:ph type="title" idx="4294967295"/>
          </p:nvPr>
        </p:nvSpPr>
        <p:spPr>
          <a:xfrm>
            <a:off x="0" y="1588"/>
            <a:ext cx="9144000" cy="1143000"/>
          </a:xfrm>
        </p:spPr>
        <p:txBody>
          <a:bodyPr/>
          <a:lstStyle/>
          <a:p>
            <a:pPr eaLnBrk="1" hangingPunct="1">
              <a:spcBef>
                <a:spcPct val="20000"/>
              </a:spcBef>
            </a:pPr>
            <a:r>
              <a:rPr lang="en-US" sz="2400" b="1" smtClean="0">
                <a:solidFill>
                  <a:schemeClr val="tx1"/>
                </a:solidFill>
              </a:rPr>
              <a:t>…Ibad ur Rahman @ Noman @  Usman @ Farooq</a:t>
            </a:r>
            <a:br>
              <a:rPr lang="en-US" sz="2400" b="1" smtClean="0">
                <a:solidFill>
                  <a:schemeClr val="tx1"/>
                </a:solidFill>
              </a:rPr>
            </a:br>
            <a:r>
              <a:rPr lang="en-US" sz="2400" b="1" smtClean="0">
                <a:solidFill>
                  <a:schemeClr val="tx1"/>
                </a:solidFill>
              </a:rPr>
              <a:t> </a:t>
            </a:r>
            <a:r>
              <a:rPr lang="en-US" sz="1800" b="1" smtClean="0">
                <a:solidFill>
                  <a:schemeClr val="tx1"/>
                </a:solidFill>
              </a:rPr>
              <a:t>R/o House No. 4,  G/89, POF Sanjwal Cantt, Tehsil &amp; Distt. Attock. </a:t>
            </a:r>
            <a:br>
              <a:rPr lang="en-US" sz="1800" b="1" smtClean="0">
                <a:solidFill>
                  <a:schemeClr val="tx1"/>
                </a:solidFill>
              </a:rPr>
            </a:br>
            <a:r>
              <a:rPr lang="en-US" sz="1800" b="1" smtClean="0">
                <a:solidFill>
                  <a:schemeClr val="tx1"/>
                </a:solidFill>
              </a:rPr>
              <a:t>Permanently Bazdara Payan, PO Panai, Tehsil Bat Khela, Distt. Malakand</a:t>
            </a:r>
          </a:p>
        </p:txBody>
      </p:sp>
      <p:sp>
        <p:nvSpPr>
          <p:cNvPr id="55298" name="Rectangle 3"/>
          <p:cNvSpPr txBox="1">
            <a:spLocks noGrp="1" noChangeArrowheads="1"/>
          </p:cNvSpPr>
          <p:nvPr/>
        </p:nvSpPr>
        <p:spPr>
          <a:xfrm>
            <a:off x="6553200" y="6356351"/>
            <a:ext cx="2133600" cy="365125"/>
          </a:xfrm>
          <a:prstGeom prst="rect">
            <a:avLst/>
          </a:prstGeom>
          <a:noFill/>
        </p:spPr>
        <p:txBody>
          <a:bodyPr anchor="ctr"/>
          <a:lstStyle/>
          <a:p>
            <a:pPr algn="r" eaLnBrk="0" hangingPunct="0">
              <a:defRPr/>
            </a:pPr>
            <a:fld id="{BE45368C-55C6-44A3-9EDB-E3946E7D2D73}" type="slidenum">
              <a:rPr lang="en-US" sz="1200">
                <a:solidFill>
                  <a:schemeClr val="tx1">
                    <a:tint val="75000"/>
                  </a:schemeClr>
                </a:solidFill>
                <a:cs typeface="+mn-cs"/>
              </a:rPr>
              <a:pPr algn="r" eaLnBrk="0" hangingPunct="0">
                <a:defRPr/>
              </a:pPr>
              <a:t>68</a:t>
            </a:fld>
            <a:endParaRPr lang="en-US" sz="1200">
              <a:solidFill>
                <a:schemeClr val="tx1">
                  <a:tint val="75000"/>
                </a:schemeClr>
              </a:solidFill>
              <a:cs typeface="+mn-cs"/>
            </a:endParaRPr>
          </a:p>
        </p:txBody>
      </p:sp>
      <p:graphicFrame>
        <p:nvGraphicFramePr>
          <p:cNvPr id="256016" name="Group 16"/>
          <p:cNvGraphicFramePr>
            <a:graphicFrameLocks noGrp="1"/>
          </p:cNvGraphicFramePr>
          <p:nvPr/>
        </p:nvGraphicFramePr>
        <p:xfrm>
          <a:off x="0" y="1576389"/>
          <a:ext cx="9144000" cy="7711567"/>
        </p:xfrm>
        <a:graphic>
          <a:graphicData uri="http://schemas.openxmlformats.org/drawingml/2006/table">
            <a:tbl>
              <a:tblPr/>
              <a:tblGrid>
                <a:gridCol w="1600200"/>
                <a:gridCol w="7543800"/>
              </a:tblGrid>
              <a:tr h="460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725119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cs typeface="Arial" charset="0"/>
                        </a:rPr>
                        <a:t>Brief</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cs typeface="Arial" charset="0"/>
                        </a:rPr>
                        <a:t>(Based upn interrogation of Hasnain Gul, Rafaqat </a:t>
                      </a:r>
                      <a:r>
                        <a:rPr kumimoji="0" lang="en-US" sz="1800" b="0" i="0" u="none" strike="noStrike" cap="none" normalizeH="0" baseline="0" smtClean="0">
                          <a:ln>
                            <a:noFill/>
                          </a:ln>
                          <a:solidFill>
                            <a:srgbClr val="000000"/>
                          </a:solidFill>
                          <a:effectLst/>
                          <a:latin typeface="Arial" charset="0"/>
                          <a:cs typeface="Arial" charset="0"/>
                        </a:rPr>
                        <a:t>and accused arrested in Case FIR 291, PS Sadiqabad, Rawalpindi</a:t>
                      </a:r>
                      <a:r>
                        <a:rPr kumimoji="0" lang="en-US" sz="1800" b="0" i="0" u="none" strike="noStrike" cap="none" normalizeH="0" baseline="0" smtClean="0">
                          <a:ln>
                            <a:noFill/>
                          </a:ln>
                          <a:solidFill>
                            <a:srgbClr val="000000"/>
                          </a:solidFill>
                          <a:effectLst/>
                          <a:latin typeface="Calibri" pitchFamily="34" charset="0"/>
                          <a:cs typeface="Arial"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914400" rtl="0" eaLnBrk="1" fontAlgn="base" latinLnBrk="0" hangingPunct="1">
                        <a:lnSpc>
                          <a:spcPct val="90000"/>
                        </a:lnSpc>
                        <a:spcBef>
                          <a:spcPct val="0"/>
                        </a:spcBef>
                        <a:spcAft>
                          <a:spcPct val="0"/>
                        </a:spcAft>
                        <a:buClrTx/>
                        <a:buSzTx/>
                        <a:buFont typeface="Wingdings" pitchFamily="2" charset="2"/>
                        <a:buChar char="q"/>
                        <a:tabLst/>
                      </a:pPr>
                      <a:r>
                        <a:rPr kumimoji="0" lang="en-US" sz="1800" b="0" i="0" u="none" strike="noStrike" cap="none" normalizeH="0" baseline="0" smtClean="0">
                          <a:ln>
                            <a:noFill/>
                          </a:ln>
                          <a:solidFill>
                            <a:srgbClr val="000000"/>
                          </a:solidFill>
                          <a:effectLst/>
                          <a:latin typeface="Calibri" pitchFamily="34" charset="0"/>
                          <a:cs typeface="Arial" charset="0"/>
                        </a:rPr>
                        <a:t>In the meeting he was directed to co-ordinate between Nasrullah (brought suicide bomber), Nadir Khan @ Qari Ismail Khan (Group Leader who provided logistics) and Hasnain Gul (provided accommodation in Rawalpindi).  </a:t>
                      </a:r>
                    </a:p>
                    <a:p>
                      <a:pPr marL="0" marR="0" lvl="0" indent="0" algn="just" defTabSz="914400" rtl="0" eaLnBrk="1" fontAlgn="base" latinLnBrk="0" hangingPunct="1">
                        <a:lnSpc>
                          <a:spcPct val="90000"/>
                        </a:lnSpc>
                        <a:spcBef>
                          <a:spcPct val="0"/>
                        </a:spcBef>
                        <a:spcAft>
                          <a:spcPct val="0"/>
                        </a:spcAft>
                        <a:buClrTx/>
                        <a:buSzTx/>
                        <a:buFont typeface="Wingdings" pitchFamily="2" charset="2"/>
                        <a:buChar char="q"/>
                        <a:tabLst/>
                      </a:pPr>
                      <a:r>
                        <a:rPr kumimoji="0" lang="en-US" sz="1800" b="0" i="0" u="none" strike="noStrike" cap="none" normalizeH="0" baseline="0" smtClean="0">
                          <a:ln>
                            <a:noFill/>
                          </a:ln>
                          <a:solidFill>
                            <a:srgbClr val="000000"/>
                          </a:solidFill>
                          <a:effectLst/>
                          <a:latin typeface="Calibri" pitchFamily="34" charset="0"/>
                          <a:cs typeface="Arial" charset="0"/>
                        </a:rPr>
                        <a:t>His name as “Farooq” also came on record during interrogation of Intekhab Abbasi arrested in FIR NO. 291/08 , Dated 06-06-2008 U/S 120B, 7ATA, 4/5 E.A.  P.S. Sadiqabad, Rawalpindi (Recovery of three suicide vehicles in Rawalpindi planned to kill Ex-President Musharraf) that Ibad ur Rahman used to operate training camp at Soor Dhand, near Bara, Khyber Agency and close associate of Bait Ullah Mehsud. </a:t>
                      </a:r>
                    </a:p>
                    <a:p>
                      <a:pPr marL="0" marR="0" lvl="0" indent="0" algn="just" defTabSz="914400" rtl="0" eaLnBrk="1" fontAlgn="base" latinLnBrk="0" hangingPunct="1">
                        <a:lnSpc>
                          <a:spcPct val="90000"/>
                        </a:lnSpc>
                        <a:spcBef>
                          <a:spcPct val="0"/>
                        </a:spcBef>
                        <a:spcAft>
                          <a:spcPct val="0"/>
                        </a:spcAft>
                        <a:buClrTx/>
                        <a:buSzTx/>
                        <a:buFont typeface="Wingdings" pitchFamily="2" charset="2"/>
                        <a:buChar char="q"/>
                        <a:tabLst/>
                      </a:pPr>
                      <a:r>
                        <a:rPr kumimoji="0" lang="en-US" sz="1800" b="0" i="0" u="none" strike="noStrike" cap="none" normalizeH="0" baseline="0" smtClean="0">
                          <a:ln>
                            <a:noFill/>
                          </a:ln>
                          <a:solidFill>
                            <a:srgbClr val="000000"/>
                          </a:solidFill>
                          <a:effectLst/>
                          <a:latin typeface="Calibri" pitchFamily="34" charset="0"/>
                          <a:cs typeface="Arial" charset="0"/>
                        </a:rPr>
                        <a:t>He has excellence in explosives and bomb making. </a:t>
                      </a:r>
                    </a:p>
                    <a:p>
                      <a:pPr marL="0" marR="0" lvl="0" indent="0" algn="just" defTabSz="914400" rtl="0" eaLnBrk="1" fontAlgn="base" latinLnBrk="0" hangingPunct="1">
                        <a:lnSpc>
                          <a:spcPct val="90000"/>
                        </a:lnSpc>
                        <a:spcBef>
                          <a:spcPct val="0"/>
                        </a:spcBef>
                        <a:spcAft>
                          <a:spcPct val="0"/>
                        </a:spcAft>
                        <a:buClrTx/>
                        <a:buSzTx/>
                        <a:buFont typeface="Wingdings" pitchFamily="2" charset="2"/>
                        <a:buChar char="q"/>
                        <a:tabLst/>
                      </a:pPr>
                      <a:r>
                        <a:rPr kumimoji="0" lang="en-US" sz="1800" b="0" i="0" u="none" strike="noStrike" cap="none" normalizeH="0" baseline="0" smtClean="0">
                          <a:ln>
                            <a:noFill/>
                          </a:ln>
                          <a:solidFill>
                            <a:srgbClr val="000000"/>
                          </a:solidFill>
                          <a:effectLst/>
                          <a:latin typeface="Calibri" pitchFamily="34" charset="0"/>
                          <a:cs typeface="Arial" charset="0"/>
                        </a:rPr>
                        <a:t>He provided Suicide Bombers and Explosive laden vehicles in Dhoke Kala Khan Rawalpindi Case. </a:t>
                      </a:r>
                    </a:p>
                    <a:p>
                      <a:pPr marL="0" marR="0" lvl="0" indent="0" algn="just" defTabSz="914400" rtl="0" eaLnBrk="1" fontAlgn="base" latinLnBrk="0" hangingPunct="1">
                        <a:lnSpc>
                          <a:spcPct val="90000"/>
                        </a:lnSpc>
                        <a:spcBef>
                          <a:spcPct val="0"/>
                        </a:spcBef>
                        <a:spcAft>
                          <a:spcPct val="0"/>
                        </a:spcAft>
                        <a:buClrTx/>
                        <a:buSzTx/>
                        <a:buFont typeface="Wingdings" pitchFamily="2" charset="2"/>
                        <a:buChar char="q"/>
                        <a:tabLst/>
                      </a:pPr>
                      <a:r>
                        <a:rPr kumimoji="0" lang="en-US" sz="1800" b="0" i="0" u="none" strike="noStrike" cap="none" normalizeH="0" baseline="0" smtClean="0">
                          <a:ln>
                            <a:noFill/>
                          </a:ln>
                          <a:solidFill>
                            <a:srgbClr val="000000"/>
                          </a:solidFill>
                          <a:effectLst/>
                          <a:latin typeface="Calibri" pitchFamily="34" charset="0"/>
                          <a:cs typeface="Arial" charset="0"/>
                        </a:rPr>
                        <a:t>Abid (suicide bomber) arrested in the same case disclosed that Ibad ur Rahman once prepared one suicide vehicle and two suicide jackets for Suicide Bombers (Abid, Rajid and Baitullah) brought  by Maulvi Imran to Ingar, Mohamand Agency in winter 2007/08. </a:t>
                      </a:r>
                    </a:p>
                    <a:p>
                      <a:pPr marL="0" marR="0" lvl="0" indent="0" algn="just" defTabSz="914400" rtl="0" eaLnBrk="1" fontAlgn="base" latinLnBrk="0" hangingPunct="1">
                        <a:lnSpc>
                          <a:spcPct val="90000"/>
                        </a:lnSpc>
                        <a:spcBef>
                          <a:spcPct val="0"/>
                        </a:spcBef>
                        <a:spcAft>
                          <a:spcPct val="0"/>
                        </a:spcAft>
                        <a:buClrTx/>
                        <a:buSzTx/>
                        <a:buFont typeface="Wingdings" pitchFamily="2" charset="2"/>
                        <a:buChar char="q"/>
                        <a:tabLst/>
                      </a:pPr>
                      <a:endParaRPr kumimoji="0" lang="en-US"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Slide Number Placeholder 5"/>
          <p:cNvSpPr txBox="1">
            <a:spLocks noGrp="1"/>
          </p:cNvSpPr>
          <p:nvPr/>
        </p:nvSpPr>
        <p:spPr>
          <a:xfrm>
            <a:off x="6553200" y="6356351"/>
            <a:ext cx="2133600" cy="365125"/>
          </a:xfrm>
          <a:prstGeom prst="rect">
            <a:avLst/>
          </a:prstGeom>
          <a:noFill/>
        </p:spPr>
        <p:txBody>
          <a:bodyPr anchor="ctr"/>
          <a:lstStyle/>
          <a:p>
            <a:pPr algn="r" eaLnBrk="0" hangingPunct="0">
              <a:defRPr/>
            </a:pPr>
            <a:fld id="{EA22A4CF-2487-4B91-A693-5BBAFD20A39D}" type="slidenum">
              <a:rPr lang="en-US" sz="1200">
                <a:solidFill>
                  <a:schemeClr val="tx1">
                    <a:tint val="75000"/>
                  </a:schemeClr>
                </a:solidFill>
                <a:cs typeface="+mn-cs"/>
              </a:rPr>
              <a:pPr algn="r" eaLnBrk="0" hangingPunct="0">
                <a:defRPr/>
              </a:pPr>
              <a:t>69</a:t>
            </a:fld>
            <a:endParaRPr lang="en-US" sz="1200">
              <a:solidFill>
                <a:schemeClr val="tx1">
                  <a:tint val="75000"/>
                </a:schemeClr>
              </a:solidFill>
              <a:cs typeface="+mn-cs"/>
            </a:endParaRPr>
          </a:p>
        </p:txBody>
      </p:sp>
      <p:sp>
        <p:nvSpPr>
          <p:cNvPr id="78850" name="Title 1"/>
          <p:cNvSpPr>
            <a:spLocks noGrp="1"/>
          </p:cNvSpPr>
          <p:nvPr>
            <p:ph type="title" idx="4294967295"/>
          </p:nvPr>
        </p:nvSpPr>
        <p:spPr>
          <a:xfrm>
            <a:off x="0" y="274638"/>
            <a:ext cx="9144000" cy="1143000"/>
          </a:xfrm>
        </p:spPr>
        <p:txBody>
          <a:bodyPr/>
          <a:lstStyle/>
          <a:p>
            <a:pPr eaLnBrk="1" hangingPunct="1"/>
            <a:r>
              <a:rPr lang="en-US" sz="2400" b="1" smtClean="0">
                <a:solidFill>
                  <a:srgbClr val="FF0000"/>
                </a:solidFill>
                <a:cs typeface="Times New Roman" pitchFamily="18" charset="0"/>
              </a:rPr>
              <a:t>Rasheed Ahmed @ Abdul Rahim Turabi </a:t>
            </a:r>
            <a:r>
              <a:rPr lang="en-US" sz="2400" b="1" smtClean="0">
                <a:cs typeface="Times New Roman" pitchFamily="18" charset="0"/>
              </a:rPr>
              <a:t>s/o Qudrat Shah caste Mohmand r/o Shabqadar Sareekh Morozai, PS Batagram, Distt. Charsadda</a:t>
            </a:r>
            <a:br>
              <a:rPr lang="en-US" sz="2400" b="1" smtClean="0">
                <a:cs typeface="Times New Roman" pitchFamily="18" charset="0"/>
              </a:rPr>
            </a:br>
            <a:endParaRPr lang="en-US" sz="2400" b="1" smtClean="0">
              <a:cs typeface="Times New Roman" pitchFamily="18" charset="0"/>
            </a:endParaRPr>
          </a:p>
        </p:txBody>
      </p:sp>
      <p:sp>
        <p:nvSpPr>
          <p:cNvPr id="47106" name="Rectangle 3"/>
          <p:cNvSpPr txBox="1">
            <a:spLocks noGrp="1" noChangeArrowheads="1"/>
          </p:cNvSpPr>
          <p:nvPr/>
        </p:nvSpPr>
        <p:spPr>
          <a:xfrm>
            <a:off x="6553200" y="6356351"/>
            <a:ext cx="2133600" cy="365125"/>
          </a:xfrm>
          <a:prstGeom prst="rect">
            <a:avLst/>
          </a:prstGeom>
          <a:noFill/>
        </p:spPr>
        <p:txBody>
          <a:bodyPr anchor="ctr"/>
          <a:lstStyle/>
          <a:p>
            <a:pPr algn="r" eaLnBrk="0" hangingPunct="0">
              <a:defRPr/>
            </a:pPr>
            <a:fld id="{5F98CB97-3C84-400E-9FE8-4FC2BEA8F63F}" type="slidenum">
              <a:rPr lang="en-US" sz="1200">
                <a:solidFill>
                  <a:schemeClr val="tx1">
                    <a:tint val="75000"/>
                  </a:schemeClr>
                </a:solidFill>
                <a:cs typeface="+mn-cs"/>
              </a:rPr>
              <a:pPr algn="r" eaLnBrk="0" hangingPunct="0">
                <a:defRPr/>
              </a:pPr>
              <a:t>69</a:t>
            </a:fld>
            <a:endParaRPr lang="en-US" sz="1200">
              <a:solidFill>
                <a:schemeClr val="tx1">
                  <a:tint val="75000"/>
                </a:schemeClr>
              </a:solidFill>
              <a:cs typeface="+mn-cs"/>
            </a:endParaRPr>
          </a:p>
        </p:txBody>
      </p:sp>
      <p:graphicFrame>
        <p:nvGraphicFramePr>
          <p:cNvPr id="227375" name="Group 47"/>
          <p:cNvGraphicFramePr>
            <a:graphicFrameLocks noGrp="1"/>
          </p:cNvGraphicFramePr>
          <p:nvPr/>
        </p:nvGraphicFramePr>
        <p:xfrm>
          <a:off x="0" y="1397001"/>
          <a:ext cx="9144000" cy="7464679"/>
        </p:xfrm>
        <a:graphic>
          <a:graphicData uri="http://schemas.openxmlformats.org/drawingml/2006/table">
            <a:tbl>
              <a:tblPr/>
              <a:tblGrid>
                <a:gridCol w="1600200"/>
                <a:gridCol w="7543800"/>
              </a:tblGrid>
              <a:tr h="460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6400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Date of birth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24 years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r>
              <a:tr h="6400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Father Name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Qudrat Shah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r>
              <a:tr h="11887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Education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c>
                  <a:txBody>
                    <a:bodyPr/>
                    <a:lstStyle/>
                    <a:p>
                      <a:pPr marL="533400" marR="0" lvl="0" indent="-533400" algn="l" defTabSz="914400" rtl="0" eaLnBrk="1" fontAlgn="base" latinLnBrk="0" hangingPunct="1">
                        <a:lnSpc>
                          <a:spcPct val="100000"/>
                        </a:lnSpc>
                        <a:spcBef>
                          <a:spcPct val="0"/>
                        </a:spcBef>
                        <a:spcAft>
                          <a:spcPct val="0"/>
                        </a:spcAft>
                        <a:buClrTx/>
                        <a:buSzTx/>
                        <a:buFontTx/>
                        <a:buAutoNum type="arabicPeriod"/>
                        <a:tabLst/>
                      </a:pPr>
                      <a:r>
                        <a:rPr kumimoji="0" lang="en-US" sz="1800" b="0" i="0" u="none" strike="noStrike" cap="none" normalizeH="0" baseline="0" smtClean="0">
                          <a:ln>
                            <a:noFill/>
                          </a:ln>
                          <a:solidFill>
                            <a:srgbClr val="000000"/>
                          </a:solidFill>
                          <a:effectLst/>
                          <a:latin typeface="Arial" charset="0"/>
                          <a:cs typeface="Arial" charset="0"/>
                        </a:rPr>
                        <a:t>Madrassa Haqqania, Nowshera till 2005</a:t>
                      </a:r>
                    </a:p>
                    <a:p>
                      <a:pPr marL="533400" marR="0" lvl="0" indent="-533400" algn="l" defTabSz="914400" rtl="0" eaLnBrk="1" fontAlgn="base" latinLnBrk="0" hangingPunct="1">
                        <a:lnSpc>
                          <a:spcPct val="100000"/>
                        </a:lnSpc>
                        <a:spcBef>
                          <a:spcPct val="0"/>
                        </a:spcBef>
                        <a:spcAft>
                          <a:spcPct val="0"/>
                        </a:spcAft>
                        <a:buClrTx/>
                        <a:buSzTx/>
                        <a:buFontTx/>
                        <a:buAutoNum type="arabicPeriod"/>
                        <a:tabLst/>
                      </a:pPr>
                      <a:r>
                        <a:rPr kumimoji="0" lang="en-US" sz="1800" b="0" i="0" u="none" strike="noStrike" cap="none" normalizeH="0" baseline="0" smtClean="0">
                          <a:ln>
                            <a:noFill/>
                          </a:ln>
                          <a:solidFill>
                            <a:srgbClr val="000000"/>
                          </a:solidFill>
                          <a:effectLst/>
                          <a:latin typeface="Arial" charset="0"/>
                          <a:cs typeface="Arial" charset="0"/>
                        </a:rPr>
                        <a:t>Madrassa Manba-ul-Uloom, Miran Shah, SWA.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r>
              <a:tr h="453542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Brief</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c>
                  <a:txBody>
                    <a:bodyPr/>
                    <a:lstStyle/>
                    <a:p>
                      <a:pPr marL="231775" marR="0" lvl="1" indent="-117475" algn="l" defTabSz="914400" rtl="0" eaLnBrk="1" fontAlgn="base" latinLnBrk="0" hangingPunct="1">
                        <a:lnSpc>
                          <a:spcPct val="100000"/>
                        </a:lnSpc>
                        <a:spcBef>
                          <a:spcPct val="30000"/>
                        </a:spcBef>
                        <a:spcAft>
                          <a:spcPct val="30000"/>
                        </a:spcAft>
                        <a:buClrTx/>
                        <a:buSzTx/>
                        <a:buFont typeface="Arial" charset="0"/>
                        <a:buChar char="–"/>
                        <a:tabLst/>
                      </a:pPr>
                      <a:r>
                        <a:rPr kumimoji="0" lang="en-US" sz="1800" b="1" i="0" u="none" strike="noStrike" cap="none" normalizeH="0" baseline="0" smtClean="0">
                          <a:ln>
                            <a:noFill/>
                          </a:ln>
                          <a:solidFill>
                            <a:schemeClr val="tx1"/>
                          </a:solidFill>
                          <a:effectLst/>
                          <a:latin typeface="Calibri" pitchFamily="34" charset="0"/>
                          <a:cs typeface="Times New Roman" pitchFamily="18" charset="0"/>
                        </a:rPr>
                        <a:t>On 20.12.2007, while he was in room no. 11 of the Madrassah, his class fellow from Haqqania Nadir @ Qari Ismail, Nasrullah @ Ahmed and Abdullah @ Saddam came there. They stayed there for 2 nights and went to South Waziristan to see Baitullah Mehsud. </a:t>
                      </a:r>
                    </a:p>
                    <a:p>
                      <a:pPr marL="231775" marR="0" lvl="1" indent="-117475" algn="just" defTabSz="914400" rtl="0" eaLnBrk="1" fontAlgn="base" latinLnBrk="0" hangingPunct="1">
                        <a:lnSpc>
                          <a:spcPct val="100000"/>
                        </a:lnSpc>
                        <a:spcBef>
                          <a:spcPct val="30000"/>
                        </a:spcBef>
                        <a:spcAft>
                          <a:spcPct val="30000"/>
                        </a:spcAft>
                        <a:buClrTx/>
                        <a:buSzTx/>
                        <a:buFont typeface="Arial" charset="0"/>
                        <a:buChar char="–"/>
                        <a:tabLst/>
                      </a:pPr>
                      <a:r>
                        <a:rPr kumimoji="0" lang="en-US" sz="1800" b="1" i="0" u="none" strike="noStrike" cap="none" normalizeH="0" baseline="0" smtClean="0">
                          <a:ln>
                            <a:noFill/>
                          </a:ln>
                          <a:solidFill>
                            <a:schemeClr val="tx1"/>
                          </a:solidFill>
                          <a:effectLst/>
                          <a:latin typeface="Calibri" pitchFamily="34" charset="0"/>
                          <a:cs typeface="Times New Roman" pitchFamily="18" charset="0"/>
                        </a:rPr>
                        <a:t>They again stayed with him when they brought suicide bomber Saeed @ Bilal. He had the knowledge of conspiracy and knew that Baitullah Mehsud had given Rs. 4 Lac to Qari Ismail for the task. </a:t>
                      </a:r>
                    </a:p>
                    <a:p>
                      <a:pPr marL="231775" marR="0" lvl="1" indent="-117475" algn="just" defTabSz="914400" rtl="0" eaLnBrk="1" fontAlgn="base" latinLnBrk="0" hangingPunct="1">
                        <a:lnSpc>
                          <a:spcPct val="100000"/>
                        </a:lnSpc>
                        <a:spcBef>
                          <a:spcPct val="30000"/>
                        </a:spcBef>
                        <a:spcAft>
                          <a:spcPct val="30000"/>
                        </a:spcAft>
                        <a:buClrTx/>
                        <a:buSzTx/>
                        <a:buFont typeface="Arial" charset="0"/>
                        <a:buChar char="–"/>
                        <a:tabLst/>
                      </a:pPr>
                      <a:r>
                        <a:rPr kumimoji="0" lang="en-US" sz="1800" b="1" i="0" u="none" strike="noStrike" cap="none" normalizeH="0" baseline="0" smtClean="0">
                          <a:ln>
                            <a:noFill/>
                          </a:ln>
                          <a:solidFill>
                            <a:schemeClr val="tx1"/>
                          </a:solidFill>
                          <a:effectLst/>
                          <a:latin typeface="Calibri" pitchFamily="34" charset="0"/>
                          <a:cs typeface="Times New Roman" pitchFamily="18" charset="0"/>
                        </a:rPr>
                        <a:t>He carried out rocket attack on PAF Aeronautical Complex Kamra alongwith Said Arab and others.</a:t>
                      </a:r>
                      <a:endParaRPr kumimoji="0" lang="en-US" sz="16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r>
            </a:tbl>
          </a:graphicData>
        </a:graphic>
      </p:graphicFrame>
      <p:pic>
        <p:nvPicPr>
          <p:cNvPr id="78872" name="Picture 1" descr="C:\Documents and Settings\Administrator.LTOP.000\Desktop\BB\Benazir case\DSC_1345.JPG"/>
          <p:cNvPicPr>
            <a:picLocks noChangeAspect="1" noChangeArrowheads="1"/>
          </p:cNvPicPr>
          <p:nvPr/>
        </p:nvPicPr>
        <p:blipFill>
          <a:blip r:embed="rId2"/>
          <a:srcRect l="21762" t="12215" r="28017" b="13754"/>
          <a:stretch>
            <a:fillRect/>
          </a:stretch>
        </p:blipFill>
        <p:spPr bwMode="auto">
          <a:xfrm>
            <a:off x="7019925" y="1196975"/>
            <a:ext cx="1314451" cy="1533525"/>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pPr>
              <a:defRPr/>
            </a:pPr>
            <a:fld id="{82D19354-2084-465C-8051-64FC42390EC5}" type="slidenum">
              <a:rPr lang="en-US" smtClean="0"/>
              <a:pPr>
                <a:defRPr/>
              </a:pPr>
              <a:t>69</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p:cNvSpPr>
          <p:nvPr>
            <p:ph type="title" idx="4294967295"/>
          </p:nvPr>
        </p:nvSpPr>
        <p:spPr/>
        <p:txBody>
          <a:bodyPr/>
          <a:lstStyle/>
          <a:p>
            <a:r>
              <a:rPr lang="en-GB" sz="3200" smtClean="0"/>
              <a:t>PROCESS OF RECONCILIATION</a:t>
            </a:r>
          </a:p>
        </p:txBody>
      </p:sp>
      <p:sp>
        <p:nvSpPr>
          <p:cNvPr id="19458" name="Rectangle 3"/>
          <p:cNvSpPr>
            <a:spLocks noGrp="1"/>
          </p:cNvSpPr>
          <p:nvPr>
            <p:ph type="body" idx="4294967295"/>
          </p:nvPr>
        </p:nvSpPr>
        <p:spPr/>
        <p:txBody>
          <a:bodyPr/>
          <a:lstStyle/>
          <a:p>
            <a:pPr algn="just"/>
            <a:r>
              <a:rPr lang="en-GB" sz="2400" dirty="0" smtClean="0">
                <a:latin typeface="Arial" charset="0"/>
              </a:rPr>
              <a:t>Pakistan was being ruled by a dictator and there was no likelihood that the country would return to democracy in the near future, therefore, Mohtrama Benazir Bhutto felt it her national duty to struggle for restoration of democracy in the country.</a:t>
            </a:r>
          </a:p>
          <a:p>
            <a:pPr algn="just"/>
            <a:r>
              <a:rPr lang="en-GB" sz="2400" dirty="0" smtClean="0">
                <a:latin typeface="Arial" charset="0"/>
              </a:rPr>
              <a:t>She opted, therefore, to enter into dialogue with the dictator to force him to dose off his uniform and hold free, fair and transparent election in the country by providing level playing field to all the politicians including </a:t>
            </a:r>
            <a:r>
              <a:rPr lang="en-GB" sz="2400" dirty="0" err="1" smtClean="0">
                <a:latin typeface="Arial" charset="0"/>
              </a:rPr>
              <a:t>Mian</a:t>
            </a:r>
            <a:r>
              <a:rPr lang="en-GB" sz="2400" dirty="0" smtClean="0">
                <a:latin typeface="Arial" charset="0"/>
              </a:rPr>
              <a:t> Nawaz Sharif.</a:t>
            </a:r>
            <a:endParaRPr lang="en-GB" sz="2000" dirty="0" smtClean="0"/>
          </a:p>
          <a:p>
            <a:endParaRPr lang="en-GB" dirty="0" smtClean="0"/>
          </a:p>
        </p:txBody>
      </p:sp>
      <p:sp>
        <p:nvSpPr>
          <p:cNvPr id="4" name="Slide Number Placeholder 3"/>
          <p:cNvSpPr>
            <a:spLocks noGrp="1"/>
          </p:cNvSpPr>
          <p:nvPr>
            <p:ph type="sldNum" sz="quarter" idx="12"/>
          </p:nvPr>
        </p:nvSpPr>
        <p:spPr/>
        <p:txBody>
          <a:bodyPr/>
          <a:lstStyle/>
          <a:p>
            <a:pPr>
              <a:defRPr/>
            </a:pPr>
            <a:fld id="{82D19354-2084-465C-8051-64FC42390EC5}" type="slidenum">
              <a:rPr lang="en-US" smtClean="0"/>
              <a:pPr>
                <a:defRPr/>
              </a:pPr>
              <a:t>7</a:t>
            </a:fld>
            <a:endParaRPr lang="en-US"/>
          </a:p>
        </p:txBody>
      </p:sp>
    </p:spTree>
    <p:extLst>
      <p:ext uri="{BB962C8B-B14F-4D97-AF65-F5344CB8AC3E}">
        <p14:creationId xmlns:p14="http://schemas.microsoft.com/office/powerpoint/2010/main" val="3325342905"/>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49F9B7EB-9B35-4520-A99B-5E4B34CA11A0}" type="slidenum">
              <a:rPr lang="en-US"/>
              <a:pPr>
                <a:defRPr/>
              </a:pPr>
              <a:t>70</a:t>
            </a:fld>
            <a:endParaRPr lang="en-US"/>
          </a:p>
        </p:txBody>
      </p:sp>
      <p:sp>
        <p:nvSpPr>
          <p:cNvPr id="79874" name="Rectangle 3"/>
          <p:cNvSpPr>
            <a:spLocks noGrp="1"/>
          </p:cNvSpPr>
          <p:nvPr>
            <p:ph type="body" idx="1"/>
          </p:nvPr>
        </p:nvSpPr>
        <p:spPr>
          <a:xfrm>
            <a:off x="144463" y="1484313"/>
            <a:ext cx="8964612" cy="4525962"/>
          </a:xfrm>
        </p:spPr>
        <p:txBody>
          <a:bodyPr/>
          <a:lstStyle/>
          <a:p>
            <a:pPr>
              <a:lnSpc>
                <a:spcPct val="80000"/>
              </a:lnSpc>
              <a:spcBef>
                <a:spcPct val="30000"/>
              </a:spcBef>
              <a:spcAft>
                <a:spcPct val="30000"/>
              </a:spcAft>
            </a:pPr>
            <a:r>
              <a:rPr lang="en-US" sz="2400" b="1" smtClean="0"/>
              <a:t>He got initial education in Madrassa Jamia ul Uloom, Metroville, Karachi. Motivated for Jehad by his Cousin Hafiz Ismail.</a:t>
            </a:r>
          </a:p>
          <a:p>
            <a:pPr>
              <a:lnSpc>
                <a:spcPct val="80000"/>
              </a:lnSpc>
              <a:spcBef>
                <a:spcPct val="30000"/>
              </a:spcBef>
              <a:spcAft>
                <a:spcPct val="30000"/>
              </a:spcAft>
            </a:pPr>
            <a:r>
              <a:rPr lang="en-US" sz="2400" b="1" smtClean="0"/>
              <a:t>His Madrassa felow Ameerullah sent him to Makeen FATA for Jehadi training. also went to Afghanistan for Jehad.</a:t>
            </a:r>
          </a:p>
          <a:p>
            <a:pPr>
              <a:lnSpc>
                <a:spcPct val="80000"/>
              </a:lnSpc>
              <a:spcBef>
                <a:spcPct val="30000"/>
              </a:spcBef>
              <a:spcAft>
                <a:spcPct val="30000"/>
              </a:spcAft>
            </a:pPr>
            <a:r>
              <a:rPr lang="en-US" sz="2400" b="1" smtClean="0"/>
              <a:t>Came to Ladha, SWA and joined the camp of Roza Din Mehsud, at Tangai, and got himself registered as “Fidayee”. Met Baitullah and Qari Hussain. </a:t>
            </a:r>
          </a:p>
          <a:p>
            <a:pPr>
              <a:lnSpc>
                <a:spcPct val="80000"/>
              </a:lnSpc>
              <a:spcBef>
                <a:spcPct val="30000"/>
              </a:spcBef>
              <a:spcAft>
                <a:spcPct val="30000"/>
              </a:spcAft>
            </a:pPr>
            <a:r>
              <a:rPr lang="en-US" sz="2400" b="1" smtClean="0"/>
              <a:t>Roza Din handed him over to Wali Muhammad and Sher Zaman, who told him that his turn for suicide mission has come and target will be Benazir Bhutto. However, another group carried attack. </a:t>
            </a:r>
          </a:p>
          <a:p>
            <a:pPr>
              <a:lnSpc>
                <a:spcPct val="80000"/>
              </a:lnSpc>
              <a:spcBef>
                <a:spcPct val="30000"/>
              </a:spcBef>
              <a:spcAft>
                <a:spcPct val="30000"/>
              </a:spcAft>
            </a:pPr>
            <a:r>
              <a:rPr lang="en-US" sz="2400" b="1" smtClean="0"/>
              <a:t>He identified the voice of Baitullah Mehsud in the CD conversation.</a:t>
            </a:r>
          </a:p>
          <a:p>
            <a:pPr>
              <a:lnSpc>
                <a:spcPct val="80000"/>
              </a:lnSpc>
              <a:spcBef>
                <a:spcPct val="30000"/>
              </a:spcBef>
              <a:spcAft>
                <a:spcPct val="30000"/>
              </a:spcAft>
            </a:pPr>
            <a:r>
              <a:rPr lang="en-US" sz="2400" b="1" smtClean="0"/>
              <a:t>Arrested on 17.01.2008 in D.I.Khan, while he was on his way to Karachi for a suicide mission.  </a:t>
            </a:r>
          </a:p>
        </p:txBody>
      </p:sp>
      <p:sp>
        <p:nvSpPr>
          <p:cNvPr id="79875" name="Title 1"/>
          <p:cNvSpPr>
            <a:spLocks noGrp="1"/>
          </p:cNvSpPr>
          <p:nvPr>
            <p:ph type="title"/>
          </p:nvPr>
        </p:nvSpPr>
        <p:spPr/>
        <p:txBody>
          <a:bodyPr/>
          <a:lstStyle/>
          <a:p>
            <a:pPr eaLnBrk="1" hangingPunct="1"/>
            <a:r>
              <a:rPr lang="en-US" sz="3200" b="1" smtClean="0"/>
              <a:t>Gist of Confessional Statement u/s 164 CrPC of Aitazaz Shah</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2A90C705-D59B-4139-8FF0-C5662F673A9B}" type="slidenum">
              <a:rPr lang="en-US"/>
              <a:pPr>
                <a:defRPr/>
              </a:pPr>
              <a:t>71</a:t>
            </a:fld>
            <a:endParaRPr lang="en-US"/>
          </a:p>
        </p:txBody>
      </p:sp>
      <p:sp>
        <p:nvSpPr>
          <p:cNvPr id="80898" name="Title 1"/>
          <p:cNvSpPr>
            <a:spLocks noGrp="1"/>
          </p:cNvSpPr>
          <p:nvPr>
            <p:ph type="title" idx="4294967295"/>
          </p:nvPr>
        </p:nvSpPr>
        <p:spPr>
          <a:xfrm>
            <a:off x="374651" y="285750"/>
            <a:ext cx="8229600" cy="971550"/>
          </a:xfrm>
        </p:spPr>
        <p:txBody>
          <a:bodyPr/>
          <a:lstStyle/>
          <a:p>
            <a:pPr eaLnBrk="1" hangingPunct="1"/>
            <a:r>
              <a:rPr lang="en-US" sz="2800" b="1" smtClean="0">
                <a:solidFill>
                  <a:srgbClr val="17375E"/>
                </a:solidFill>
              </a:rPr>
              <a:t>Gist of Confessional Statement u/s 164 CrPC of </a:t>
            </a:r>
            <a:r>
              <a:rPr lang="en-US" sz="2800" b="1" smtClean="0">
                <a:solidFill>
                  <a:srgbClr val="FF3300"/>
                </a:solidFill>
              </a:rPr>
              <a:t>Hasnain Gul @ Ali</a:t>
            </a:r>
            <a:r>
              <a:rPr lang="en-US" sz="2800" b="1" smtClean="0">
                <a:solidFill>
                  <a:srgbClr val="17375E"/>
                </a:solidFill>
              </a:rPr>
              <a:t> s/o Muhammd Riaz</a:t>
            </a:r>
          </a:p>
        </p:txBody>
      </p:sp>
      <p:sp>
        <p:nvSpPr>
          <p:cNvPr id="80899" name="Content Placeholder 2"/>
          <p:cNvSpPr>
            <a:spLocks noGrp="1"/>
          </p:cNvSpPr>
          <p:nvPr>
            <p:ph idx="4294967295"/>
          </p:nvPr>
        </p:nvSpPr>
        <p:spPr>
          <a:xfrm>
            <a:off x="0" y="1285876"/>
            <a:ext cx="9144000" cy="5643563"/>
          </a:xfrm>
        </p:spPr>
        <p:txBody>
          <a:bodyPr/>
          <a:lstStyle/>
          <a:p>
            <a:pPr lvl="1" eaLnBrk="1" hangingPunct="1"/>
            <a:r>
              <a:rPr lang="en-US" sz="2000" b="1" dirty="0" smtClean="0"/>
              <a:t>He got acquainted with Nadir Khan @ </a:t>
            </a:r>
            <a:r>
              <a:rPr lang="en-US" sz="2000" b="1" dirty="0" err="1" smtClean="0"/>
              <a:t>Qari</a:t>
            </a:r>
            <a:r>
              <a:rPr lang="en-US" sz="2000" b="1" dirty="0" smtClean="0"/>
              <a:t> Ismail of Madrassa </a:t>
            </a:r>
            <a:r>
              <a:rPr lang="en-US" sz="2000" b="1" dirty="0" err="1" smtClean="0"/>
              <a:t>Haqqania</a:t>
            </a:r>
            <a:r>
              <a:rPr lang="en-US" sz="2000" b="1" dirty="0" smtClean="0"/>
              <a:t>, </a:t>
            </a:r>
            <a:r>
              <a:rPr lang="en-US" sz="2000" b="1" dirty="0" err="1" smtClean="0"/>
              <a:t>Akora</a:t>
            </a:r>
            <a:r>
              <a:rPr lang="en-US" sz="2000" b="1" dirty="0" smtClean="0"/>
              <a:t> </a:t>
            </a:r>
            <a:r>
              <a:rPr lang="en-US" sz="2000" b="1" dirty="0" err="1" smtClean="0"/>
              <a:t>Khattak</a:t>
            </a:r>
            <a:r>
              <a:rPr lang="en-US" sz="2000" b="1" dirty="0" smtClean="0"/>
              <a:t> while undergoing weapons training in </a:t>
            </a:r>
            <a:r>
              <a:rPr lang="en-US" sz="2000" b="1" dirty="0" err="1" smtClean="0"/>
              <a:t>Miran</a:t>
            </a:r>
            <a:r>
              <a:rPr lang="en-US" sz="2000" b="1" dirty="0" smtClean="0"/>
              <a:t> Shah, NWA in 2005.</a:t>
            </a:r>
          </a:p>
          <a:p>
            <a:pPr lvl="1" eaLnBrk="1" hangingPunct="1"/>
            <a:r>
              <a:rPr lang="en-US" sz="2000" b="1" dirty="0" smtClean="0"/>
              <a:t>He decided to avenge death of his </a:t>
            </a:r>
            <a:r>
              <a:rPr lang="en-US" sz="2000" b="1" dirty="0" err="1" smtClean="0"/>
              <a:t>madrassah</a:t>
            </a:r>
            <a:r>
              <a:rPr lang="en-US" sz="2000" b="1" dirty="0" smtClean="0"/>
              <a:t> fellow </a:t>
            </a:r>
            <a:r>
              <a:rPr lang="en-US" sz="2000" b="1" dirty="0" err="1" smtClean="0"/>
              <a:t>Fayyaz</a:t>
            </a:r>
            <a:r>
              <a:rPr lang="en-US" sz="2000" b="1" dirty="0" smtClean="0"/>
              <a:t> Muhammad s/o </a:t>
            </a:r>
            <a:r>
              <a:rPr lang="en-US" sz="2000" b="1" dirty="0" err="1" smtClean="0"/>
              <a:t>Bahir</a:t>
            </a:r>
            <a:r>
              <a:rPr lang="en-US" sz="2000" b="1" dirty="0" smtClean="0"/>
              <a:t>, r/o </a:t>
            </a:r>
            <a:r>
              <a:rPr lang="en-US" sz="2000" b="1" dirty="0" err="1" smtClean="0"/>
              <a:t>Dhodial</a:t>
            </a:r>
            <a:r>
              <a:rPr lang="en-US" sz="2000" b="1" dirty="0" smtClean="0"/>
              <a:t>, </a:t>
            </a:r>
            <a:r>
              <a:rPr lang="en-US" sz="2000" b="1" dirty="0" err="1" smtClean="0"/>
              <a:t>Mansehra</a:t>
            </a:r>
            <a:r>
              <a:rPr lang="en-US" sz="2000" b="1" dirty="0" smtClean="0"/>
              <a:t>, during </a:t>
            </a:r>
            <a:r>
              <a:rPr lang="en-US" sz="2000" b="1" dirty="0" err="1" smtClean="0"/>
              <a:t>Lal</a:t>
            </a:r>
            <a:r>
              <a:rPr lang="en-US" sz="2000" b="1" dirty="0" smtClean="0"/>
              <a:t> Masjid Operation in July, 2007.</a:t>
            </a:r>
          </a:p>
          <a:p>
            <a:pPr lvl="1" eaLnBrk="1" hangingPunct="1"/>
            <a:r>
              <a:rPr lang="en-US" sz="2000" b="1" dirty="0" smtClean="0"/>
              <a:t>He went to </a:t>
            </a:r>
            <a:r>
              <a:rPr lang="en-US" sz="2000" b="1" dirty="0" err="1" smtClean="0"/>
              <a:t>Akora</a:t>
            </a:r>
            <a:r>
              <a:rPr lang="en-US" sz="2000" b="1" dirty="0" smtClean="0"/>
              <a:t> </a:t>
            </a:r>
            <a:r>
              <a:rPr lang="en-US" sz="2000" b="1" dirty="0" err="1" smtClean="0"/>
              <a:t>Khattak</a:t>
            </a:r>
            <a:r>
              <a:rPr lang="en-US" sz="2000" b="1" dirty="0" smtClean="0"/>
              <a:t> and met </a:t>
            </a:r>
            <a:r>
              <a:rPr lang="en-US" sz="2000" b="1" dirty="0" err="1" smtClean="0"/>
              <a:t>Qari</a:t>
            </a:r>
            <a:r>
              <a:rPr lang="en-US" sz="2000" b="1" dirty="0" smtClean="0"/>
              <a:t> Ismail where a group consisting of </a:t>
            </a:r>
            <a:r>
              <a:rPr lang="en-US" sz="2000" b="1" dirty="0" err="1" smtClean="0"/>
              <a:t>Qari</a:t>
            </a:r>
            <a:r>
              <a:rPr lang="en-US" sz="2000" b="1" dirty="0" smtClean="0"/>
              <a:t>, </a:t>
            </a:r>
            <a:r>
              <a:rPr lang="en-US" sz="2000" b="1" dirty="0" err="1" smtClean="0"/>
              <a:t>Nasarullah</a:t>
            </a:r>
            <a:r>
              <a:rPr lang="en-US" sz="2000" b="1" dirty="0" smtClean="0"/>
              <a:t>, Abad, Abdullah @ Saddam was formed to target Govt. &amp; LEAs.</a:t>
            </a:r>
          </a:p>
          <a:p>
            <a:pPr lvl="1" eaLnBrk="1" hangingPunct="1"/>
            <a:r>
              <a:rPr lang="en-US" sz="2000" b="1" dirty="0"/>
              <a:t>Suicide bombers and jackets were to be provided by </a:t>
            </a:r>
            <a:r>
              <a:rPr lang="en-US" sz="2000" b="1" dirty="0" err="1"/>
              <a:t>Qari</a:t>
            </a:r>
            <a:r>
              <a:rPr lang="en-US" sz="2000" b="1" dirty="0"/>
              <a:t> Ismail.</a:t>
            </a:r>
          </a:p>
          <a:p>
            <a:pPr lvl="1" eaLnBrk="1" hangingPunct="1"/>
            <a:r>
              <a:rPr lang="en-US" sz="2000" b="1" dirty="0"/>
              <a:t>He motivated his cousin </a:t>
            </a:r>
            <a:r>
              <a:rPr lang="en-US" sz="2000" b="1" dirty="0" err="1"/>
              <a:t>Rafaqat</a:t>
            </a:r>
            <a:r>
              <a:rPr lang="en-US" sz="2000" b="1" dirty="0"/>
              <a:t> for terrorist acts.</a:t>
            </a:r>
          </a:p>
          <a:p>
            <a:pPr lvl="1" eaLnBrk="1" hangingPunct="1"/>
            <a:r>
              <a:rPr lang="en-US" sz="2000" b="1" dirty="0"/>
              <a:t>Sep 04, 2007 facilitated suicide attack in R.A Bazar, Rawalpindi.</a:t>
            </a:r>
          </a:p>
          <a:p>
            <a:pPr lvl="1" eaLnBrk="1" hangingPunct="1"/>
            <a:r>
              <a:rPr lang="en-US" sz="2000" b="1" dirty="0"/>
              <a:t>Oct 30, 2007 facilitated in suicide attack on Golf road, Rawalpindi.</a:t>
            </a:r>
          </a:p>
          <a:p>
            <a:pPr lvl="1" eaLnBrk="1" hangingPunct="1"/>
            <a:r>
              <a:rPr lang="en-US" sz="2000" b="1" dirty="0"/>
              <a:t>Nov 02, 2007 </a:t>
            </a:r>
            <a:r>
              <a:rPr lang="en-US" sz="2000" b="1" dirty="0" err="1"/>
              <a:t>Qari</a:t>
            </a:r>
            <a:r>
              <a:rPr lang="en-US" sz="2000" b="1" dirty="0"/>
              <a:t> Ismail gave target to kill </a:t>
            </a:r>
            <a:r>
              <a:rPr lang="en-US" sz="2000" b="1" dirty="0" err="1"/>
              <a:t>Mohtarma</a:t>
            </a:r>
            <a:r>
              <a:rPr lang="en-US" sz="2000" b="1" dirty="0"/>
              <a:t> Benazir Bhutto.</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944A82E0-4B15-4464-B1DE-1BC798E5D9AD}" type="slidenum">
              <a:rPr lang="en-US"/>
              <a:pPr>
                <a:defRPr/>
              </a:pPr>
              <a:t>72</a:t>
            </a:fld>
            <a:endParaRPr lang="en-US"/>
          </a:p>
        </p:txBody>
      </p:sp>
      <p:sp>
        <p:nvSpPr>
          <p:cNvPr id="81922" name="Title 1"/>
          <p:cNvSpPr>
            <a:spLocks noGrp="1"/>
          </p:cNvSpPr>
          <p:nvPr>
            <p:ph type="title" idx="4294967295"/>
          </p:nvPr>
        </p:nvSpPr>
        <p:spPr>
          <a:xfrm>
            <a:off x="446088" y="285750"/>
            <a:ext cx="8229600" cy="971550"/>
          </a:xfrm>
        </p:spPr>
        <p:txBody>
          <a:bodyPr/>
          <a:lstStyle/>
          <a:p>
            <a:pPr eaLnBrk="1" hangingPunct="1"/>
            <a:r>
              <a:rPr lang="en-US" sz="2800" b="1" smtClean="0">
                <a:solidFill>
                  <a:srgbClr val="17375E"/>
                </a:solidFill>
              </a:rPr>
              <a:t>….Gist of Confessional Statement u/s 164 CrPC of </a:t>
            </a:r>
            <a:r>
              <a:rPr lang="en-US" sz="2800" b="1" smtClean="0">
                <a:solidFill>
                  <a:srgbClr val="FF3300"/>
                </a:solidFill>
              </a:rPr>
              <a:t>Hasnain Gul @ Ali</a:t>
            </a:r>
            <a:r>
              <a:rPr lang="en-US" sz="2800" b="1" smtClean="0">
                <a:solidFill>
                  <a:srgbClr val="17375E"/>
                </a:solidFill>
              </a:rPr>
              <a:t> s/o Muhammd Riaz</a:t>
            </a:r>
          </a:p>
        </p:txBody>
      </p:sp>
      <p:sp>
        <p:nvSpPr>
          <p:cNvPr id="81923" name="Content Placeholder 2"/>
          <p:cNvSpPr>
            <a:spLocks noGrp="1"/>
          </p:cNvSpPr>
          <p:nvPr>
            <p:ph idx="4294967295"/>
          </p:nvPr>
        </p:nvSpPr>
        <p:spPr>
          <a:xfrm>
            <a:off x="247650" y="1412875"/>
            <a:ext cx="8896351" cy="4572000"/>
          </a:xfrm>
        </p:spPr>
        <p:txBody>
          <a:bodyPr/>
          <a:lstStyle/>
          <a:p>
            <a:pPr lvl="1" eaLnBrk="1" hangingPunct="1">
              <a:spcBef>
                <a:spcPct val="30000"/>
              </a:spcBef>
              <a:spcAft>
                <a:spcPct val="30000"/>
              </a:spcAft>
            </a:pPr>
            <a:r>
              <a:rPr lang="en-US" sz="2000" b="1" smtClean="0"/>
              <a:t>He facilitated Nasrullah @ Ahmed and Rafaqat in carrying out reconnaissance of the place of occurrence, boarding and lodging of suicide bombers in Rawalpindi, and bringing both the suicide bombers Bilal and Ikramullah to Liaqat Bagh.</a:t>
            </a:r>
          </a:p>
          <a:p>
            <a:pPr lvl="1" eaLnBrk="1" hangingPunct="1">
              <a:spcBef>
                <a:spcPct val="30000"/>
              </a:spcBef>
              <a:spcAft>
                <a:spcPct val="30000"/>
              </a:spcAft>
            </a:pPr>
            <a:r>
              <a:rPr lang="en-US" sz="2000" b="1" smtClean="0"/>
              <a:t>Dec 26, 2007 received Nasarullah &amp; 02 S.Bs from Pirwadhai Mor (Near Daewoo), Rawalpindi alongwith Rafaqat and went to Rafaqat’s home.</a:t>
            </a:r>
          </a:p>
          <a:p>
            <a:pPr lvl="1" eaLnBrk="1" hangingPunct="1">
              <a:spcBef>
                <a:spcPct val="30000"/>
              </a:spcBef>
              <a:spcAft>
                <a:spcPct val="30000"/>
              </a:spcAft>
            </a:pPr>
            <a:r>
              <a:rPr lang="en-US" sz="2000" b="1" smtClean="0"/>
              <a:t>He also provided 30 bore pistol with rounds to suicide bomber Bilal and one hand grenade to 2</a:t>
            </a:r>
            <a:r>
              <a:rPr lang="en-US" sz="2000" b="1" baseline="30000" smtClean="0"/>
              <a:t>nd</a:t>
            </a:r>
            <a:r>
              <a:rPr lang="en-US" sz="2000" b="1" smtClean="0"/>
              <a:t> suicide bomber Ikramullah.</a:t>
            </a:r>
          </a:p>
          <a:p>
            <a:pPr lvl="1" eaLnBrk="1" hangingPunct="1">
              <a:spcBef>
                <a:spcPct val="30000"/>
              </a:spcBef>
              <a:spcAft>
                <a:spcPct val="30000"/>
              </a:spcAft>
            </a:pPr>
            <a:r>
              <a:rPr lang="en-US" sz="2000" b="1" smtClean="0"/>
              <a:t>He identified his cell No. as 0332-5609682, Rafaqat’s 0331-5013836, Nasarullah’s 0304-9684538, Abad’s 0346-9442498 &amp; 0334-9666465 and Qari Ismail’s cell No. as 0344-6654236.</a:t>
            </a:r>
          </a:p>
          <a:p>
            <a:pPr lvl="1" eaLnBrk="1" hangingPunct="1">
              <a:spcBef>
                <a:spcPct val="30000"/>
              </a:spcBef>
              <a:spcAft>
                <a:spcPct val="30000"/>
              </a:spcAft>
            </a:pPr>
            <a:r>
              <a:rPr lang="en-US" sz="2000" b="1" smtClean="0"/>
              <a:t>When he was leaving towards Murree road he heard firing and blast near Liaqat Bagh chowk.</a:t>
            </a:r>
          </a:p>
          <a:p>
            <a:pPr lvl="1" eaLnBrk="1" hangingPunct="1">
              <a:spcBef>
                <a:spcPct val="30000"/>
              </a:spcBef>
              <a:spcAft>
                <a:spcPct val="30000"/>
              </a:spcAft>
            </a:pPr>
            <a:r>
              <a:rPr lang="en-US" sz="2000" b="1" smtClean="0"/>
              <a:t>He met Rafaqat near Novelty cinema and dispersed.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ABF93B4A-C5AA-4144-9A38-CF6DABC8B12B}" type="slidenum">
              <a:rPr lang="en-US"/>
              <a:pPr>
                <a:defRPr/>
              </a:pPr>
              <a:t>73</a:t>
            </a:fld>
            <a:endParaRPr lang="en-US"/>
          </a:p>
        </p:txBody>
      </p:sp>
      <p:sp>
        <p:nvSpPr>
          <p:cNvPr id="82946" name="Title 1"/>
          <p:cNvSpPr>
            <a:spLocks noGrp="1"/>
          </p:cNvSpPr>
          <p:nvPr>
            <p:ph type="title" idx="4294967295"/>
          </p:nvPr>
        </p:nvSpPr>
        <p:spPr>
          <a:xfrm>
            <a:off x="446088" y="357189"/>
            <a:ext cx="8229600" cy="1042987"/>
          </a:xfrm>
        </p:spPr>
        <p:txBody>
          <a:bodyPr/>
          <a:lstStyle/>
          <a:p>
            <a:pPr eaLnBrk="1" hangingPunct="1"/>
            <a:r>
              <a:rPr lang="en-US" sz="2900" b="1" smtClean="0">
                <a:solidFill>
                  <a:srgbClr val="17375E"/>
                </a:solidFill>
              </a:rPr>
              <a:t>Gist of Confessional Statement u/s 164 CrPC of </a:t>
            </a:r>
            <a:r>
              <a:rPr lang="en-US" sz="2900" b="1" smtClean="0">
                <a:solidFill>
                  <a:srgbClr val="FF3300"/>
                </a:solidFill>
              </a:rPr>
              <a:t>Rafaqat Husain s/o </a:t>
            </a:r>
            <a:r>
              <a:rPr lang="en-US" sz="2900" b="1" smtClean="0">
                <a:solidFill>
                  <a:srgbClr val="0E223A"/>
                </a:solidFill>
              </a:rPr>
              <a:t>Sabir Hussain</a:t>
            </a:r>
          </a:p>
        </p:txBody>
      </p:sp>
      <p:sp>
        <p:nvSpPr>
          <p:cNvPr id="82947" name="Content Placeholder 2"/>
          <p:cNvSpPr>
            <a:spLocks noGrp="1"/>
          </p:cNvSpPr>
          <p:nvPr>
            <p:ph idx="4294967295"/>
          </p:nvPr>
        </p:nvSpPr>
        <p:spPr>
          <a:xfrm>
            <a:off x="0" y="1714501"/>
            <a:ext cx="8686800" cy="4929188"/>
          </a:xfrm>
        </p:spPr>
        <p:txBody>
          <a:bodyPr/>
          <a:lstStyle/>
          <a:p>
            <a:pPr lvl="1" eaLnBrk="1" hangingPunct="1">
              <a:spcBef>
                <a:spcPct val="30000"/>
              </a:spcBef>
              <a:spcAft>
                <a:spcPct val="30000"/>
              </a:spcAft>
            </a:pPr>
            <a:r>
              <a:rPr lang="en-US" sz="2000" b="1" smtClean="0"/>
              <a:t>His maternal cousin and brother in law namely Hasnain Gul motivated him for terrorist activities.</a:t>
            </a:r>
          </a:p>
          <a:p>
            <a:pPr lvl="1" eaLnBrk="1" hangingPunct="1">
              <a:spcBef>
                <a:spcPct val="30000"/>
              </a:spcBef>
              <a:spcAft>
                <a:spcPct val="30000"/>
              </a:spcAft>
            </a:pPr>
            <a:r>
              <a:rPr lang="en-US" sz="2000" b="1" smtClean="0"/>
              <a:t>Sep, 2007 went to Madrassah Haqqania with Hasnain Gul.</a:t>
            </a:r>
          </a:p>
          <a:p>
            <a:pPr lvl="1" eaLnBrk="1" hangingPunct="1">
              <a:spcBef>
                <a:spcPct val="30000"/>
              </a:spcBef>
              <a:spcAft>
                <a:spcPct val="30000"/>
              </a:spcAft>
            </a:pPr>
            <a:r>
              <a:rPr lang="en-US" sz="2000" b="1" smtClean="0"/>
              <a:t>Facilitated suicide attacks in RA Bazar, Rawalpindi (Sep, 2007 ) &amp; Golf Road, Rawalpindi (Oct 30, 2007).</a:t>
            </a:r>
          </a:p>
          <a:p>
            <a:pPr lvl="1" eaLnBrk="1" hangingPunct="1">
              <a:spcBef>
                <a:spcPct val="30000"/>
              </a:spcBef>
              <a:spcAft>
                <a:spcPct val="30000"/>
              </a:spcAft>
            </a:pPr>
            <a:r>
              <a:rPr lang="en-US" sz="2000" b="1" smtClean="0"/>
              <a:t>5/6 days before Eid ul Azha ( Nov 2007) he, Hasnain Gul &amp; Nasarullah carried out reccee of Liaqat Bagh.</a:t>
            </a:r>
          </a:p>
          <a:p>
            <a:pPr lvl="1" eaLnBrk="1" hangingPunct="1">
              <a:spcBef>
                <a:spcPct val="30000"/>
              </a:spcBef>
              <a:spcAft>
                <a:spcPct val="30000"/>
              </a:spcAft>
            </a:pPr>
            <a:r>
              <a:rPr lang="en-US" sz="2000" b="1" smtClean="0"/>
              <a:t>On 26-12-07 midnight received Nasarullah and 02 S.Bs from Pirwadhai Mor (Near Daewoo), Rawalpindi along with Hasnain Gul.</a:t>
            </a:r>
          </a:p>
          <a:p>
            <a:pPr lvl="1" eaLnBrk="1" hangingPunct="1">
              <a:spcBef>
                <a:spcPct val="30000"/>
              </a:spcBef>
              <a:spcAft>
                <a:spcPct val="30000"/>
              </a:spcAft>
            </a:pPr>
            <a:r>
              <a:rPr lang="en-US" sz="2000" b="1" smtClean="0"/>
              <a:t>He also lodged both the suicide bombers namely Saeed @ Bilal and Ikramullah at his house in Ahmedabad, Rawalpindi brought by Nasrullah @ Ahmed.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4A34E131-0C97-4442-8804-A770018C785F}" type="slidenum">
              <a:rPr lang="en-US"/>
              <a:pPr>
                <a:defRPr/>
              </a:pPr>
              <a:t>74</a:t>
            </a:fld>
            <a:endParaRPr lang="en-US"/>
          </a:p>
        </p:txBody>
      </p:sp>
      <p:sp>
        <p:nvSpPr>
          <p:cNvPr id="83970" name="Title 1"/>
          <p:cNvSpPr>
            <a:spLocks noGrp="1"/>
          </p:cNvSpPr>
          <p:nvPr>
            <p:ph type="title" idx="4294967295"/>
          </p:nvPr>
        </p:nvSpPr>
        <p:spPr>
          <a:xfrm>
            <a:off x="468313" y="333376"/>
            <a:ext cx="8229600" cy="1042988"/>
          </a:xfrm>
        </p:spPr>
        <p:txBody>
          <a:bodyPr/>
          <a:lstStyle/>
          <a:p>
            <a:pPr eaLnBrk="1" hangingPunct="1"/>
            <a:r>
              <a:rPr lang="en-US" sz="2900" b="1" smtClean="0">
                <a:solidFill>
                  <a:srgbClr val="17375E"/>
                </a:solidFill>
              </a:rPr>
              <a:t>….Gist of Confessional Statement u/s 164 CrPC of </a:t>
            </a:r>
            <a:r>
              <a:rPr lang="en-US" sz="2900" b="1" smtClean="0">
                <a:solidFill>
                  <a:srgbClr val="FF3300"/>
                </a:solidFill>
              </a:rPr>
              <a:t>Rafaqat Husain s/o </a:t>
            </a:r>
            <a:r>
              <a:rPr lang="en-US" sz="2900" b="1" smtClean="0">
                <a:solidFill>
                  <a:srgbClr val="0E223A"/>
                </a:solidFill>
              </a:rPr>
              <a:t>Sabir Hussain</a:t>
            </a:r>
          </a:p>
        </p:txBody>
      </p:sp>
      <p:sp>
        <p:nvSpPr>
          <p:cNvPr id="83971" name="Content Placeholder 2"/>
          <p:cNvSpPr>
            <a:spLocks noGrp="1"/>
          </p:cNvSpPr>
          <p:nvPr>
            <p:ph idx="4294967295"/>
          </p:nvPr>
        </p:nvSpPr>
        <p:spPr>
          <a:xfrm>
            <a:off x="0" y="1857376"/>
            <a:ext cx="8686800" cy="4429125"/>
          </a:xfrm>
        </p:spPr>
        <p:txBody>
          <a:bodyPr/>
          <a:lstStyle/>
          <a:p>
            <a:pPr lvl="1" eaLnBrk="1" hangingPunct="1">
              <a:spcBef>
                <a:spcPct val="30000"/>
              </a:spcBef>
              <a:spcAft>
                <a:spcPct val="30000"/>
              </a:spcAft>
            </a:pPr>
            <a:r>
              <a:rPr lang="en-US" sz="2000" b="1" smtClean="0"/>
              <a:t>On 27-12-07 he carried out reconnaissance of the place of occurrence at Liaqat Bagh, RWP along with Nasrullah @ Ahmed.</a:t>
            </a:r>
          </a:p>
          <a:p>
            <a:pPr lvl="1" eaLnBrk="1" hangingPunct="1">
              <a:spcBef>
                <a:spcPct val="30000"/>
              </a:spcBef>
              <a:spcAft>
                <a:spcPct val="30000"/>
              </a:spcAft>
            </a:pPr>
            <a:r>
              <a:rPr lang="en-US" sz="2000" b="1" smtClean="0"/>
              <a:t>He dropped suicide bomber namely Saeed @ Bilal in front of the ‘exit’ gate of Liaqat Hall on 27.12.07.</a:t>
            </a:r>
          </a:p>
          <a:p>
            <a:pPr lvl="1" eaLnBrk="1" hangingPunct="1">
              <a:spcBef>
                <a:spcPct val="30000"/>
              </a:spcBef>
              <a:spcAft>
                <a:spcPct val="30000"/>
              </a:spcAft>
            </a:pPr>
            <a:r>
              <a:rPr lang="en-US" sz="2000" b="1" smtClean="0"/>
              <a:t>Hasnain dropped suicide bomber namely Ikramullah in front of second gate of Liaqat Bagh.</a:t>
            </a:r>
          </a:p>
          <a:p>
            <a:pPr lvl="1" eaLnBrk="1" hangingPunct="1">
              <a:spcBef>
                <a:spcPct val="30000"/>
              </a:spcBef>
              <a:spcAft>
                <a:spcPct val="30000"/>
              </a:spcAft>
            </a:pPr>
            <a:r>
              <a:rPr lang="en-US" sz="2000" b="1" smtClean="0"/>
              <a:t>He disclosed his cell number 0331-5013836 along with cell number 0332-5609682 used by Hansain Gul and 0304-9684538 used by Nasrullah @ Ahmed.</a:t>
            </a:r>
          </a:p>
          <a:p>
            <a:pPr lvl="1" eaLnBrk="1" hangingPunct="1">
              <a:spcBef>
                <a:spcPct val="30000"/>
              </a:spcBef>
              <a:spcAft>
                <a:spcPct val="30000"/>
              </a:spcAft>
            </a:pPr>
            <a:r>
              <a:rPr lang="en-US" sz="2000" b="1" smtClean="0"/>
              <a:t>After incident he reached his taxi parked near committee chowk.</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2C60FFD3-0011-439A-81CB-7D652263359F}" type="slidenum">
              <a:rPr lang="en-US"/>
              <a:pPr>
                <a:defRPr/>
              </a:pPr>
              <a:t>75</a:t>
            </a:fld>
            <a:endParaRPr lang="en-US"/>
          </a:p>
        </p:txBody>
      </p:sp>
      <p:sp>
        <p:nvSpPr>
          <p:cNvPr id="84994" name="Title 1"/>
          <p:cNvSpPr>
            <a:spLocks noGrp="1"/>
          </p:cNvSpPr>
          <p:nvPr>
            <p:ph type="title" idx="4294967295"/>
          </p:nvPr>
        </p:nvSpPr>
        <p:spPr>
          <a:xfrm>
            <a:off x="468314" y="357189"/>
            <a:ext cx="8496300" cy="1042987"/>
          </a:xfrm>
        </p:spPr>
        <p:txBody>
          <a:bodyPr/>
          <a:lstStyle/>
          <a:p>
            <a:pPr eaLnBrk="1" hangingPunct="1">
              <a:lnSpc>
                <a:spcPct val="80000"/>
              </a:lnSpc>
            </a:pPr>
            <a:r>
              <a:rPr lang="en-US" sz="2900" b="1" smtClean="0">
                <a:solidFill>
                  <a:srgbClr val="17375E"/>
                </a:solidFill>
              </a:rPr>
              <a:t>Gist of Confessional Statement u/s 164 CrPC of </a:t>
            </a:r>
            <a:r>
              <a:rPr lang="en-US" sz="2800" b="1" smtClean="0">
                <a:solidFill>
                  <a:srgbClr val="FF0000"/>
                </a:solidFill>
                <a:cs typeface="Times New Roman" pitchFamily="18" charset="0"/>
              </a:rPr>
              <a:t>Rasheed Ahmed @ Abdul Rahim Turabi </a:t>
            </a:r>
            <a:r>
              <a:rPr lang="en-US" sz="2800" b="1" smtClean="0">
                <a:cs typeface="Times New Roman" pitchFamily="18" charset="0"/>
              </a:rPr>
              <a:t>s/o Qudrat Shah. </a:t>
            </a:r>
          </a:p>
        </p:txBody>
      </p:sp>
      <p:sp>
        <p:nvSpPr>
          <p:cNvPr id="84995" name="Content Placeholder 2"/>
          <p:cNvSpPr>
            <a:spLocks noGrp="1"/>
          </p:cNvSpPr>
          <p:nvPr>
            <p:ph idx="4294967295"/>
          </p:nvPr>
        </p:nvSpPr>
        <p:spPr>
          <a:xfrm>
            <a:off x="277813" y="1844675"/>
            <a:ext cx="8686800" cy="4429125"/>
          </a:xfrm>
        </p:spPr>
        <p:txBody>
          <a:bodyPr/>
          <a:lstStyle/>
          <a:p>
            <a:pPr lvl="1" eaLnBrk="1" hangingPunct="1">
              <a:spcBef>
                <a:spcPct val="30000"/>
              </a:spcBef>
              <a:spcAft>
                <a:spcPct val="30000"/>
              </a:spcAft>
            </a:pPr>
            <a:r>
              <a:rPr lang="en-US" sz="2000" b="1" smtClean="0">
                <a:cs typeface="Times New Roman" pitchFamily="18" charset="0"/>
              </a:rPr>
              <a:t>He stated that he is by caste Mohmand and is resident of Shabqadar Sareekh Morozai, PS Batagram, Distt. Charsadda.</a:t>
            </a:r>
          </a:p>
          <a:p>
            <a:pPr lvl="1" eaLnBrk="1" hangingPunct="1">
              <a:spcBef>
                <a:spcPct val="30000"/>
              </a:spcBef>
              <a:spcAft>
                <a:spcPct val="30000"/>
              </a:spcAft>
            </a:pPr>
            <a:r>
              <a:rPr lang="en-US" sz="2000" b="1" smtClean="0">
                <a:cs typeface="Times New Roman" pitchFamily="18" charset="0"/>
              </a:rPr>
              <a:t>He studied in Madrassa Haqqania for two years till 2005.</a:t>
            </a:r>
          </a:p>
          <a:p>
            <a:pPr lvl="1" eaLnBrk="1" hangingPunct="1">
              <a:spcBef>
                <a:spcPct val="30000"/>
              </a:spcBef>
              <a:spcAft>
                <a:spcPct val="30000"/>
              </a:spcAft>
            </a:pPr>
            <a:r>
              <a:rPr lang="en-US" sz="2000" b="1" smtClean="0">
                <a:cs typeface="Times New Roman" pitchFamily="18" charset="0"/>
              </a:rPr>
              <a:t>In year 2005 he went to study in Madrassa Manba ul Uloom Miran Shah, and also started taking Jehadi training.</a:t>
            </a:r>
          </a:p>
          <a:p>
            <a:pPr lvl="1" eaLnBrk="1" hangingPunct="1">
              <a:spcBef>
                <a:spcPct val="30000"/>
              </a:spcBef>
              <a:spcAft>
                <a:spcPct val="30000"/>
              </a:spcAft>
            </a:pPr>
            <a:r>
              <a:rPr lang="en-US" sz="2000" b="1" smtClean="0">
                <a:cs typeface="Times New Roman" pitchFamily="18" charset="0"/>
              </a:rPr>
              <a:t>On 20.12.2007, while he was in room no. 11 of the Madrassah, his class fellow from Haqqania Nadir @ Qari Ismail, Nasrullah @ Ahmed and Abdullah @ Saddam came there. They stayed there for 2 nights and went to South Waziristan to see Baitullah Mehsud. He dropped them at Makeen adda in madrassah vehicle.</a:t>
            </a:r>
          </a:p>
          <a:p>
            <a:pPr lvl="1" eaLnBrk="1" hangingPunct="1">
              <a:spcBef>
                <a:spcPct val="30000"/>
              </a:spcBef>
              <a:spcAft>
                <a:spcPct val="30000"/>
              </a:spcAft>
              <a:buFont typeface="Arial" charset="0"/>
              <a:buNone/>
            </a:pPr>
            <a:endParaRPr lang="en-US" sz="2000" b="1" smtClean="0">
              <a:cs typeface="Times New Roman" pitchFamily="18"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08EFC03F-E843-43AA-8958-F21791FE3FAE}" type="slidenum">
              <a:rPr lang="en-US"/>
              <a:pPr>
                <a:defRPr/>
              </a:pPr>
              <a:t>76</a:t>
            </a:fld>
            <a:endParaRPr lang="en-US"/>
          </a:p>
        </p:txBody>
      </p:sp>
      <p:sp>
        <p:nvSpPr>
          <p:cNvPr id="86018" name="Content Placeholder 2"/>
          <p:cNvSpPr>
            <a:spLocks noGrp="1"/>
          </p:cNvSpPr>
          <p:nvPr>
            <p:ph idx="4294967295"/>
          </p:nvPr>
        </p:nvSpPr>
        <p:spPr>
          <a:xfrm>
            <a:off x="250825" y="1412876"/>
            <a:ext cx="8686800" cy="4429125"/>
          </a:xfrm>
        </p:spPr>
        <p:txBody>
          <a:bodyPr/>
          <a:lstStyle/>
          <a:p>
            <a:pPr lvl="1" algn="just" eaLnBrk="1" hangingPunct="1">
              <a:spcBef>
                <a:spcPct val="30000"/>
              </a:spcBef>
              <a:spcAft>
                <a:spcPct val="30000"/>
              </a:spcAft>
            </a:pPr>
            <a:r>
              <a:rPr lang="en-US" sz="2000" b="1" smtClean="0">
                <a:cs typeface="Times New Roman" pitchFamily="18" charset="0"/>
              </a:rPr>
              <a:t>After 2 days they came back and a young boy aged about 20 years, clean shaven, fair complexion was also with them. Abdullah @ Saddam introduced him as Saeed @ Bilal. Qari Ismail told that he is taking him to get him admitted to a Madrassah. However Abdullah @ Saddam told him that they had gone to see Baitullah Mehsud in Makeen and he had handed over Saeed @ Bilal to carry out a suicide attack on Benazir Bhutto. He also told that they were also planning to attacks in Rawalpindi.</a:t>
            </a:r>
          </a:p>
          <a:p>
            <a:pPr lvl="1" algn="just" eaLnBrk="1" hangingPunct="1">
              <a:spcBef>
                <a:spcPct val="30000"/>
              </a:spcBef>
              <a:spcAft>
                <a:spcPct val="30000"/>
              </a:spcAft>
            </a:pPr>
            <a:r>
              <a:rPr lang="en-US" sz="2000" b="1" smtClean="0">
                <a:cs typeface="Times New Roman" pitchFamily="18" charset="0"/>
              </a:rPr>
              <a:t>He also informed that Baitullah Mehsud had given Rs. 4 Lac to Qari Ismail for the task. </a:t>
            </a:r>
          </a:p>
          <a:p>
            <a:pPr lvl="1" algn="just" eaLnBrk="1" hangingPunct="1">
              <a:spcBef>
                <a:spcPct val="30000"/>
              </a:spcBef>
              <a:spcAft>
                <a:spcPct val="30000"/>
              </a:spcAft>
            </a:pPr>
            <a:r>
              <a:rPr lang="en-US" sz="2000" b="1" smtClean="0">
                <a:cs typeface="Times New Roman" pitchFamily="18" charset="0"/>
              </a:rPr>
              <a:t>After 15 days He went to Madrassah Haqqania, where he met Qari Ismail, Nasrullah and Abdullah @ Saddam, but Saeed @ Bilal was not there. He asked Nasrullah about him to which he replied that he had gone to his house. However, Abdullah @ Saddam informed that Saeed @ Bilal had carried out suicide attack on Benazir Bhutto with the help of Qari Ismail, Nasrullah and Ali Punjabi.</a:t>
            </a:r>
          </a:p>
          <a:p>
            <a:pPr lvl="1" algn="just" eaLnBrk="1" hangingPunct="1">
              <a:spcBef>
                <a:spcPct val="30000"/>
              </a:spcBef>
              <a:spcAft>
                <a:spcPct val="30000"/>
              </a:spcAft>
            </a:pPr>
            <a:endParaRPr lang="en-US" sz="2000" b="1" smtClean="0">
              <a:cs typeface="Times New Roman" pitchFamily="18" charset="0"/>
            </a:endParaRPr>
          </a:p>
        </p:txBody>
      </p:sp>
      <p:sp>
        <p:nvSpPr>
          <p:cNvPr id="86019" name="Title 1"/>
          <p:cNvSpPr>
            <a:spLocks/>
          </p:cNvSpPr>
          <p:nvPr/>
        </p:nvSpPr>
        <p:spPr bwMode="auto">
          <a:xfrm>
            <a:off x="519113" y="225426"/>
            <a:ext cx="8229600" cy="1042988"/>
          </a:xfrm>
          <a:prstGeom prst="rect">
            <a:avLst/>
          </a:prstGeom>
          <a:noFill/>
          <a:ln w="9525">
            <a:noFill/>
            <a:miter lim="800000"/>
            <a:headEnd/>
            <a:tailEnd/>
          </a:ln>
        </p:spPr>
        <p:txBody>
          <a:bodyPr anchor="ctr"/>
          <a:lstStyle/>
          <a:p>
            <a:pPr algn="ctr">
              <a:lnSpc>
                <a:spcPct val="80000"/>
              </a:lnSpc>
            </a:pPr>
            <a:r>
              <a:rPr lang="en-US" sz="3200" b="1">
                <a:solidFill>
                  <a:srgbClr val="17375E"/>
                </a:solidFill>
                <a:latin typeface="Calibri" pitchFamily="34" charset="0"/>
              </a:rPr>
              <a:t>….Gist of Confessional Statement u/s 164 CrPC of </a:t>
            </a:r>
            <a:r>
              <a:rPr lang="en-US" sz="3200" b="1">
                <a:solidFill>
                  <a:srgbClr val="FF0000"/>
                </a:solidFill>
                <a:latin typeface="Calibri" pitchFamily="34" charset="0"/>
                <a:cs typeface="Times New Roman" pitchFamily="18" charset="0"/>
              </a:rPr>
              <a:t>Rasheed Ahmed @ Abdul Rahim Turabi </a:t>
            </a:r>
            <a:r>
              <a:rPr lang="en-US" sz="3200" b="1">
                <a:solidFill>
                  <a:schemeClr val="tx2"/>
                </a:solidFill>
                <a:latin typeface="Calibri" pitchFamily="34" charset="0"/>
                <a:cs typeface="Times New Roman" pitchFamily="18" charset="0"/>
              </a:rPr>
              <a:t>s/o Qudrat Shah.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7F64B24D-F0A3-41E3-9943-9DF3688F1F80}" type="slidenum">
              <a:rPr lang="en-US"/>
              <a:pPr>
                <a:defRPr/>
              </a:pPr>
              <a:t>77</a:t>
            </a:fld>
            <a:endParaRPr lang="en-US"/>
          </a:p>
        </p:txBody>
      </p:sp>
      <p:sp>
        <p:nvSpPr>
          <p:cNvPr id="87042" name="Title 1"/>
          <p:cNvSpPr>
            <a:spLocks noGrp="1"/>
          </p:cNvSpPr>
          <p:nvPr>
            <p:ph type="title" idx="4294967295"/>
          </p:nvPr>
        </p:nvSpPr>
        <p:spPr>
          <a:xfrm>
            <a:off x="519113" y="225426"/>
            <a:ext cx="8229600" cy="1042988"/>
          </a:xfrm>
        </p:spPr>
        <p:txBody>
          <a:bodyPr/>
          <a:lstStyle/>
          <a:p>
            <a:pPr eaLnBrk="1" hangingPunct="1">
              <a:lnSpc>
                <a:spcPct val="80000"/>
              </a:lnSpc>
            </a:pPr>
            <a:r>
              <a:rPr lang="en-US" sz="3300" b="1" smtClean="0">
                <a:solidFill>
                  <a:srgbClr val="17375E"/>
                </a:solidFill>
              </a:rPr>
              <a:t>….Gist of Confessional Statement u/s 164 CrPC of </a:t>
            </a:r>
            <a:r>
              <a:rPr lang="en-US" sz="3200" b="1" smtClean="0">
                <a:solidFill>
                  <a:srgbClr val="FF0000"/>
                </a:solidFill>
                <a:cs typeface="Times New Roman" pitchFamily="18" charset="0"/>
              </a:rPr>
              <a:t>Rasheed Ahmed @ Abdul Rahim Turabi </a:t>
            </a:r>
            <a:r>
              <a:rPr lang="en-US" sz="3200" b="1" smtClean="0">
                <a:cs typeface="Times New Roman" pitchFamily="18" charset="0"/>
              </a:rPr>
              <a:t>s/o Qudrat Shah. </a:t>
            </a:r>
          </a:p>
        </p:txBody>
      </p:sp>
      <p:sp>
        <p:nvSpPr>
          <p:cNvPr id="87043" name="Content Placeholder 2"/>
          <p:cNvSpPr>
            <a:spLocks noGrp="1"/>
          </p:cNvSpPr>
          <p:nvPr>
            <p:ph idx="4294967295"/>
          </p:nvPr>
        </p:nvSpPr>
        <p:spPr>
          <a:xfrm>
            <a:off x="250825" y="1628776"/>
            <a:ext cx="8686800" cy="4429125"/>
          </a:xfrm>
        </p:spPr>
        <p:txBody>
          <a:bodyPr/>
          <a:lstStyle/>
          <a:p>
            <a:pPr lvl="1" eaLnBrk="1" hangingPunct="1">
              <a:spcBef>
                <a:spcPct val="30000"/>
              </a:spcBef>
              <a:spcAft>
                <a:spcPct val="30000"/>
              </a:spcAft>
            </a:pPr>
            <a:r>
              <a:rPr lang="en-US" sz="2000" b="1" smtClean="0">
                <a:cs typeface="Times New Roman" pitchFamily="18" charset="0"/>
              </a:rPr>
              <a:t>Ater some days he again went to Madrassah Haqqania and met Said Arab @ Mufti Tariq r/o Chotta Lahore Swabi and Faiz Muhammad @ Kiskat who convinced him to carry out terrorist activities in retaliation to Lal Mosque operation and operation in FATA.</a:t>
            </a:r>
          </a:p>
          <a:p>
            <a:pPr lvl="1" eaLnBrk="1" hangingPunct="1">
              <a:spcBef>
                <a:spcPct val="30000"/>
              </a:spcBef>
              <a:spcAft>
                <a:spcPct val="30000"/>
              </a:spcAft>
            </a:pPr>
            <a:r>
              <a:rPr lang="en-US" sz="2000" b="1" smtClean="0">
                <a:cs typeface="Times New Roman" pitchFamily="18" charset="0"/>
              </a:rPr>
              <a:t>On 15.01.2008 they went to the home of Said Arab @ Mufti Tariq in Swabi, where 05 missiles sent by Commander Abdul Wali of TTP Mohmand Agency. Sadiq r/o Swabi, Usman r/o Swabi Tehseen r/o Nowshera and Abdullah @ Saddam (all students of Haqqania Madrassah) were also there. They transported the missiles with the assistance of Faiz Muhammad @ Kiskat and fired them on Pakistan Aeronautical Complex Kamra. They missed the target and the missiles landed on civilian population.</a:t>
            </a:r>
          </a:p>
          <a:p>
            <a:pPr lvl="1" eaLnBrk="1" hangingPunct="1"/>
            <a:endParaRPr lang="en-US" sz="2000" b="1" smtClean="0">
              <a:cs typeface="Times New Roman" pitchFamily="18"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EC52D473-B436-4E49-BDF3-91DBAAF2639F}" type="slidenum">
              <a:rPr lang="en-US"/>
              <a:pPr>
                <a:defRPr/>
              </a:pPr>
              <a:t>78</a:t>
            </a:fld>
            <a:endParaRPr lang="en-US"/>
          </a:p>
        </p:txBody>
      </p:sp>
      <p:sp>
        <p:nvSpPr>
          <p:cNvPr id="88066" name="Title 1"/>
          <p:cNvSpPr>
            <a:spLocks noGrp="1"/>
          </p:cNvSpPr>
          <p:nvPr>
            <p:ph type="title" idx="4294967295"/>
          </p:nvPr>
        </p:nvSpPr>
        <p:spPr/>
        <p:txBody>
          <a:bodyPr/>
          <a:lstStyle/>
          <a:p>
            <a:r>
              <a:rPr lang="en-US" sz="1800" b="1" u="sng" smtClean="0"/>
              <a:t/>
            </a:r>
            <a:br>
              <a:rPr lang="en-US" sz="1800" b="1" u="sng" smtClean="0"/>
            </a:br>
            <a:r>
              <a:rPr lang="en-US" sz="1800" b="1" smtClean="0"/>
              <a:t>							</a:t>
            </a:r>
            <a:r>
              <a:rPr lang="en-US" sz="1800" b="1" u="sng" smtClean="0"/>
              <a:t>1</a:t>
            </a:r>
            <a:r>
              <a:rPr lang="en-US" sz="1800" b="1" u="sng" baseline="30000" smtClean="0"/>
              <a:t>st</a:t>
            </a:r>
            <a:r>
              <a:rPr lang="en-US" sz="1800" b="1" u="sng" smtClean="0"/>
              <a:t> Feb. 2008</a:t>
            </a:r>
            <a:br>
              <a:rPr lang="en-US" sz="1800" b="1" u="sng" smtClean="0"/>
            </a:br>
            <a:r>
              <a:rPr lang="en-US" sz="2400" b="1" u="sng" smtClean="0"/>
              <a:t>Metropolitan Police SO15 Counter Terrorism Command</a:t>
            </a:r>
            <a:r>
              <a:rPr lang="en-US" sz="2400" smtClean="0"/>
              <a:t/>
            </a:r>
            <a:br>
              <a:rPr lang="en-US" sz="2400" smtClean="0"/>
            </a:br>
            <a:r>
              <a:rPr lang="en-US" sz="2400" b="1" u="sng" smtClean="0"/>
              <a:t>New Scotland Yard Report</a:t>
            </a:r>
            <a:endParaRPr lang="en-US" sz="4000" b="1" u="sng" smtClean="0"/>
          </a:p>
        </p:txBody>
      </p:sp>
      <p:sp>
        <p:nvSpPr>
          <p:cNvPr id="88067" name="Content Placeholder 2"/>
          <p:cNvSpPr>
            <a:spLocks noGrp="1"/>
          </p:cNvSpPr>
          <p:nvPr>
            <p:ph idx="4294967295"/>
          </p:nvPr>
        </p:nvSpPr>
        <p:spPr/>
        <p:txBody>
          <a:bodyPr/>
          <a:lstStyle/>
          <a:p>
            <a:pPr>
              <a:lnSpc>
                <a:spcPct val="90000"/>
              </a:lnSpc>
              <a:buFont typeface="Arial" charset="0"/>
              <a:buNone/>
            </a:pPr>
            <a:r>
              <a:rPr lang="en-US" sz="2200" smtClean="0"/>
              <a:t>	“The Terms of Reference to which the UK team worked were centered upon establishing the precise sequence of events from the conclusion of Ms Bhutto’s speech at the political rally in Rawalpindi on the 27</a:t>
            </a:r>
            <a:r>
              <a:rPr lang="en-US" sz="2200" baseline="30000" smtClean="0"/>
              <a:t>th</a:t>
            </a:r>
            <a:r>
              <a:rPr lang="en-US" sz="2200" smtClean="0"/>
              <a:t> December, until the time at which she was pronounced dead at Rawalpindi General Hospital later that day.” </a:t>
            </a:r>
          </a:p>
          <a:p>
            <a:pPr>
              <a:lnSpc>
                <a:spcPct val="90000"/>
              </a:lnSpc>
              <a:buFont typeface="Arial" charset="0"/>
              <a:buNone/>
            </a:pPr>
            <a:r>
              <a:rPr lang="en-US" sz="2200" smtClean="0"/>
              <a:t>	“The task of establishing exactly what happened was complicated by the lack of an extended and detailed search of the crime scene, the absence of an autopsy, and the absence of recognized body recovery and victim identification processes. Nevertheless, the evidence that is available is sufficient for reliable conclusions to be drawn.”</a:t>
            </a:r>
          </a:p>
          <a:p>
            <a:pPr>
              <a:lnSpc>
                <a:spcPct val="90000"/>
              </a:lnSpc>
              <a:buFont typeface="Arial" charset="0"/>
              <a:buNone/>
            </a:pPr>
            <a:r>
              <a:rPr lang="en-US" sz="2200" smtClean="0"/>
              <a:t>	“Within the overall objective, a particular focus has been placed on establishing the actual cause of death, and whether there were one or more attackers in the immediate vicinity of Ms Bhutto.”</a:t>
            </a:r>
          </a:p>
          <a:p>
            <a:pPr algn="just">
              <a:lnSpc>
                <a:spcPct val="90000"/>
              </a:lnSpc>
            </a:pPr>
            <a:endParaRPr lang="en-US" sz="2200" smtClean="0"/>
          </a:p>
          <a:p>
            <a:pPr>
              <a:lnSpc>
                <a:spcPct val="90000"/>
              </a:lnSpc>
            </a:pPr>
            <a:endParaRPr lang="en-US" sz="2200" smtClean="0"/>
          </a:p>
          <a:p>
            <a:pPr>
              <a:lnSpc>
                <a:spcPct val="90000"/>
              </a:lnSpc>
            </a:pPr>
            <a:endParaRPr lang="en-US" sz="2200" smtClean="0"/>
          </a:p>
        </p:txBody>
      </p:sp>
    </p:spTree>
  </p:cSld>
  <p:clrMapOvr>
    <a:masterClrMapping/>
  </p:clrMapOvr>
  <p:transition xmlns:p14="http://schemas.microsoft.com/office/powerpoint/2010/main"/>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88E4AA34-8505-405B-9EA7-D64328495D98}" type="slidenum">
              <a:rPr lang="en-US"/>
              <a:pPr>
                <a:defRPr/>
              </a:pPr>
              <a:t>79</a:t>
            </a:fld>
            <a:endParaRPr lang="en-US"/>
          </a:p>
        </p:txBody>
      </p:sp>
      <p:sp>
        <p:nvSpPr>
          <p:cNvPr id="89090" name="Content Placeholder 2"/>
          <p:cNvSpPr>
            <a:spLocks noGrp="1"/>
          </p:cNvSpPr>
          <p:nvPr>
            <p:ph idx="4294967295"/>
          </p:nvPr>
        </p:nvSpPr>
        <p:spPr/>
        <p:txBody>
          <a:bodyPr/>
          <a:lstStyle/>
          <a:p>
            <a:pPr>
              <a:lnSpc>
                <a:spcPct val="80000"/>
              </a:lnSpc>
              <a:buFont typeface="Arial" charset="0"/>
              <a:buNone/>
            </a:pPr>
            <a:r>
              <a:rPr lang="en-US" sz="2200" smtClean="0"/>
              <a:t>	“Considerable reliance has been placed upon the X-rays taken at Rawalpindi General Hospital following Ms Bhutto’s death. Given their importance, the X-rays have been independently verified as being of Ms Bhutto by comparison with her dental X-rays. Additionally, a valuable insight was gained from the accounts given by the medical staff involved in her treatment, and from those members of Ms Bhutto’s family who washed her body before burial.”</a:t>
            </a:r>
          </a:p>
          <a:p>
            <a:pPr>
              <a:lnSpc>
                <a:spcPct val="80000"/>
              </a:lnSpc>
              <a:buFont typeface="Arial" charset="0"/>
              <a:buNone/>
            </a:pPr>
            <a:r>
              <a:rPr lang="en-US" sz="2200" smtClean="0"/>
              <a:t>	“Ms Bhutto’s only apparent injury was a major trauma to the right side of the head. The UK experts all exclude this injury being an entry or exit wound as a result of gunshot. The only X-ray records, taken after her death, were of Ms Bhutto” head. However, the possibility of a bullet wound to her mid or lower trunk can reasonably be excluded. This is based upon the protection afforded by the armoured vehicle in which she was traveling at the time of the attack, and the accounts of her family and hospital staff who examined her.”</a:t>
            </a:r>
          </a:p>
          <a:p>
            <a:pPr algn="just">
              <a:lnSpc>
                <a:spcPct val="80000"/>
              </a:lnSpc>
            </a:pPr>
            <a:endParaRPr lang="en-US" sz="2200" smtClean="0"/>
          </a:p>
          <a:p>
            <a:pPr algn="just">
              <a:lnSpc>
                <a:spcPct val="80000"/>
              </a:lnSpc>
            </a:pPr>
            <a:endParaRPr lang="en-US" sz="2200" smtClean="0"/>
          </a:p>
          <a:p>
            <a:pPr algn="just">
              <a:lnSpc>
                <a:spcPct val="80000"/>
              </a:lnSpc>
            </a:pPr>
            <a:endParaRPr lang="en-US" sz="2200" smtClean="0"/>
          </a:p>
          <a:p>
            <a:pPr>
              <a:lnSpc>
                <a:spcPct val="80000"/>
              </a:lnSpc>
            </a:pPr>
            <a:endParaRPr lang="en-US" sz="2200" smtClean="0"/>
          </a:p>
        </p:txBody>
      </p:sp>
      <p:sp>
        <p:nvSpPr>
          <p:cNvPr id="89091" name="Title 1"/>
          <p:cNvSpPr>
            <a:spLocks noGrp="1"/>
          </p:cNvSpPr>
          <p:nvPr>
            <p:ph type="title" idx="4294967295"/>
          </p:nvPr>
        </p:nvSpPr>
        <p:spPr/>
        <p:txBody>
          <a:bodyPr/>
          <a:lstStyle/>
          <a:p>
            <a:r>
              <a:rPr lang="en-US" sz="1800" b="1" u="sng" smtClean="0"/>
              <a:t/>
            </a:r>
            <a:br>
              <a:rPr lang="en-US" sz="1800" b="1" u="sng" smtClean="0"/>
            </a:br>
            <a:r>
              <a:rPr lang="en-US" sz="1800" b="1" smtClean="0"/>
              <a:t>							</a:t>
            </a:r>
            <a:r>
              <a:rPr lang="en-US" sz="1800" b="1" u="sng" smtClean="0"/>
              <a:t>1</a:t>
            </a:r>
            <a:r>
              <a:rPr lang="en-US" sz="1800" b="1" u="sng" baseline="30000" smtClean="0"/>
              <a:t>st</a:t>
            </a:r>
            <a:r>
              <a:rPr lang="en-US" sz="1800" b="1" u="sng" smtClean="0"/>
              <a:t> Feb. 2008</a:t>
            </a:r>
            <a:br>
              <a:rPr lang="en-US" sz="1800" b="1" u="sng" smtClean="0"/>
            </a:br>
            <a:r>
              <a:rPr lang="en-US" sz="2400" b="1" u="sng" smtClean="0"/>
              <a:t>Metropolitan Police SO15 Counter Terrorism Command</a:t>
            </a:r>
            <a:r>
              <a:rPr lang="en-US" sz="2400" smtClean="0"/>
              <a:t/>
            </a:r>
            <a:br>
              <a:rPr lang="en-US" sz="2400" smtClean="0"/>
            </a:br>
            <a:r>
              <a:rPr lang="en-US" sz="2400" b="1" u="sng" smtClean="0"/>
              <a:t>New Scotland Yard Report</a:t>
            </a:r>
          </a:p>
        </p:txBody>
      </p:sp>
    </p:spTree>
  </p:cSld>
  <p:clrMapOvr>
    <a:masterClrMapping/>
  </p:clrMapOvr>
  <p:transition xmlns:p14="http://schemas.microsoft.com/office/powerpoint/2010/mai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p:cNvSpPr>
          <p:nvPr>
            <p:ph type="title" idx="4294967295"/>
          </p:nvPr>
        </p:nvSpPr>
        <p:spPr/>
        <p:txBody>
          <a:bodyPr/>
          <a:lstStyle/>
          <a:p>
            <a:r>
              <a:rPr lang="en-GB" sz="3200" b="1" dirty="0" smtClean="0"/>
              <a:t>PROCESS OF RECONCILIATION</a:t>
            </a:r>
          </a:p>
        </p:txBody>
      </p:sp>
      <p:sp>
        <p:nvSpPr>
          <p:cNvPr id="20482" name="Rectangle 3"/>
          <p:cNvSpPr>
            <a:spLocks noGrp="1"/>
          </p:cNvSpPr>
          <p:nvPr>
            <p:ph type="body" idx="4294967295"/>
          </p:nvPr>
        </p:nvSpPr>
        <p:spPr>
          <a:xfrm>
            <a:off x="468313" y="1341438"/>
            <a:ext cx="8229600" cy="4813300"/>
          </a:xfrm>
        </p:spPr>
        <p:txBody>
          <a:bodyPr/>
          <a:lstStyle/>
          <a:p>
            <a:r>
              <a:rPr lang="en-GB" sz="2400" dirty="0" smtClean="0">
                <a:latin typeface="Arial" charset="0"/>
                <a:cs typeface="Arial" charset="0"/>
              </a:rPr>
              <a:t>Mohtrama Benazir Bhutto Shaheed appointed Mr. Rehman Malik to initiate talks with MQM and at the same time with Military leadership.</a:t>
            </a:r>
          </a:p>
          <a:p>
            <a:r>
              <a:rPr lang="en-GB" sz="2400" dirty="0" smtClean="0">
                <a:latin typeface="Arial" charset="0"/>
                <a:cs typeface="Arial" charset="0"/>
              </a:rPr>
              <a:t>She also instructed Mr. Rehman Malik to establish contacts with Mr. </a:t>
            </a:r>
            <a:r>
              <a:rPr lang="en-GB" sz="2400" dirty="0" err="1" smtClean="0">
                <a:latin typeface="Arial" charset="0"/>
                <a:cs typeface="Arial" charset="0"/>
              </a:rPr>
              <a:t>Ishaq</a:t>
            </a:r>
            <a:r>
              <a:rPr lang="en-GB" sz="2400" dirty="0" smtClean="0">
                <a:latin typeface="Arial" charset="0"/>
                <a:cs typeface="Arial" charset="0"/>
              </a:rPr>
              <a:t> Dar and Mr. </a:t>
            </a:r>
            <a:r>
              <a:rPr lang="en-GB" sz="2400" dirty="0" err="1" smtClean="0">
                <a:latin typeface="Arial" charset="0"/>
                <a:cs typeface="Arial" charset="0"/>
              </a:rPr>
              <a:t>Ghaus</a:t>
            </a:r>
            <a:r>
              <a:rPr lang="en-GB" sz="2400" dirty="0" smtClean="0">
                <a:latin typeface="Arial" charset="0"/>
                <a:cs typeface="Arial" charset="0"/>
              </a:rPr>
              <a:t> Ali Shah</a:t>
            </a:r>
            <a:r>
              <a:rPr lang="en-GB" sz="2400" dirty="0">
                <a:latin typeface="Arial" charset="0"/>
                <a:cs typeface="Arial" charset="0"/>
              </a:rPr>
              <a:t> </a:t>
            </a:r>
            <a:r>
              <a:rPr lang="en-GB" sz="2400" dirty="0" smtClean="0">
                <a:latin typeface="Arial" charset="0"/>
                <a:cs typeface="Arial" charset="0"/>
              </a:rPr>
              <a:t>and both the leaders agreed to fight against the dictatorship together.</a:t>
            </a:r>
          </a:p>
          <a:p>
            <a:r>
              <a:rPr lang="en-GB" sz="2400" dirty="0" smtClean="0">
                <a:latin typeface="Arial" charset="0"/>
                <a:cs typeface="Arial" charset="0"/>
              </a:rPr>
              <a:t>The leadership of both PPP and PML/N, as per initiative of Mohtrama Benazir Bhutto Shaheed, signed Charter of Democracy, in London.  </a:t>
            </a:r>
          </a:p>
        </p:txBody>
      </p:sp>
      <p:sp>
        <p:nvSpPr>
          <p:cNvPr id="20483" name="AutoShape 4">
            <a:hlinkClick r:id="" action="ppaction://noaction" highlightClick="1"/>
          </p:cNvPr>
          <p:cNvSpPr>
            <a:spLocks noChangeArrowheads="1"/>
          </p:cNvSpPr>
          <p:nvPr/>
        </p:nvSpPr>
        <p:spPr bwMode="auto">
          <a:xfrm>
            <a:off x="4932040" y="4941168"/>
            <a:ext cx="935037" cy="360363"/>
          </a:xfrm>
          <a:prstGeom prst="actionButtonForwardNext">
            <a:avLst/>
          </a:prstGeom>
          <a:solidFill>
            <a:schemeClr val="accent1"/>
          </a:solidFill>
          <a:ln w="9525">
            <a:noFill/>
            <a:miter lim="800000"/>
            <a:headEnd/>
            <a:tailEnd/>
          </a:ln>
        </p:spPr>
        <p:txBody>
          <a:bodyPr wrap="none" anchor="ctr"/>
          <a:lstStyle/>
          <a:p>
            <a:endParaRPr lang="en-GB"/>
          </a:p>
        </p:txBody>
      </p:sp>
      <p:sp>
        <p:nvSpPr>
          <p:cNvPr id="5" name="Slide Number Placeholder 4"/>
          <p:cNvSpPr>
            <a:spLocks noGrp="1"/>
          </p:cNvSpPr>
          <p:nvPr>
            <p:ph type="sldNum" sz="quarter" idx="12"/>
          </p:nvPr>
        </p:nvSpPr>
        <p:spPr/>
        <p:txBody>
          <a:bodyPr/>
          <a:lstStyle/>
          <a:p>
            <a:pPr>
              <a:defRPr/>
            </a:pPr>
            <a:fld id="{82D19354-2084-465C-8051-64FC42390EC5}" type="slidenum">
              <a:rPr lang="en-US" smtClean="0"/>
              <a:pPr>
                <a:defRPr/>
              </a:pPr>
              <a:t>8</a:t>
            </a:fld>
            <a:endParaRPr lang="en-US"/>
          </a:p>
        </p:txBody>
      </p:sp>
    </p:spTree>
    <p:extLst>
      <p:ext uri="{BB962C8B-B14F-4D97-AF65-F5344CB8AC3E}">
        <p14:creationId xmlns:p14="http://schemas.microsoft.com/office/powerpoint/2010/main" val="4035328569"/>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591CFD73-C7DD-4617-9B1D-EAA332FF5A29}" type="slidenum">
              <a:rPr lang="en-US"/>
              <a:pPr>
                <a:defRPr/>
              </a:pPr>
              <a:t>80</a:t>
            </a:fld>
            <a:endParaRPr lang="en-US"/>
          </a:p>
        </p:txBody>
      </p:sp>
      <p:sp>
        <p:nvSpPr>
          <p:cNvPr id="90114" name="Content Placeholder 2"/>
          <p:cNvSpPr>
            <a:spLocks noGrp="1"/>
          </p:cNvSpPr>
          <p:nvPr>
            <p:ph idx="4294967295"/>
          </p:nvPr>
        </p:nvSpPr>
        <p:spPr/>
        <p:txBody>
          <a:bodyPr/>
          <a:lstStyle/>
          <a:p>
            <a:pPr>
              <a:lnSpc>
                <a:spcPct val="80000"/>
              </a:lnSpc>
              <a:buFont typeface="Arial" charset="0"/>
              <a:buNone/>
            </a:pPr>
            <a:r>
              <a:rPr lang="en-US" sz="2200" smtClean="0"/>
              <a:t> 	“High explosives of the type typically used in this sort of device, detonate at a velocity between 6000 and 9000 metres per second. This means that when considering the explosive quantities and distances involved, such an explosion would generate significantly more force than would be necessary to provoke the consequences as occurred in this case.”</a:t>
            </a:r>
          </a:p>
          <a:p>
            <a:pPr>
              <a:lnSpc>
                <a:spcPct val="80000"/>
              </a:lnSpc>
              <a:buFont typeface="Arial" charset="0"/>
              <a:buNone/>
            </a:pPr>
            <a:r>
              <a:rPr lang="en-US" sz="2200" smtClean="0"/>
              <a:t>	“Ms Bhutto’s injury is entirely consistent with her head impacting upon the lip of the escape hatch. Detailed analysis of the media footage provides supporting evidence. Ms Bhutto’s head did not completely disappear from view until 0.6 seconds before the blast. She can be seen moving forward and to the right as she ducked down into the vehicle. Whilst her exact head position at the time of the detonation can never be ascertained, the overwhelming conclusion must be that she did not succeed in getting her head entirely below the lip of the escape hatch when the explosion occurred.”</a:t>
            </a:r>
          </a:p>
          <a:p>
            <a:pPr>
              <a:lnSpc>
                <a:spcPct val="80000"/>
              </a:lnSpc>
            </a:pPr>
            <a:endParaRPr lang="en-US" sz="2200" smtClean="0"/>
          </a:p>
          <a:p>
            <a:pPr>
              <a:lnSpc>
                <a:spcPct val="80000"/>
              </a:lnSpc>
            </a:pPr>
            <a:endParaRPr lang="en-US" sz="2200" smtClean="0"/>
          </a:p>
          <a:p>
            <a:pPr>
              <a:lnSpc>
                <a:spcPct val="80000"/>
              </a:lnSpc>
            </a:pPr>
            <a:endParaRPr lang="en-US" sz="2200" smtClean="0"/>
          </a:p>
          <a:p>
            <a:pPr>
              <a:lnSpc>
                <a:spcPct val="80000"/>
              </a:lnSpc>
            </a:pPr>
            <a:endParaRPr lang="en-US" sz="2200" smtClean="0"/>
          </a:p>
          <a:p>
            <a:pPr>
              <a:lnSpc>
                <a:spcPct val="80000"/>
              </a:lnSpc>
            </a:pPr>
            <a:endParaRPr lang="en-US" sz="2200" smtClean="0"/>
          </a:p>
        </p:txBody>
      </p:sp>
      <p:sp>
        <p:nvSpPr>
          <p:cNvPr id="90115" name="Title 1"/>
          <p:cNvSpPr>
            <a:spLocks noGrp="1"/>
          </p:cNvSpPr>
          <p:nvPr>
            <p:ph type="title" idx="4294967295"/>
          </p:nvPr>
        </p:nvSpPr>
        <p:spPr/>
        <p:txBody>
          <a:bodyPr/>
          <a:lstStyle/>
          <a:p>
            <a:r>
              <a:rPr lang="en-US" sz="1800" b="1" u="sng" smtClean="0"/>
              <a:t/>
            </a:r>
            <a:br>
              <a:rPr lang="en-US" sz="1800" b="1" u="sng" smtClean="0"/>
            </a:br>
            <a:r>
              <a:rPr lang="en-US" sz="1800" b="1" smtClean="0"/>
              <a:t>							</a:t>
            </a:r>
            <a:r>
              <a:rPr lang="en-US" sz="1800" b="1" u="sng" smtClean="0"/>
              <a:t>1</a:t>
            </a:r>
            <a:r>
              <a:rPr lang="en-US" sz="1800" b="1" u="sng" baseline="30000" smtClean="0"/>
              <a:t>st</a:t>
            </a:r>
            <a:r>
              <a:rPr lang="en-US" sz="1800" b="1" u="sng" smtClean="0"/>
              <a:t> Feb. 2008</a:t>
            </a:r>
            <a:br>
              <a:rPr lang="en-US" sz="1800" b="1" u="sng" smtClean="0"/>
            </a:br>
            <a:r>
              <a:rPr lang="en-US" sz="2400" b="1" u="sng" smtClean="0"/>
              <a:t>Metropolitan Police SO15 Counter Terrorism Command</a:t>
            </a:r>
            <a:r>
              <a:rPr lang="en-US" sz="2400" smtClean="0"/>
              <a:t/>
            </a:r>
            <a:br>
              <a:rPr lang="en-US" sz="2400" smtClean="0"/>
            </a:br>
            <a:r>
              <a:rPr lang="en-US" sz="2400" b="1" u="sng" smtClean="0"/>
              <a:t>New Scotland Yard Report</a:t>
            </a:r>
          </a:p>
        </p:txBody>
      </p:sp>
    </p:spTree>
  </p:cSld>
  <p:clrMapOvr>
    <a:masterClrMapping/>
  </p:clrMapOvr>
  <p:transition xmlns:p14="http://schemas.microsoft.com/office/powerpoint/2010/main"/>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57A7453D-AA11-400E-AB01-628E8236712F}" type="slidenum">
              <a:rPr lang="en-US"/>
              <a:pPr>
                <a:defRPr/>
              </a:pPr>
              <a:t>81</a:t>
            </a:fld>
            <a:endParaRPr lang="en-US"/>
          </a:p>
        </p:txBody>
      </p:sp>
      <p:sp>
        <p:nvSpPr>
          <p:cNvPr id="91138" name="Content Placeholder 2"/>
          <p:cNvSpPr>
            <a:spLocks noGrp="1"/>
          </p:cNvSpPr>
          <p:nvPr>
            <p:ph idx="4294967295"/>
          </p:nvPr>
        </p:nvSpPr>
        <p:spPr/>
        <p:txBody>
          <a:bodyPr/>
          <a:lstStyle/>
          <a:p>
            <a:pPr>
              <a:buFont typeface="Arial" charset="0"/>
              <a:buNone/>
            </a:pPr>
            <a:r>
              <a:rPr lang="en-US" sz="2400" smtClean="0"/>
              <a:t>	“In essence, all the evidence indicates that </a:t>
            </a:r>
            <a:r>
              <a:rPr lang="en-US" sz="2400" b="1" smtClean="0"/>
              <a:t>one suspect</a:t>
            </a:r>
            <a:r>
              <a:rPr lang="en-US" sz="2400" smtClean="0"/>
              <a:t> has fired the shots before detonating an improvised explosive device. At the time of the attack this person was standing close to the rear of Ms Bhutto’s vehicle. The blast caused a violent collision between her head and the escape hatch area of the vehicle, causing a severe and fatal head injury.”  </a:t>
            </a:r>
          </a:p>
          <a:p>
            <a:endParaRPr lang="en-US" sz="2400" smtClean="0"/>
          </a:p>
        </p:txBody>
      </p:sp>
      <p:sp>
        <p:nvSpPr>
          <p:cNvPr id="91139" name="Title 1"/>
          <p:cNvSpPr>
            <a:spLocks noGrp="1"/>
          </p:cNvSpPr>
          <p:nvPr>
            <p:ph type="title" idx="4294967295"/>
          </p:nvPr>
        </p:nvSpPr>
        <p:spPr/>
        <p:txBody>
          <a:bodyPr/>
          <a:lstStyle/>
          <a:p>
            <a:r>
              <a:rPr lang="en-US" sz="1800" b="1" smtClean="0"/>
              <a:t>							</a:t>
            </a:r>
            <a:r>
              <a:rPr lang="en-US" sz="1800" b="1" u="sng" smtClean="0"/>
              <a:t>1</a:t>
            </a:r>
            <a:r>
              <a:rPr lang="en-US" sz="1800" b="1" u="sng" baseline="30000" smtClean="0"/>
              <a:t>st</a:t>
            </a:r>
            <a:r>
              <a:rPr lang="en-US" sz="1800" b="1" u="sng" smtClean="0"/>
              <a:t> Feb. 2008</a:t>
            </a:r>
            <a:br>
              <a:rPr lang="en-US" sz="1800" b="1" u="sng" smtClean="0"/>
            </a:br>
            <a:r>
              <a:rPr lang="en-US" sz="2400" b="1" u="sng" smtClean="0"/>
              <a:t>Metropolitan Police SO15 Counter Terrorism Command</a:t>
            </a:r>
            <a:r>
              <a:rPr lang="en-US" sz="2400" smtClean="0"/>
              <a:t/>
            </a:r>
            <a:br>
              <a:rPr lang="en-US" sz="2400" smtClean="0"/>
            </a:br>
            <a:r>
              <a:rPr lang="en-US" sz="2400" b="1" u="sng" smtClean="0"/>
              <a:t>New Scotland Yard Report</a:t>
            </a:r>
          </a:p>
        </p:txBody>
      </p:sp>
    </p:spTree>
  </p:cSld>
  <p:clrMapOvr>
    <a:masterClrMapping/>
  </p:clrMapOvr>
  <p:transition xmlns:p14="http://schemas.microsoft.com/office/powerpoint/2010/main"/>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A25ED58F-226F-474E-8CE6-7D90AC324068}" type="slidenum">
              <a:rPr lang="en-US"/>
              <a:pPr>
                <a:defRPr/>
              </a:pPr>
              <a:t>82</a:t>
            </a:fld>
            <a:endParaRPr lang="en-US"/>
          </a:p>
        </p:txBody>
      </p:sp>
      <p:sp>
        <p:nvSpPr>
          <p:cNvPr id="92162" name="Title 1"/>
          <p:cNvSpPr>
            <a:spLocks noGrp="1"/>
          </p:cNvSpPr>
          <p:nvPr>
            <p:ph type="title" idx="4294967295"/>
          </p:nvPr>
        </p:nvSpPr>
        <p:spPr/>
        <p:txBody>
          <a:bodyPr/>
          <a:lstStyle/>
          <a:p>
            <a:r>
              <a:rPr lang="en-US" b="1" smtClean="0"/>
              <a:t>Forensic Analysis of Call Record</a:t>
            </a:r>
          </a:p>
        </p:txBody>
      </p:sp>
      <p:sp>
        <p:nvSpPr>
          <p:cNvPr id="92163" name="Content Placeholder 2"/>
          <p:cNvSpPr>
            <a:spLocks noGrp="1"/>
          </p:cNvSpPr>
          <p:nvPr>
            <p:ph idx="4294967295"/>
          </p:nvPr>
        </p:nvSpPr>
        <p:spPr>
          <a:xfrm>
            <a:off x="468313" y="1628775"/>
            <a:ext cx="8229600" cy="5113338"/>
          </a:xfrm>
        </p:spPr>
        <p:txBody>
          <a:bodyPr/>
          <a:lstStyle/>
          <a:p>
            <a:pPr algn="just"/>
            <a:r>
              <a:rPr lang="en-US" smtClean="0"/>
              <a:t>Forensic analysis of available call record of accused Rafaqat Hussain, Hasnain Gul, Abad ur Rehman and Nasrullah was conducted. </a:t>
            </a:r>
          </a:p>
          <a:p>
            <a:pPr algn="just"/>
            <a:r>
              <a:rPr lang="en-US" smtClean="0"/>
              <a:t>Link charts of accused on the basis of available call record were prepared using </a:t>
            </a:r>
            <a:r>
              <a:rPr lang="en-US" b="1" smtClean="0"/>
              <a:t>i-2 analyst/ investigative software.</a:t>
            </a:r>
          </a:p>
          <a:p>
            <a:pPr algn="just"/>
            <a:r>
              <a:rPr lang="en-US" smtClean="0"/>
              <a:t>Location analysis of the arrested accused was carried out that corroborated their confessional statements u/s 164 CrPC.</a:t>
            </a:r>
          </a:p>
          <a:p>
            <a:endParaRPr lang="en-US" smtClean="0"/>
          </a:p>
        </p:txBody>
      </p:sp>
      <p:sp>
        <p:nvSpPr>
          <p:cNvPr id="4" name="Slide Number Placeholder 3"/>
          <p:cNvSpPr txBox="1">
            <a:spLocks noGrp="1"/>
          </p:cNvSpPr>
          <p:nvPr/>
        </p:nvSpPr>
        <p:spPr>
          <a:xfrm>
            <a:off x="6553200" y="6356351"/>
            <a:ext cx="2133600" cy="365125"/>
          </a:xfrm>
          <a:prstGeom prst="rect">
            <a:avLst/>
          </a:prstGeom>
          <a:noFill/>
        </p:spPr>
        <p:txBody>
          <a:bodyPr anchor="ctr"/>
          <a:lstStyle/>
          <a:p>
            <a:pPr algn="r" eaLnBrk="0" hangingPunct="0">
              <a:defRPr/>
            </a:pPr>
            <a:fld id="{1A08CA9C-BF91-4D28-B86E-FAA26D527A25}" type="slidenum">
              <a:rPr lang="en-US" sz="1200">
                <a:solidFill>
                  <a:schemeClr val="tx1">
                    <a:tint val="75000"/>
                  </a:schemeClr>
                </a:solidFill>
                <a:cs typeface="+mn-cs"/>
              </a:rPr>
              <a:pPr algn="r" eaLnBrk="0" hangingPunct="0">
                <a:defRPr/>
              </a:pPr>
              <a:t>82</a:t>
            </a:fld>
            <a:endParaRPr lang="en-US" sz="1200">
              <a:solidFill>
                <a:schemeClr val="tx1">
                  <a:tint val="75000"/>
                </a:schemeClr>
              </a:solidFill>
              <a:cs typeface="+mn-cs"/>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 name="Slide Number Placeholder 5"/>
          <p:cNvSpPr>
            <a:spLocks noGrp="1"/>
          </p:cNvSpPr>
          <p:nvPr>
            <p:ph type="sldNum" sz="quarter" idx="12"/>
          </p:nvPr>
        </p:nvSpPr>
        <p:spPr/>
        <p:txBody>
          <a:bodyPr/>
          <a:lstStyle/>
          <a:p>
            <a:pPr>
              <a:defRPr/>
            </a:pPr>
            <a:fld id="{866C9B82-5E12-4A85-B978-86A93E3747FD}" type="slidenum">
              <a:rPr lang="en-US"/>
              <a:pPr>
                <a:defRPr/>
              </a:pPr>
              <a:t>83</a:t>
            </a:fld>
            <a:endParaRPr lang="en-US"/>
          </a:p>
        </p:txBody>
      </p:sp>
      <p:sp>
        <p:nvSpPr>
          <p:cNvPr id="22530" name="Rectangle 3"/>
          <p:cNvSpPr txBox="1">
            <a:spLocks noGrp="1" noChangeArrowheads="1"/>
          </p:cNvSpPr>
          <p:nvPr/>
        </p:nvSpPr>
        <p:spPr>
          <a:xfrm>
            <a:off x="6553200" y="6356351"/>
            <a:ext cx="2133600" cy="365125"/>
          </a:xfrm>
          <a:prstGeom prst="rect">
            <a:avLst/>
          </a:prstGeom>
          <a:noFill/>
        </p:spPr>
        <p:txBody>
          <a:bodyPr anchor="ctr"/>
          <a:lstStyle/>
          <a:p>
            <a:pPr algn="r" eaLnBrk="0" hangingPunct="0">
              <a:defRPr/>
            </a:pPr>
            <a:fld id="{EACCC654-F9EF-44B4-8615-DD5307DCDF1C}" type="slidenum">
              <a:rPr lang="en-US" sz="1200">
                <a:solidFill>
                  <a:schemeClr val="tx1">
                    <a:tint val="75000"/>
                  </a:schemeClr>
                </a:solidFill>
                <a:cs typeface="+mn-cs"/>
              </a:rPr>
              <a:pPr algn="r" eaLnBrk="0" hangingPunct="0">
                <a:defRPr/>
              </a:pPr>
              <a:t>83</a:t>
            </a:fld>
            <a:endParaRPr lang="en-US" sz="1200">
              <a:solidFill>
                <a:schemeClr val="tx1">
                  <a:tint val="75000"/>
                </a:schemeClr>
              </a:solidFill>
              <a:cs typeface="+mn-cs"/>
            </a:endParaRPr>
          </a:p>
        </p:txBody>
      </p:sp>
      <p:pic>
        <p:nvPicPr>
          <p:cNvPr id="93187" name="Picture 2" descr="538 to 8387 - nasruallah to Moulvi sahab"/>
          <p:cNvPicPr>
            <a:picLocks noChangeAspect="1" noChangeArrowheads="1"/>
          </p:cNvPicPr>
          <p:nvPr/>
        </p:nvPicPr>
        <p:blipFill>
          <a:blip r:embed="rId2"/>
          <a:srcRect/>
          <a:stretch>
            <a:fillRect/>
          </a:stretch>
        </p:blipFill>
        <p:spPr bwMode="auto">
          <a:xfrm>
            <a:off x="900114" y="1268413"/>
            <a:ext cx="6600825" cy="2303462"/>
          </a:xfrm>
          <a:prstGeom prst="rect">
            <a:avLst/>
          </a:prstGeom>
          <a:noFill/>
          <a:ln w="9525">
            <a:noFill/>
            <a:miter lim="800000"/>
            <a:headEnd/>
            <a:tailEnd/>
          </a:ln>
        </p:spPr>
      </p:pic>
      <p:sp>
        <p:nvSpPr>
          <p:cNvPr id="44036" name="Text Box 3"/>
          <p:cNvSpPr txBox="1">
            <a:spLocks noChangeArrowheads="1"/>
          </p:cNvSpPr>
          <p:nvPr/>
        </p:nvSpPr>
        <p:spPr bwMode="auto">
          <a:xfrm>
            <a:off x="1014414" y="214313"/>
            <a:ext cx="7272337" cy="1200329"/>
          </a:xfrm>
          <a:prstGeom prst="rect">
            <a:avLst/>
          </a:prstGeom>
          <a:noFill/>
          <a:ln w="9525">
            <a:noFill/>
            <a:miter lim="800000"/>
            <a:headEnd/>
            <a:tailEnd/>
          </a:ln>
        </p:spPr>
        <p:txBody>
          <a:bodyPr>
            <a:spAutoFit/>
          </a:bodyPr>
          <a:lstStyle/>
          <a:p>
            <a:pPr algn="ctr" eaLnBrk="0" hangingPunct="0">
              <a:defRPr/>
            </a:pPr>
            <a:r>
              <a:rPr lang="en-US" sz="2400" b="1" dirty="0">
                <a:solidFill>
                  <a:schemeClr val="tx2">
                    <a:lumMod val="75000"/>
                  </a:schemeClr>
                </a:solidFill>
                <a:cs typeface="+mn-cs"/>
              </a:rPr>
              <a:t>Nasrullah Received Call from “Moulvi Sahib”</a:t>
            </a:r>
          </a:p>
          <a:p>
            <a:pPr algn="ctr" eaLnBrk="0" hangingPunct="0">
              <a:defRPr/>
            </a:pPr>
            <a:r>
              <a:rPr lang="en-US" sz="2400" b="1" dirty="0">
                <a:solidFill>
                  <a:schemeClr val="tx2">
                    <a:lumMod val="75000"/>
                  </a:schemeClr>
                </a:solidFill>
                <a:cs typeface="+mn-cs"/>
              </a:rPr>
              <a:t>&amp;</a:t>
            </a:r>
          </a:p>
          <a:p>
            <a:pPr algn="ctr" eaLnBrk="0" hangingPunct="0">
              <a:defRPr/>
            </a:pPr>
            <a:r>
              <a:rPr lang="en-US" sz="2400" b="1" dirty="0">
                <a:solidFill>
                  <a:srgbClr val="FF0000"/>
                </a:solidFill>
                <a:cs typeface="+mn-cs"/>
              </a:rPr>
              <a:t>Moulvi Sahib Received Call from Ameer Sahib </a:t>
            </a:r>
          </a:p>
        </p:txBody>
      </p:sp>
      <p:sp>
        <p:nvSpPr>
          <p:cNvPr id="93189" name="Text Box 4"/>
          <p:cNvSpPr txBox="1">
            <a:spLocks noChangeArrowheads="1"/>
          </p:cNvSpPr>
          <p:nvPr/>
        </p:nvSpPr>
        <p:spPr bwMode="auto">
          <a:xfrm>
            <a:off x="3705112" y="2716214"/>
            <a:ext cx="1140056" cy="646331"/>
          </a:xfrm>
          <a:prstGeom prst="rect">
            <a:avLst/>
          </a:prstGeom>
          <a:noFill/>
          <a:ln w="9525">
            <a:noFill/>
            <a:miter lim="800000"/>
            <a:headEnd/>
            <a:tailEnd/>
          </a:ln>
        </p:spPr>
        <p:txBody>
          <a:bodyPr wrap="none">
            <a:spAutoFit/>
          </a:bodyPr>
          <a:lstStyle/>
          <a:p>
            <a:pPr algn="ctr" eaLnBrk="0" hangingPunct="0"/>
            <a:r>
              <a:rPr lang="en-US" b="1">
                <a:solidFill>
                  <a:srgbClr val="FF3300"/>
                </a:solidFill>
                <a:latin typeface="Calibri" pitchFamily="34" charset="0"/>
              </a:rPr>
              <a:t>Moulvi Sb</a:t>
            </a:r>
          </a:p>
          <a:p>
            <a:pPr algn="ctr" eaLnBrk="0" hangingPunct="0"/>
            <a:r>
              <a:rPr lang="en-US" b="1">
                <a:solidFill>
                  <a:srgbClr val="FF3300"/>
                </a:solidFill>
                <a:latin typeface="Calibri" pitchFamily="34" charset="0"/>
              </a:rPr>
              <a:t>Unknown</a:t>
            </a:r>
          </a:p>
        </p:txBody>
      </p:sp>
      <p:sp>
        <p:nvSpPr>
          <p:cNvPr id="93190" name="Text Box 5"/>
          <p:cNvSpPr txBox="1">
            <a:spLocks noChangeArrowheads="1"/>
          </p:cNvSpPr>
          <p:nvPr/>
        </p:nvSpPr>
        <p:spPr bwMode="auto">
          <a:xfrm>
            <a:off x="2357437" y="1857376"/>
            <a:ext cx="3738563" cy="549275"/>
          </a:xfrm>
          <a:prstGeom prst="rect">
            <a:avLst/>
          </a:prstGeom>
          <a:noFill/>
          <a:ln w="9525">
            <a:noFill/>
            <a:miter lim="800000"/>
            <a:headEnd/>
            <a:tailEnd/>
          </a:ln>
        </p:spPr>
        <p:txBody>
          <a:bodyPr>
            <a:spAutoFit/>
          </a:bodyPr>
          <a:lstStyle/>
          <a:p>
            <a:pPr algn="ctr" eaLnBrk="0" hangingPunct="0"/>
            <a:r>
              <a:rPr lang="en-US" b="1">
                <a:solidFill>
                  <a:schemeClr val="tx2"/>
                </a:solidFill>
              </a:rPr>
              <a:t>Nasarullah</a:t>
            </a:r>
          </a:p>
          <a:p>
            <a:pPr algn="ctr" eaLnBrk="0" hangingPunct="0"/>
            <a:r>
              <a:rPr lang="en-US" sz="1200" b="1">
                <a:solidFill>
                  <a:schemeClr val="tx2"/>
                </a:solidFill>
              </a:rPr>
              <a:t>(Killed in Mohmand Agency on 15-01-08)</a:t>
            </a:r>
          </a:p>
        </p:txBody>
      </p:sp>
      <p:sp>
        <p:nvSpPr>
          <p:cNvPr id="93191" name="Text Box 7"/>
          <p:cNvSpPr txBox="1">
            <a:spLocks noChangeArrowheads="1"/>
          </p:cNvSpPr>
          <p:nvPr/>
        </p:nvSpPr>
        <p:spPr bwMode="auto">
          <a:xfrm>
            <a:off x="769939" y="3000375"/>
            <a:ext cx="288925" cy="461665"/>
          </a:xfrm>
          <a:prstGeom prst="rect">
            <a:avLst/>
          </a:prstGeom>
          <a:noFill/>
          <a:ln w="9525">
            <a:noFill/>
            <a:miter lim="800000"/>
            <a:headEnd/>
            <a:tailEnd/>
          </a:ln>
        </p:spPr>
        <p:txBody>
          <a:bodyPr>
            <a:spAutoFit/>
          </a:bodyPr>
          <a:lstStyle/>
          <a:p>
            <a:pPr eaLnBrk="0" hangingPunct="0">
              <a:spcBef>
                <a:spcPct val="50000"/>
              </a:spcBef>
            </a:pPr>
            <a:r>
              <a:rPr lang="en-US" sz="2400" b="1"/>
              <a:t>0</a:t>
            </a:r>
          </a:p>
        </p:txBody>
      </p:sp>
      <p:sp>
        <p:nvSpPr>
          <p:cNvPr id="93192" name="Text Box 6"/>
          <p:cNvSpPr txBox="1">
            <a:spLocks noChangeArrowheads="1"/>
          </p:cNvSpPr>
          <p:nvPr/>
        </p:nvSpPr>
        <p:spPr bwMode="auto">
          <a:xfrm>
            <a:off x="727076" y="2357439"/>
            <a:ext cx="288925" cy="461665"/>
          </a:xfrm>
          <a:prstGeom prst="rect">
            <a:avLst/>
          </a:prstGeom>
          <a:noFill/>
          <a:ln w="9525">
            <a:noFill/>
            <a:miter lim="800000"/>
            <a:headEnd/>
            <a:tailEnd/>
          </a:ln>
        </p:spPr>
        <p:txBody>
          <a:bodyPr>
            <a:spAutoFit/>
          </a:bodyPr>
          <a:lstStyle/>
          <a:p>
            <a:pPr eaLnBrk="0" hangingPunct="0">
              <a:spcBef>
                <a:spcPct val="50000"/>
              </a:spcBef>
            </a:pPr>
            <a:r>
              <a:rPr lang="en-US" sz="2400" b="1"/>
              <a:t>0</a:t>
            </a:r>
          </a:p>
        </p:txBody>
      </p:sp>
      <p:sp>
        <p:nvSpPr>
          <p:cNvPr id="93193" name="Text Box 8"/>
          <p:cNvSpPr txBox="1">
            <a:spLocks noChangeArrowheads="1"/>
          </p:cNvSpPr>
          <p:nvPr/>
        </p:nvSpPr>
        <p:spPr bwMode="auto">
          <a:xfrm>
            <a:off x="2357439" y="6389689"/>
            <a:ext cx="4033837" cy="400110"/>
          </a:xfrm>
          <a:prstGeom prst="rect">
            <a:avLst/>
          </a:prstGeom>
          <a:noFill/>
          <a:ln w="9525">
            <a:noFill/>
            <a:miter lim="800000"/>
            <a:headEnd/>
            <a:tailEnd/>
          </a:ln>
        </p:spPr>
        <p:txBody>
          <a:bodyPr>
            <a:spAutoFit/>
          </a:bodyPr>
          <a:lstStyle/>
          <a:p>
            <a:pPr algn="ctr" eaLnBrk="0" hangingPunct="0">
              <a:spcBef>
                <a:spcPct val="50000"/>
              </a:spcBef>
            </a:pPr>
            <a:r>
              <a:rPr lang="en-US" sz="2000" b="1"/>
              <a:t>Call Record Analysis</a:t>
            </a:r>
          </a:p>
        </p:txBody>
      </p:sp>
      <p:sp>
        <p:nvSpPr>
          <p:cNvPr id="93194" name="TextBox 9"/>
          <p:cNvSpPr txBox="1">
            <a:spLocks noChangeArrowheads="1"/>
          </p:cNvSpPr>
          <p:nvPr/>
        </p:nvSpPr>
        <p:spPr bwMode="auto">
          <a:xfrm>
            <a:off x="2214564" y="3059114"/>
            <a:ext cx="1214437" cy="369332"/>
          </a:xfrm>
          <a:prstGeom prst="rect">
            <a:avLst/>
          </a:prstGeom>
          <a:noFill/>
          <a:ln w="9525">
            <a:noFill/>
            <a:miter lim="800000"/>
            <a:headEnd/>
            <a:tailEnd/>
          </a:ln>
        </p:spPr>
        <p:txBody>
          <a:bodyPr>
            <a:spAutoFit/>
          </a:bodyPr>
          <a:lstStyle/>
          <a:p>
            <a:pPr algn="ctr" eaLnBrk="0" hangingPunct="0"/>
            <a:r>
              <a:rPr lang="en-US" b="1"/>
              <a:t>SWA</a:t>
            </a:r>
          </a:p>
        </p:txBody>
      </p:sp>
      <p:pic>
        <p:nvPicPr>
          <p:cNvPr id="93195" name="Picture 2" descr="ameer sahab to moulvi sahab"/>
          <p:cNvPicPr>
            <a:picLocks noChangeAspect="1" noChangeArrowheads="1"/>
          </p:cNvPicPr>
          <p:nvPr/>
        </p:nvPicPr>
        <p:blipFill>
          <a:blip r:embed="rId3"/>
          <a:srcRect/>
          <a:stretch>
            <a:fillRect/>
          </a:stretch>
        </p:blipFill>
        <p:spPr bwMode="auto">
          <a:xfrm>
            <a:off x="785813" y="3714751"/>
            <a:ext cx="6786563" cy="2378075"/>
          </a:xfrm>
          <a:prstGeom prst="rect">
            <a:avLst/>
          </a:prstGeom>
          <a:noFill/>
          <a:ln w="9525">
            <a:noFill/>
            <a:miter lim="800000"/>
            <a:headEnd/>
            <a:tailEnd/>
          </a:ln>
        </p:spPr>
      </p:pic>
      <p:sp>
        <p:nvSpPr>
          <p:cNvPr id="93196" name="Text Box 3"/>
          <p:cNvSpPr txBox="1">
            <a:spLocks noChangeArrowheads="1"/>
          </p:cNvSpPr>
          <p:nvPr/>
        </p:nvSpPr>
        <p:spPr bwMode="auto">
          <a:xfrm>
            <a:off x="2388277" y="5216526"/>
            <a:ext cx="2519600" cy="646331"/>
          </a:xfrm>
          <a:prstGeom prst="rect">
            <a:avLst/>
          </a:prstGeom>
          <a:noFill/>
          <a:ln w="9525">
            <a:noFill/>
            <a:miter lim="800000"/>
            <a:headEnd/>
            <a:tailEnd/>
          </a:ln>
        </p:spPr>
        <p:txBody>
          <a:bodyPr wrap="none">
            <a:spAutoFit/>
          </a:bodyPr>
          <a:lstStyle/>
          <a:p>
            <a:pPr algn="ctr" eaLnBrk="0" hangingPunct="0"/>
            <a:r>
              <a:rPr lang="en-US" b="1">
                <a:solidFill>
                  <a:srgbClr val="FF3300"/>
                </a:solidFill>
                <a:latin typeface="Calibri" pitchFamily="34" charset="0"/>
              </a:rPr>
              <a:t>Moulvi Sb</a:t>
            </a:r>
          </a:p>
          <a:p>
            <a:pPr algn="ctr" eaLnBrk="0" hangingPunct="0"/>
            <a:r>
              <a:rPr lang="en-US" b="1">
                <a:solidFill>
                  <a:srgbClr val="FF3300"/>
                </a:solidFill>
                <a:latin typeface="Calibri" pitchFamily="34" charset="0"/>
              </a:rPr>
              <a:t>Wana , South Waziristan</a:t>
            </a:r>
          </a:p>
        </p:txBody>
      </p:sp>
      <p:sp>
        <p:nvSpPr>
          <p:cNvPr id="93197" name="Text Box 4"/>
          <p:cNvSpPr txBox="1">
            <a:spLocks noChangeArrowheads="1"/>
          </p:cNvSpPr>
          <p:nvPr/>
        </p:nvSpPr>
        <p:spPr bwMode="auto">
          <a:xfrm>
            <a:off x="2340407" y="4271964"/>
            <a:ext cx="2688364" cy="646331"/>
          </a:xfrm>
          <a:prstGeom prst="rect">
            <a:avLst/>
          </a:prstGeom>
          <a:noFill/>
          <a:ln w="9525">
            <a:noFill/>
            <a:miter lim="800000"/>
            <a:headEnd/>
            <a:tailEnd/>
          </a:ln>
        </p:spPr>
        <p:txBody>
          <a:bodyPr wrap="none">
            <a:spAutoFit/>
          </a:bodyPr>
          <a:lstStyle/>
          <a:p>
            <a:pPr algn="ctr" eaLnBrk="0" hangingPunct="0"/>
            <a:r>
              <a:rPr lang="en-US" b="1">
                <a:solidFill>
                  <a:srgbClr val="FF3300"/>
                </a:solidFill>
                <a:latin typeface="Calibri" pitchFamily="34" charset="0"/>
              </a:rPr>
              <a:t>Ameer Sb</a:t>
            </a:r>
          </a:p>
          <a:p>
            <a:pPr algn="ctr" eaLnBrk="0" hangingPunct="0"/>
            <a:r>
              <a:rPr lang="en-US" b="1">
                <a:solidFill>
                  <a:srgbClr val="FF3300"/>
                </a:solidFill>
                <a:latin typeface="Calibri" pitchFamily="34" charset="0"/>
              </a:rPr>
              <a:t>Makeen, South Waziristan</a:t>
            </a:r>
          </a:p>
        </p:txBody>
      </p:sp>
      <p:sp>
        <p:nvSpPr>
          <p:cNvPr id="93198" name="Text Box 7"/>
          <p:cNvSpPr txBox="1">
            <a:spLocks noChangeArrowheads="1"/>
          </p:cNvSpPr>
          <p:nvPr/>
        </p:nvSpPr>
        <p:spPr bwMode="auto">
          <a:xfrm>
            <a:off x="395289" y="4829175"/>
            <a:ext cx="865187" cy="461665"/>
          </a:xfrm>
          <a:prstGeom prst="rect">
            <a:avLst/>
          </a:prstGeom>
          <a:noFill/>
          <a:ln w="9525">
            <a:noFill/>
            <a:miter lim="800000"/>
            <a:headEnd/>
            <a:tailEnd/>
          </a:ln>
        </p:spPr>
        <p:txBody>
          <a:bodyPr>
            <a:spAutoFit/>
          </a:bodyPr>
          <a:lstStyle/>
          <a:p>
            <a:pPr eaLnBrk="0" hangingPunct="0">
              <a:spcBef>
                <a:spcPct val="50000"/>
              </a:spcBef>
            </a:pPr>
            <a:r>
              <a:rPr lang="en-US" sz="2400" b="1"/>
              <a:t>0928</a:t>
            </a:r>
          </a:p>
        </p:txBody>
      </p:sp>
      <p:sp>
        <p:nvSpPr>
          <p:cNvPr id="93199" name="Text Box 8"/>
          <p:cNvSpPr txBox="1">
            <a:spLocks noChangeArrowheads="1"/>
          </p:cNvSpPr>
          <p:nvPr/>
        </p:nvSpPr>
        <p:spPr bwMode="auto">
          <a:xfrm>
            <a:off x="668339" y="5500689"/>
            <a:ext cx="288925" cy="461665"/>
          </a:xfrm>
          <a:prstGeom prst="rect">
            <a:avLst/>
          </a:prstGeom>
          <a:noFill/>
          <a:ln w="9525">
            <a:noFill/>
            <a:miter lim="800000"/>
            <a:headEnd/>
            <a:tailEnd/>
          </a:ln>
        </p:spPr>
        <p:txBody>
          <a:bodyPr>
            <a:spAutoFit/>
          </a:bodyPr>
          <a:lstStyle/>
          <a:p>
            <a:pPr eaLnBrk="0" hangingPunct="0">
              <a:spcBef>
                <a:spcPct val="50000"/>
              </a:spcBef>
            </a:pPr>
            <a:r>
              <a:rPr lang="en-US" sz="2400" b="1"/>
              <a:t>0</a:t>
            </a:r>
          </a:p>
        </p:txBody>
      </p:sp>
      <p:sp>
        <p:nvSpPr>
          <p:cNvPr id="93200" name="Rectangle 15"/>
          <p:cNvSpPr>
            <a:spLocks noChangeArrowheads="1"/>
          </p:cNvSpPr>
          <p:nvPr/>
        </p:nvSpPr>
        <p:spPr bwMode="auto">
          <a:xfrm>
            <a:off x="6429222" y="4987925"/>
            <a:ext cx="2789545" cy="400110"/>
          </a:xfrm>
          <a:prstGeom prst="rect">
            <a:avLst/>
          </a:prstGeom>
          <a:noFill/>
          <a:ln w="9525">
            <a:noFill/>
            <a:miter lim="800000"/>
            <a:headEnd/>
            <a:tailEnd/>
          </a:ln>
        </p:spPr>
        <p:txBody>
          <a:bodyPr wrap="none">
            <a:spAutoFit/>
          </a:bodyPr>
          <a:lstStyle/>
          <a:p>
            <a:pPr algn="ctr" eaLnBrk="0" hangingPunct="0"/>
            <a:r>
              <a:rPr lang="en-US" sz="2000" b="1">
                <a:solidFill>
                  <a:srgbClr val="FF3300"/>
                </a:solidFill>
              </a:rPr>
              <a:t>Intercepted Call (CD) </a:t>
            </a:r>
          </a:p>
        </p:txBody>
      </p:sp>
      <p:sp>
        <p:nvSpPr>
          <p:cNvPr id="93201" name="Line 9"/>
          <p:cNvSpPr>
            <a:spLocks noChangeShapeType="1"/>
          </p:cNvSpPr>
          <p:nvPr/>
        </p:nvSpPr>
        <p:spPr bwMode="auto">
          <a:xfrm>
            <a:off x="6143626" y="5140326"/>
            <a:ext cx="28575" cy="431800"/>
          </a:xfrm>
          <a:prstGeom prst="line">
            <a:avLst/>
          </a:prstGeom>
          <a:noFill/>
          <a:ln w="76200">
            <a:solidFill>
              <a:schemeClr val="tx1"/>
            </a:solidFill>
            <a:round/>
            <a:headEnd/>
            <a:tailEnd type="triangle" w="med" len="med"/>
          </a:ln>
        </p:spPr>
        <p:txBody>
          <a:bodyP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 name="Slide Number Placeholder 5"/>
          <p:cNvSpPr>
            <a:spLocks noGrp="1"/>
          </p:cNvSpPr>
          <p:nvPr>
            <p:ph type="sldNum" sz="quarter" idx="12"/>
          </p:nvPr>
        </p:nvSpPr>
        <p:spPr/>
        <p:txBody>
          <a:bodyPr/>
          <a:lstStyle/>
          <a:p>
            <a:pPr>
              <a:defRPr/>
            </a:pPr>
            <a:fld id="{8D5B665E-4D14-4EA0-857C-A464C975F9A3}" type="slidenum">
              <a:rPr lang="en-US"/>
              <a:pPr>
                <a:defRPr/>
              </a:pPr>
              <a:t>84</a:t>
            </a:fld>
            <a:endParaRPr lang="en-US"/>
          </a:p>
        </p:txBody>
      </p:sp>
      <p:pic>
        <p:nvPicPr>
          <p:cNvPr id="94210" name="Picture 17" descr="C:\Users\nauman.bodla\Desktop\BB\combine chart of all numbers.jpg"/>
          <p:cNvPicPr>
            <a:picLocks noChangeAspect="1" noChangeArrowheads="1"/>
          </p:cNvPicPr>
          <p:nvPr/>
        </p:nvPicPr>
        <p:blipFill>
          <a:blip r:embed="rId2"/>
          <a:srcRect l="40343" t="2571" r="642"/>
          <a:stretch>
            <a:fillRect/>
          </a:stretch>
        </p:blipFill>
        <p:spPr bwMode="auto">
          <a:xfrm>
            <a:off x="928688" y="1143000"/>
            <a:ext cx="7858125" cy="5429250"/>
          </a:xfrm>
          <a:prstGeom prst="rect">
            <a:avLst/>
          </a:prstGeom>
          <a:noFill/>
          <a:ln w="9525">
            <a:noFill/>
            <a:miter lim="800000"/>
            <a:headEnd/>
            <a:tailEnd/>
          </a:ln>
        </p:spPr>
      </p:pic>
      <p:sp>
        <p:nvSpPr>
          <p:cNvPr id="23555" name="Rectangle 3"/>
          <p:cNvSpPr txBox="1">
            <a:spLocks noGrp="1" noChangeArrowheads="1"/>
          </p:cNvSpPr>
          <p:nvPr/>
        </p:nvSpPr>
        <p:spPr>
          <a:xfrm>
            <a:off x="6553200" y="6356351"/>
            <a:ext cx="2133600" cy="365125"/>
          </a:xfrm>
          <a:prstGeom prst="rect">
            <a:avLst/>
          </a:prstGeom>
          <a:noFill/>
        </p:spPr>
        <p:txBody>
          <a:bodyPr anchor="ctr"/>
          <a:lstStyle/>
          <a:p>
            <a:pPr algn="r" eaLnBrk="0" hangingPunct="0">
              <a:defRPr/>
            </a:pPr>
            <a:fld id="{6010EE8A-877F-4458-8D54-2DEC87A2B14B}" type="slidenum">
              <a:rPr lang="en-US" sz="1200">
                <a:solidFill>
                  <a:schemeClr val="tx1">
                    <a:tint val="75000"/>
                  </a:schemeClr>
                </a:solidFill>
                <a:cs typeface="+mn-cs"/>
              </a:rPr>
              <a:pPr algn="r" eaLnBrk="0" hangingPunct="0">
                <a:defRPr/>
              </a:pPr>
              <a:t>84</a:t>
            </a:fld>
            <a:endParaRPr lang="en-US" sz="1200">
              <a:solidFill>
                <a:schemeClr val="tx1">
                  <a:tint val="75000"/>
                </a:schemeClr>
              </a:solidFill>
              <a:cs typeface="+mn-cs"/>
            </a:endParaRPr>
          </a:p>
        </p:txBody>
      </p:sp>
      <p:sp>
        <p:nvSpPr>
          <p:cNvPr id="94212" name="Text Box 3"/>
          <p:cNvSpPr txBox="1">
            <a:spLocks noChangeArrowheads="1"/>
          </p:cNvSpPr>
          <p:nvPr/>
        </p:nvSpPr>
        <p:spPr bwMode="auto">
          <a:xfrm>
            <a:off x="2499614" y="4627563"/>
            <a:ext cx="3125599" cy="1477328"/>
          </a:xfrm>
          <a:prstGeom prst="rect">
            <a:avLst/>
          </a:prstGeom>
          <a:noFill/>
          <a:ln w="9525">
            <a:noFill/>
            <a:miter lim="800000"/>
            <a:headEnd/>
            <a:tailEnd/>
          </a:ln>
        </p:spPr>
        <p:txBody>
          <a:bodyPr wrap="none">
            <a:spAutoFit/>
          </a:bodyPr>
          <a:lstStyle/>
          <a:p>
            <a:pPr algn="ctr" eaLnBrk="0" hangingPunct="0"/>
            <a:r>
              <a:rPr lang="en-US" b="1">
                <a:solidFill>
                  <a:srgbClr val="17375E"/>
                </a:solidFill>
              </a:rPr>
              <a:t>Nasrullah Wazir</a:t>
            </a:r>
          </a:p>
          <a:p>
            <a:pPr algn="ctr" eaLnBrk="0" hangingPunct="0"/>
            <a:r>
              <a:rPr lang="en-US" b="1"/>
              <a:t>r/o Miranshah, NWA</a:t>
            </a:r>
            <a:endParaRPr lang="en-US" b="1">
              <a:solidFill>
                <a:srgbClr val="17375E"/>
              </a:solidFill>
            </a:endParaRPr>
          </a:p>
          <a:p>
            <a:pPr algn="ctr" eaLnBrk="0" hangingPunct="0"/>
            <a:r>
              <a:rPr lang="en-US" b="1">
                <a:solidFill>
                  <a:srgbClr val="FF0000"/>
                </a:solidFill>
              </a:rPr>
              <a:t>Focal Person - RWP</a:t>
            </a:r>
          </a:p>
          <a:p>
            <a:pPr algn="ctr" eaLnBrk="0" hangingPunct="0"/>
            <a:r>
              <a:rPr lang="en-US" b="1">
                <a:solidFill>
                  <a:srgbClr val="FF3300"/>
                </a:solidFill>
              </a:rPr>
              <a:t>Killed</a:t>
            </a:r>
            <a:r>
              <a:rPr lang="en-US" b="1">
                <a:solidFill>
                  <a:srgbClr val="17375E"/>
                </a:solidFill>
              </a:rPr>
              <a:t> </a:t>
            </a:r>
            <a:r>
              <a:rPr lang="en-US" b="1">
                <a:solidFill>
                  <a:srgbClr val="FF3300"/>
                </a:solidFill>
              </a:rPr>
              <a:t>in Mohmand Agency</a:t>
            </a:r>
          </a:p>
          <a:p>
            <a:pPr algn="ctr" eaLnBrk="0" hangingPunct="0"/>
            <a:endParaRPr lang="en-US" b="1">
              <a:solidFill>
                <a:srgbClr val="FF3300"/>
              </a:solidFill>
            </a:endParaRPr>
          </a:p>
        </p:txBody>
      </p:sp>
      <p:sp>
        <p:nvSpPr>
          <p:cNvPr id="94213" name="Text Box 4"/>
          <p:cNvSpPr txBox="1">
            <a:spLocks noChangeArrowheads="1"/>
          </p:cNvSpPr>
          <p:nvPr/>
        </p:nvSpPr>
        <p:spPr bwMode="auto">
          <a:xfrm>
            <a:off x="5143777" y="3643314"/>
            <a:ext cx="3685624" cy="646331"/>
          </a:xfrm>
          <a:prstGeom prst="rect">
            <a:avLst/>
          </a:prstGeom>
          <a:noFill/>
          <a:ln w="9525">
            <a:noFill/>
            <a:miter lim="800000"/>
            <a:headEnd/>
            <a:tailEnd/>
          </a:ln>
        </p:spPr>
        <p:txBody>
          <a:bodyPr wrap="none">
            <a:spAutoFit/>
          </a:bodyPr>
          <a:lstStyle/>
          <a:p>
            <a:pPr algn="ctr" eaLnBrk="0" hangingPunct="0"/>
            <a:r>
              <a:rPr lang="en-US" b="1">
                <a:solidFill>
                  <a:srgbClr val="FF3300"/>
                </a:solidFill>
              </a:rPr>
              <a:t>Abad ur Rehman, R/O Malakand</a:t>
            </a:r>
          </a:p>
          <a:p>
            <a:pPr algn="ctr" eaLnBrk="0" hangingPunct="0"/>
            <a:r>
              <a:rPr lang="en-US" b="1">
                <a:solidFill>
                  <a:srgbClr val="FF3300"/>
                </a:solidFill>
              </a:rPr>
              <a:t>Killed in Khyber Agency </a:t>
            </a:r>
          </a:p>
        </p:txBody>
      </p:sp>
      <p:sp>
        <p:nvSpPr>
          <p:cNvPr id="94214" name="Text Box 5"/>
          <p:cNvSpPr txBox="1">
            <a:spLocks noChangeArrowheads="1"/>
          </p:cNvSpPr>
          <p:nvPr/>
        </p:nvSpPr>
        <p:spPr bwMode="auto">
          <a:xfrm>
            <a:off x="6929776" y="6346826"/>
            <a:ext cx="2031325" cy="369332"/>
          </a:xfrm>
          <a:prstGeom prst="rect">
            <a:avLst/>
          </a:prstGeom>
          <a:noFill/>
          <a:ln w="9525">
            <a:noFill/>
            <a:miter lim="800000"/>
            <a:headEnd/>
            <a:tailEnd/>
          </a:ln>
        </p:spPr>
        <p:txBody>
          <a:bodyPr wrap="none">
            <a:spAutoFit/>
          </a:bodyPr>
          <a:lstStyle/>
          <a:p>
            <a:pPr algn="ctr" eaLnBrk="0" hangingPunct="0"/>
            <a:r>
              <a:rPr lang="en-US" b="1">
                <a:solidFill>
                  <a:srgbClr val="FF3300"/>
                </a:solidFill>
              </a:rPr>
              <a:t>Abad ur Rehman</a:t>
            </a:r>
          </a:p>
        </p:txBody>
      </p:sp>
      <p:sp>
        <p:nvSpPr>
          <p:cNvPr id="94215" name="Text Box 7"/>
          <p:cNvSpPr txBox="1">
            <a:spLocks noChangeArrowheads="1"/>
          </p:cNvSpPr>
          <p:nvPr/>
        </p:nvSpPr>
        <p:spPr bwMode="auto">
          <a:xfrm>
            <a:off x="-1064" y="5013325"/>
            <a:ext cx="1992853" cy="923330"/>
          </a:xfrm>
          <a:prstGeom prst="rect">
            <a:avLst/>
          </a:prstGeom>
          <a:noFill/>
          <a:ln w="9525">
            <a:noFill/>
            <a:miter lim="800000"/>
            <a:headEnd/>
            <a:tailEnd/>
          </a:ln>
        </p:spPr>
        <p:txBody>
          <a:bodyPr wrap="none">
            <a:spAutoFit/>
          </a:bodyPr>
          <a:lstStyle/>
          <a:p>
            <a:pPr algn="ctr" eaLnBrk="0" hangingPunct="0"/>
            <a:r>
              <a:rPr lang="en-US" b="1">
                <a:solidFill>
                  <a:srgbClr val="008000"/>
                </a:solidFill>
              </a:rPr>
              <a:t>Rafaqat Hussain</a:t>
            </a:r>
          </a:p>
          <a:p>
            <a:pPr algn="ctr" eaLnBrk="0" hangingPunct="0"/>
            <a:r>
              <a:rPr lang="en-US" b="1">
                <a:solidFill>
                  <a:srgbClr val="008000"/>
                </a:solidFill>
              </a:rPr>
              <a:t>r/o Rawalpindi</a:t>
            </a:r>
          </a:p>
          <a:p>
            <a:pPr algn="ctr" eaLnBrk="0" hangingPunct="0"/>
            <a:r>
              <a:rPr lang="en-US" b="1">
                <a:solidFill>
                  <a:srgbClr val="008000"/>
                </a:solidFill>
              </a:rPr>
              <a:t>Arrested</a:t>
            </a:r>
          </a:p>
        </p:txBody>
      </p:sp>
      <p:sp>
        <p:nvSpPr>
          <p:cNvPr id="94216" name="Text Box 8"/>
          <p:cNvSpPr txBox="1">
            <a:spLocks noChangeArrowheads="1"/>
          </p:cNvSpPr>
          <p:nvPr/>
        </p:nvSpPr>
        <p:spPr bwMode="auto">
          <a:xfrm>
            <a:off x="2484437" y="423863"/>
            <a:ext cx="3382963" cy="369332"/>
          </a:xfrm>
          <a:prstGeom prst="rect">
            <a:avLst/>
          </a:prstGeom>
          <a:noFill/>
          <a:ln w="9525">
            <a:noFill/>
            <a:miter lim="800000"/>
            <a:headEnd/>
            <a:tailEnd/>
          </a:ln>
        </p:spPr>
        <p:txBody>
          <a:bodyPr>
            <a:spAutoFit/>
          </a:bodyPr>
          <a:lstStyle/>
          <a:p>
            <a:pPr eaLnBrk="0" hangingPunct="0"/>
            <a:endParaRPr lang="en-US"/>
          </a:p>
        </p:txBody>
      </p:sp>
      <p:sp>
        <p:nvSpPr>
          <p:cNvPr id="23562" name="Text Box 9"/>
          <p:cNvSpPr txBox="1">
            <a:spLocks noChangeArrowheads="1"/>
          </p:cNvSpPr>
          <p:nvPr/>
        </p:nvSpPr>
        <p:spPr bwMode="auto">
          <a:xfrm>
            <a:off x="1619252" y="260351"/>
            <a:ext cx="6372225" cy="646331"/>
          </a:xfrm>
          <a:prstGeom prst="rect">
            <a:avLst/>
          </a:prstGeom>
          <a:solidFill>
            <a:schemeClr val="bg1"/>
          </a:solidFill>
          <a:ln w="9525">
            <a:noFill/>
            <a:miter lim="800000"/>
            <a:headEnd/>
            <a:tailEnd/>
          </a:ln>
        </p:spPr>
        <p:txBody>
          <a:bodyPr>
            <a:spAutoFit/>
          </a:bodyPr>
          <a:lstStyle/>
          <a:p>
            <a:pPr algn="ctr" eaLnBrk="0" hangingPunct="0">
              <a:defRPr/>
            </a:pPr>
            <a:r>
              <a:rPr lang="en-US" b="1" dirty="0">
                <a:solidFill>
                  <a:schemeClr val="tx2">
                    <a:lumMod val="75000"/>
                  </a:schemeClr>
                </a:solidFill>
                <a:cs typeface="+mn-cs"/>
              </a:rPr>
              <a:t>Call Record Analysis of 05 Suspects’ </a:t>
            </a:r>
          </a:p>
          <a:p>
            <a:pPr algn="ctr" eaLnBrk="0" hangingPunct="0">
              <a:defRPr/>
            </a:pPr>
            <a:r>
              <a:rPr lang="en-US" b="1" dirty="0">
                <a:solidFill>
                  <a:srgbClr val="FF0000"/>
                </a:solidFill>
                <a:cs typeface="+mn-cs"/>
              </a:rPr>
              <a:t>(Dec 2007 – Jan 2008)</a:t>
            </a:r>
          </a:p>
        </p:txBody>
      </p:sp>
      <p:sp>
        <p:nvSpPr>
          <p:cNvPr id="94218" name="Text Box 11"/>
          <p:cNvSpPr txBox="1">
            <a:spLocks noChangeArrowheads="1"/>
          </p:cNvSpPr>
          <p:nvPr/>
        </p:nvSpPr>
        <p:spPr bwMode="auto">
          <a:xfrm>
            <a:off x="782639" y="1357313"/>
            <a:ext cx="288925" cy="369332"/>
          </a:xfrm>
          <a:prstGeom prst="rect">
            <a:avLst/>
          </a:prstGeom>
          <a:noFill/>
          <a:ln w="9525">
            <a:noFill/>
            <a:miter lim="800000"/>
            <a:headEnd/>
            <a:tailEnd/>
          </a:ln>
        </p:spPr>
        <p:txBody>
          <a:bodyPr>
            <a:spAutoFit/>
          </a:bodyPr>
          <a:lstStyle/>
          <a:p>
            <a:pPr eaLnBrk="0" hangingPunct="0">
              <a:spcBef>
                <a:spcPct val="50000"/>
              </a:spcBef>
            </a:pPr>
            <a:r>
              <a:rPr lang="en-US" b="1"/>
              <a:t>0</a:t>
            </a:r>
          </a:p>
        </p:txBody>
      </p:sp>
      <p:sp>
        <p:nvSpPr>
          <p:cNvPr id="94219" name="Text Box 12"/>
          <p:cNvSpPr txBox="1">
            <a:spLocks noChangeArrowheads="1"/>
          </p:cNvSpPr>
          <p:nvPr/>
        </p:nvSpPr>
        <p:spPr bwMode="auto">
          <a:xfrm>
            <a:off x="3211514" y="4337051"/>
            <a:ext cx="288925" cy="369332"/>
          </a:xfrm>
          <a:prstGeom prst="rect">
            <a:avLst/>
          </a:prstGeom>
          <a:noFill/>
          <a:ln w="9525">
            <a:noFill/>
            <a:miter lim="800000"/>
            <a:headEnd/>
            <a:tailEnd/>
          </a:ln>
        </p:spPr>
        <p:txBody>
          <a:bodyPr>
            <a:spAutoFit/>
          </a:bodyPr>
          <a:lstStyle/>
          <a:p>
            <a:pPr eaLnBrk="0" hangingPunct="0">
              <a:spcBef>
                <a:spcPct val="50000"/>
              </a:spcBef>
            </a:pPr>
            <a:r>
              <a:rPr lang="en-US" b="1"/>
              <a:t>0</a:t>
            </a:r>
          </a:p>
        </p:txBody>
      </p:sp>
      <p:sp>
        <p:nvSpPr>
          <p:cNvPr id="94220" name="Text Box 13"/>
          <p:cNvSpPr txBox="1">
            <a:spLocks noChangeArrowheads="1"/>
          </p:cNvSpPr>
          <p:nvPr/>
        </p:nvSpPr>
        <p:spPr bwMode="auto">
          <a:xfrm>
            <a:off x="785814" y="6248401"/>
            <a:ext cx="288925" cy="369332"/>
          </a:xfrm>
          <a:prstGeom prst="rect">
            <a:avLst/>
          </a:prstGeom>
          <a:noFill/>
          <a:ln w="9525">
            <a:noFill/>
            <a:miter lim="800000"/>
            <a:headEnd/>
            <a:tailEnd/>
          </a:ln>
        </p:spPr>
        <p:txBody>
          <a:bodyPr>
            <a:spAutoFit/>
          </a:bodyPr>
          <a:lstStyle/>
          <a:p>
            <a:pPr eaLnBrk="0" hangingPunct="0">
              <a:spcBef>
                <a:spcPct val="50000"/>
              </a:spcBef>
            </a:pPr>
            <a:r>
              <a:rPr lang="en-US" b="1"/>
              <a:t>0</a:t>
            </a:r>
          </a:p>
        </p:txBody>
      </p:sp>
      <p:sp>
        <p:nvSpPr>
          <p:cNvPr id="94221" name="Text Box 14"/>
          <p:cNvSpPr txBox="1">
            <a:spLocks noChangeArrowheads="1"/>
          </p:cNvSpPr>
          <p:nvPr/>
        </p:nvSpPr>
        <p:spPr bwMode="auto">
          <a:xfrm>
            <a:off x="7283451" y="1357313"/>
            <a:ext cx="288925" cy="369332"/>
          </a:xfrm>
          <a:prstGeom prst="rect">
            <a:avLst/>
          </a:prstGeom>
          <a:noFill/>
          <a:ln w="9525">
            <a:noFill/>
            <a:miter lim="800000"/>
            <a:headEnd/>
            <a:tailEnd/>
          </a:ln>
        </p:spPr>
        <p:txBody>
          <a:bodyPr>
            <a:spAutoFit/>
          </a:bodyPr>
          <a:lstStyle/>
          <a:p>
            <a:pPr eaLnBrk="0" hangingPunct="0">
              <a:spcBef>
                <a:spcPct val="50000"/>
              </a:spcBef>
            </a:pPr>
            <a:r>
              <a:rPr lang="en-US" b="1"/>
              <a:t>0</a:t>
            </a:r>
          </a:p>
        </p:txBody>
      </p:sp>
      <p:sp>
        <p:nvSpPr>
          <p:cNvPr id="94222" name="Text Box 15"/>
          <p:cNvSpPr txBox="1">
            <a:spLocks noChangeArrowheads="1"/>
          </p:cNvSpPr>
          <p:nvPr/>
        </p:nvSpPr>
        <p:spPr bwMode="auto">
          <a:xfrm>
            <a:off x="7329488" y="6148388"/>
            <a:ext cx="288925" cy="369332"/>
          </a:xfrm>
          <a:prstGeom prst="rect">
            <a:avLst/>
          </a:prstGeom>
          <a:noFill/>
          <a:ln w="9525">
            <a:noFill/>
            <a:miter lim="800000"/>
            <a:headEnd/>
            <a:tailEnd/>
          </a:ln>
        </p:spPr>
        <p:txBody>
          <a:bodyPr>
            <a:spAutoFit/>
          </a:bodyPr>
          <a:lstStyle/>
          <a:p>
            <a:pPr eaLnBrk="0" hangingPunct="0">
              <a:spcBef>
                <a:spcPct val="50000"/>
              </a:spcBef>
            </a:pPr>
            <a:r>
              <a:rPr lang="en-US" b="1"/>
              <a:t>0</a:t>
            </a:r>
          </a:p>
        </p:txBody>
      </p:sp>
      <p:sp>
        <p:nvSpPr>
          <p:cNvPr id="94223" name="Text Box 6"/>
          <p:cNvSpPr txBox="1">
            <a:spLocks noChangeArrowheads="1"/>
          </p:cNvSpPr>
          <p:nvPr/>
        </p:nvSpPr>
        <p:spPr bwMode="auto">
          <a:xfrm>
            <a:off x="6968657" y="295275"/>
            <a:ext cx="2198038" cy="923330"/>
          </a:xfrm>
          <a:prstGeom prst="rect">
            <a:avLst/>
          </a:prstGeom>
          <a:noFill/>
          <a:ln w="9525">
            <a:noFill/>
            <a:miter lim="800000"/>
            <a:headEnd/>
            <a:tailEnd/>
          </a:ln>
        </p:spPr>
        <p:txBody>
          <a:bodyPr wrap="none">
            <a:spAutoFit/>
          </a:bodyPr>
          <a:lstStyle/>
          <a:p>
            <a:pPr algn="ctr" eaLnBrk="0" hangingPunct="0"/>
            <a:r>
              <a:rPr lang="en-US" b="1">
                <a:solidFill>
                  <a:srgbClr val="254061"/>
                </a:solidFill>
              </a:rPr>
              <a:t>Qari Ismail</a:t>
            </a:r>
          </a:p>
          <a:p>
            <a:pPr algn="ctr" eaLnBrk="0" hangingPunct="0"/>
            <a:r>
              <a:rPr lang="en-US" b="1">
                <a:solidFill>
                  <a:srgbClr val="254061"/>
                </a:solidFill>
              </a:rPr>
              <a:t>r/o Kala Bat Swabi</a:t>
            </a:r>
          </a:p>
          <a:p>
            <a:pPr algn="ctr" eaLnBrk="0" hangingPunct="0"/>
            <a:r>
              <a:rPr lang="en-US" b="1">
                <a:solidFill>
                  <a:srgbClr val="FF3300"/>
                </a:solidFill>
              </a:rPr>
              <a:t>Killed</a:t>
            </a:r>
          </a:p>
        </p:txBody>
      </p:sp>
      <p:sp>
        <p:nvSpPr>
          <p:cNvPr id="94224" name="Text Box 15"/>
          <p:cNvSpPr txBox="1">
            <a:spLocks noChangeArrowheads="1"/>
          </p:cNvSpPr>
          <p:nvPr/>
        </p:nvSpPr>
        <p:spPr bwMode="auto">
          <a:xfrm>
            <a:off x="5942014" y="3457576"/>
            <a:ext cx="288925" cy="369332"/>
          </a:xfrm>
          <a:prstGeom prst="rect">
            <a:avLst/>
          </a:prstGeom>
          <a:noFill/>
          <a:ln w="9525">
            <a:noFill/>
            <a:miter lim="800000"/>
            <a:headEnd/>
            <a:tailEnd/>
          </a:ln>
        </p:spPr>
        <p:txBody>
          <a:bodyPr>
            <a:spAutoFit/>
          </a:bodyPr>
          <a:lstStyle/>
          <a:p>
            <a:pPr eaLnBrk="0" hangingPunct="0">
              <a:spcBef>
                <a:spcPct val="50000"/>
              </a:spcBef>
            </a:pPr>
            <a:r>
              <a:rPr lang="en-US" b="1"/>
              <a:t>0</a:t>
            </a:r>
          </a:p>
        </p:txBody>
      </p:sp>
      <p:sp>
        <p:nvSpPr>
          <p:cNvPr id="94225" name="Text Box 6"/>
          <p:cNvSpPr txBox="1">
            <a:spLocks noChangeArrowheads="1"/>
          </p:cNvSpPr>
          <p:nvPr/>
        </p:nvSpPr>
        <p:spPr bwMode="auto">
          <a:xfrm>
            <a:off x="57203" y="188914"/>
            <a:ext cx="1762021" cy="1200329"/>
          </a:xfrm>
          <a:prstGeom prst="rect">
            <a:avLst/>
          </a:prstGeom>
          <a:noFill/>
          <a:ln w="9525">
            <a:noFill/>
            <a:miter lim="800000"/>
            <a:headEnd/>
            <a:tailEnd/>
          </a:ln>
        </p:spPr>
        <p:txBody>
          <a:bodyPr wrap="none">
            <a:spAutoFit/>
          </a:bodyPr>
          <a:lstStyle/>
          <a:p>
            <a:pPr algn="ctr" eaLnBrk="0" hangingPunct="0"/>
            <a:r>
              <a:rPr lang="en-US" b="1">
                <a:solidFill>
                  <a:srgbClr val="008000"/>
                </a:solidFill>
              </a:rPr>
              <a:t>Hasnain Gul</a:t>
            </a:r>
          </a:p>
          <a:p>
            <a:pPr algn="ctr" eaLnBrk="0" hangingPunct="0"/>
            <a:r>
              <a:rPr lang="en-US" b="1">
                <a:solidFill>
                  <a:srgbClr val="008000"/>
                </a:solidFill>
              </a:rPr>
              <a:t>r/o Rawalpindi</a:t>
            </a:r>
          </a:p>
          <a:p>
            <a:pPr algn="ctr" eaLnBrk="0" hangingPunct="0"/>
            <a:r>
              <a:rPr lang="en-US" b="1">
                <a:solidFill>
                  <a:srgbClr val="008000"/>
                </a:solidFill>
              </a:rPr>
              <a:t>Arrested</a:t>
            </a:r>
          </a:p>
          <a:p>
            <a:pPr algn="ctr" eaLnBrk="0" hangingPunct="0"/>
            <a:endParaRPr lang="en-US" b="1">
              <a:solidFill>
                <a:srgbClr val="FF0000"/>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8" name="Slide Number Placeholder 5"/>
          <p:cNvSpPr>
            <a:spLocks noGrp="1"/>
          </p:cNvSpPr>
          <p:nvPr>
            <p:ph type="sldNum" sz="quarter" idx="12"/>
          </p:nvPr>
        </p:nvSpPr>
        <p:spPr/>
        <p:txBody>
          <a:bodyPr/>
          <a:lstStyle/>
          <a:p>
            <a:pPr>
              <a:defRPr/>
            </a:pPr>
            <a:fld id="{BFF4D2A9-65F2-40D0-A144-B00FA5394267}" type="slidenum">
              <a:rPr lang="en-US"/>
              <a:pPr>
                <a:defRPr/>
              </a:pPr>
              <a:t>85</a:t>
            </a:fld>
            <a:endParaRPr lang="en-US"/>
          </a:p>
        </p:txBody>
      </p:sp>
      <p:sp>
        <p:nvSpPr>
          <p:cNvPr id="95234" name="Picture 4" descr="rawalpindi"/>
          <p:cNvSpPr>
            <a:spLocks noGrp="1" noChangeAspect="1" noChangeArrowheads="1"/>
          </p:cNvSpPr>
          <p:nvPr>
            <p:ph idx="4294967295"/>
          </p:nvPr>
        </p:nvSpPr>
        <p:spPr>
          <a:xfrm>
            <a:off x="0" y="838200"/>
            <a:ext cx="9144000" cy="6019800"/>
          </a:xfrm>
        </p:spPr>
        <p:txBody>
          <a:bodyPr/>
          <a:lstStyle/>
          <a:p>
            <a:endParaRPr lang="en-US" smtClean="0"/>
          </a:p>
        </p:txBody>
      </p:sp>
      <p:sp>
        <p:nvSpPr>
          <p:cNvPr id="4099" name="TextBox 12"/>
          <p:cNvSpPr txBox="1">
            <a:spLocks noChangeArrowheads="1"/>
          </p:cNvSpPr>
          <p:nvPr/>
        </p:nvSpPr>
        <p:spPr bwMode="auto">
          <a:xfrm>
            <a:off x="7239000" y="3429001"/>
            <a:ext cx="1143000" cy="307777"/>
          </a:xfrm>
          <a:prstGeom prst="rect">
            <a:avLst/>
          </a:prstGeom>
          <a:noFill/>
          <a:ln w="9525">
            <a:noFill/>
            <a:miter lim="800000"/>
            <a:headEnd/>
            <a:tailEnd/>
          </a:ln>
        </p:spPr>
        <p:txBody>
          <a:bodyPr>
            <a:spAutoFit/>
          </a:bodyPr>
          <a:lstStyle/>
          <a:p>
            <a:r>
              <a:rPr lang="en-US" sz="1400" b="1"/>
              <a:t>Tipu Road</a:t>
            </a:r>
          </a:p>
        </p:txBody>
      </p:sp>
      <p:sp>
        <p:nvSpPr>
          <p:cNvPr id="15" name="TextBox 14"/>
          <p:cNvSpPr txBox="1">
            <a:spLocks noChangeArrowheads="1"/>
          </p:cNvSpPr>
          <p:nvPr/>
        </p:nvSpPr>
        <p:spPr bwMode="auto">
          <a:xfrm>
            <a:off x="6934200" y="990601"/>
            <a:ext cx="1447800" cy="307777"/>
          </a:xfrm>
          <a:prstGeom prst="rect">
            <a:avLst/>
          </a:prstGeom>
          <a:noFill/>
          <a:ln w="9525">
            <a:noFill/>
            <a:miter lim="800000"/>
            <a:headEnd/>
            <a:tailEnd/>
          </a:ln>
        </p:spPr>
        <p:txBody>
          <a:bodyPr>
            <a:spAutoFit/>
          </a:bodyPr>
          <a:lstStyle/>
          <a:p>
            <a:pPr algn="ctr"/>
            <a:endParaRPr lang="en-US" sz="1400" b="1"/>
          </a:p>
        </p:txBody>
      </p:sp>
      <p:sp>
        <p:nvSpPr>
          <p:cNvPr id="4103" name="TextBox 16"/>
          <p:cNvSpPr txBox="1">
            <a:spLocks noChangeArrowheads="1"/>
          </p:cNvSpPr>
          <p:nvPr/>
        </p:nvSpPr>
        <p:spPr bwMode="auto">
          <a:xfrm>
            <a:off x="457200" y="4191001"/>
            <a:ext cx="1295400" cy="307777"/>
          </a:xfrm>
          <a:prstGeom prst="rect">
            <a:avLst/>
          </a:prstGeom>
          <a:noFill/>
          <a:ln w="9525">
            <a:noFill/>
            <a:miter lim="800000"/>
            <a:headEnd/>
            <a:tailEnd/>
          </a:ln>
        </p:spPr>
        <p:txBody>
          <a:bodyPr>
            <a:spAutoFit/>
          </a:bodyPr>
          <a:lstStyle/>
          <a:p>
            <a:r>
              <a:rPr lang="en-US" sz="1400" b="1"/>
              <a:t>Misrial Road</a:t>
            </a:r>
          </a:p>
        </p:txBody>
      </p:sp>
      <p:sp>
        <p:nvSpPr>
          <p:cNvPr id="18" name="TextBox 17"/>
          <p:cNvSpPr txBox="1">
            <a:spLocks noChangeArrowheads="1"/>
          </p:cNvSpPr>
          <p:nvPr/>
        </p:nvSpPr>
        <p:spPr bwMode="auto">
          <a:xfrm>
            <a:off x="3929063" y="6357940"/>
            <a:ext cx="3522663" cy="523220"/>
          </a:xfrm>
          <a:prstGeom prst="rect">
            <a:avLst/>
          </a:prstGeom>
          <a:noFill/>
          <a:ln w="9525">
            <a:noFill/>
            <a:miter lim="800000"/>
            <a:headEnd/>
            <a:tailEnd/>
          </a:ln>
        </p:spPr>
        <p:txBody>
          <a:bodyPr>
            <a:spAutoFit/>
          </a:bodyPr>
          <a:lstStyle/>
          <a:p>
            <a:pPr algn="ctr"/>
            <a:r>
              <a:rPr lang="en-US" sz="1400" b="1"/>
              <a:t>Residence of Rafaqat Hussain</a:t>
            </a:r>
          </a:p>
          <a:p>
            <a:pPr algn="ctr"/>
            <a:r>
              <a:rPr lang="en-US" sz="1400" b="1"/>
              <a:t>Ahmadabad Quaid-e-Azam Colony</a:t>
            </a:r>
          </a:p>
        </p:txBody>
      </p:sp>
      <p:sp>
        <p:nvSpPr>
          <p:cNvPr id="34" name="Hexagon 33"/>
          <p:cNvSpPr/>
          <p:nvPr/>
        </p:nvSpPr>
        <p:spPr>
          <a:xfrm>
            <a:off x="7010400" y="2590800"/>
            <a:ext cx="914400" cy="685800"/>
          </a:xfrm>
          <a:prstGeom prst="hexago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r>
              <a:rPr lang="en-US" sz="1200" b="1" dirty="0" err="1">
                <a:solidFill>
                  <a:schemeClr val="bg1"/>
                </a:solidFill>
              </a:rPr>
              <a:t>Liaqat</a:t>
            </a:r>
            <a:endParaRPr lang="en-US" sz="1200" b="1" dirty="0">
              <a:solidFill>
                <a:schemeClr val="bg1"/>
              </a:solidFill>
            </a:endParaRPr>
          </a:p>
          <a:p>
            <a:pPr algn="ctr" eaLnBrk="0" hangingPunct="0">
              <a:defRPr/>
            </a:pPr>
            <a:r>
              <a:rPr lang="en-US" sz="1200" b="1" dirty="0" err="1">
                <a:solidFill>
                  <a:schemeClr val="bg1"/>
                </a:solidFill>
              </a:rPr>
              <a:t>Bagh</a:t>
            </a:r>
            <a:endParaRPr lang="en-US" sz="1200" b="1" dirty="0">
              <a:solidFill>
                <a:schemeClr val="bg1"/>
              </a:solidFill>
            </a:endParaRPr>
          </a:p>
          <a:p>
            <a:pPr algn="ctr" eaLnBrk="0" hangingPunct="0">
              <a:defRPr/>
            </a:pPr>
            <a:endParaRPr lang="en-US" sz="700" b="1" dirty="0"/>
          </a:p>
        </p:txBody>
      </p:sp>
      <p:sp>
        <p:nvSpPr>
          <p:cNvPr id="46" name="Hexagon 45"/>
          <p:cNvSpPr/>
          <p:nvPr/>
        </p:nvSpPr>
        <p:spPr>
          <a:xfrm>
            <a:off x="838200" y="1524000"/>
            <a:ext cx="304800" cy="304800"/>
          </a:xfrm>
          <a:prstGeom prst="hexagon">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48" name="Hexagon 47"/>
          <p:cNvSpPr/>
          <p:nvPr/>
        </p:nvSpPr>
        <p:spPr>
          <a:xfrm>
            <a:off x="914400" y="4495800"/>
            <a:ext cx="304800" cy="304800"/>
          </a:xfrm>
          <a:prstGeom prst="hexagon">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49" name="Hexagon 48"/>
          <p:cNvSpPr/>
          <p:nvPr/>
        </p:nvSpPr>
        <p:spPr>
          <a:xfrm>
            <a:off x="8458200" y="3505200"/>
            <a:ext cx="304800" cy="304800"/>
          </a:xfrm>
          <a:prstGeom prst="hexagon">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50" name="Hexagon 49"/>
          <p:cNvSpPr/>
          <p:nvPr/>
        </p:nvSpPr>
        <p:spPr>
          <a:xfrm>
            <a:off x="7391400" y="1447800"/>
            <a:ext cx="381000" cy="381000"/>
          </a:xfrm>
          <a:prstGeom prst="hexagon">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4120" name="TextBox 50"/>
          <p:cNvSpPr txBox="1">
            <a:spLocks noChangeArrowheads="1"/>
          </p:cNvSpPr>
          <p:nvPr/>
        </p:nvSpPr>
        <p:spPr bwMode="auto">
          <a:xfrm>
            <a:off x="428625" y="2143126"/>
            <a:ext cx="928688" cy="646331"/>
          </a:xfrm>
          <a:prstGeom prst="rect">
            <a:avLst/>
          </a:prstGeom>
          <a:noFill/>
          <a:ln w="9525">
            <a:noFill/>
            <a:miter lim="800000"/>
            <a:headEnd/>
            <a:tailEnd/>
          </a:ln>
        </p:spPr>
        <p:txBody>
          <a:bodyPr>
            <a:spAutoFit/>
          </a:bodyPr>
          <a:lstStyle/>
          <a:p>
            <a:r>
              <a:rPr lang="en-US">
                <a:solidFill>
                  <a:srgbClr val="C00000"/>
                </a:solidFill>
              </a:rPr>
              <a:t>00:44</a:t>
            </a:r>
          </a:p>
          <a:p>
            <a:r>
              <a:rPr lang="en-US">
                <a:solidFill>
                  <a:srgbClr val="C00000"/>
                </a:solidFill>
              </a:rPr>
              <a:t>00:54</a:t>
            </a:r>
          </a:p>
        </p:txBody>
      </p:sp>
      <p:sp>
        <p:nvSpPr>
          <p:cNvPr id="4121" name="TextBox 51"/>
          <p:cNvSpPr txBox="1">
            <a:spLocks noChangeArrowheads="1"/>
          </p:cNvSpPr>
          <p:nvPr/>
        </p:nvSpPr>
        <p:spPr bwMode="auto">
          <a:xfrm>
            <a:off x="1490665" y="4273551"/>
            <a:ext cx="795337" cy="369332"/>
          </a:xfrm>
          <a:prstGeom prst="rect">
            <a:avLst/>
          </a:prstGeom>
          <a:noFill/>
          <a:ln w="9525">
            <a:noFill/>
            <a:miter lim="800000"/>
            <a:headEnd/>
            <a:tailEnd/>
          </a:ln>
        </p:spPr>
        <p:txBody>
          <a:bodyPr>
            <a:spAutoFit/>
          </a:bodyPr>
          <a:lstStyle/>
          <a:p>
            <a:r>
              <a:rPr lang="en-US">
                <a:solidFill>
                  <a:srgbClr val="C00000"/>
                </a:solidFill>
              </a:rPr>
              <a:t>14:02</a:t>
            </a:r>
          </a:p>
        </p:txBody>
      </p:sp>
      <p:sp>
        <p:nvSpPr>
          <p:cNvPr id="4122" name="TextBox 52"/>
          <p:cNvSpPr txBox="1">
            <a:spLocks noChangeArrowheads="1"/>
          </p:cNvSpPr>
          <p:nvPr/>
        </p:nvSpPr>
        <p:spPr bwMode="auto">
          <a:xfrm>
            <a:off x="228600" y="4724401"/>
            <a:ext cx="914400" cy="369332"/>
          </a:xfrm>
          <a:prstGeom prst="rect">
            <a:avLst/>
          </a:prstGeom>
          <a:noFill/>
          <a:ln w="9525">
            <a:noFill/>
            <a:miter lim="800000"/>
            <a:headEnd/>
            <a:tailEnd/>
          </a:ln>
        </p:spPr>
        <p:txBody>
          <a:bodyPr>
            <a:spAutoFit/>
          </a:bodyPr>
          <a:lstStyle/>
          <a:p>
            <a:r>
              <a:rPr lang="en-US">
                <a:solidFill>
                  <a:srgbClr val="C00000"/>
                </a:solidFill>
              </a:rPr>
              <a:t>14:27</a:t>
            </a:r>
          </a:p>
        </p:txBody>
      </p:sp>
      <p:sp>
        <p:nvSpPr>
          <p:cNvPr id="4131" name="TextBox 61"/>
          <p:cNvSpPr txBox="1">
            <a:spLocks noChangeArrowheads="1"/>
          </p:cNvSpPr>
          <p:nvPr/>
        </p:nvSpPr>
        <p:spPr bwMode="auto">
          <a:xfrm>
            <a:off x="8229600" y="3200401"/>
            <a:ext cx="685800" cy="307777"/>
          </a:xfrm>
          <a:prstGeom prst="rect">
            <a:avLst/>
          </a:prstGeom>
          <a:noFill/>
          <a:ln w="9525">
            <a:noFill/>
            <a:miter lim="800000"/>
            <a:headEnd/>
            <a:tailEnd/>
          </a:ln>
        </p:spPr>
        <p:txBody>
          <a:bodyPr>
            <a:spAutoFit/>
          </a:bodyPr>
          <a:lstStyle/>
          <a:p>
            <a:r>
              <a:rPr lang="en-US" sz="1400" b="1">
                <a:solidFill>
                  <a:srgbClr val="C00000"/>
                </a:solidFill>
              </a:rPr>
              <a:t>10:19</a:t>
            </a:r>
          </a:p>
        </p:txBody>
      </p:sp>
      <p:sp>
        <p:nvSpPr>
          <p:cNvPr id="4143" name="TextBox 76"/>
          <p:cNvSpPr txBox="1">
            <a:spLocks noChangeArrowheads="1"/>
          </p:cNvSpPr>
          <p:nvPr/>
        </p:nvSpPr>
        <p:spPr bwMode="auto">
          <a:xfrm>
            <a:off x="8077200" y="987426"/>
            <a:ext cx="852488" cy="646331"/>
          </a:xfrm>
          <a:prstGeom prst="rect">
            <a:avLst/>
          </a:prstGeom>
          <a:noFill/>
          <a:ln w="9525">
            <a:noFill/>
            <a:miter lim="800000"/>
            <a:headEnd/>
            <a:tailEnd/>
          </a:ln>
        </p:spPr>
        <p:txBody>
          <a:bodyPr>
            <a:spAutoFit/>
          </a:bodyPr>
          <a:lstStyle/>
          <a:p>
            <a:r>
              <a:rPr lang="en-US">
                <a:solidFill>
                  <a:srgbClr val="C00000"/>
                </a:solidFill>
              </a:rPr>
              <a:t>15:08</a:t>
            </a:r>
          </a:p>
          <a:p>
            <a:r>
              <a:rPr lang="en-US">
                <a:solidFill>
                  <a:srgbClr val="C00000"/>
                </a:solidFill>
              </a:rPr>
              <a:t>15:10</a:t>
            </a:r>
          </a:p>
        </p:txBody>
      </p:sp>
      <p:sp>
        <p:nvSpPr>
          <p:cNvPr id="4144" name="TextBox 78"/>
          <p:cNvSpPr txBox="1">
            <a:spLocks noChangeArrowheads="1"/>
          </p:cNvSpPr>
          <p:nvPr/>
        </p:nvSpPr>
        <p:spPr bwMode="auto">
          <a:xfrm>
            <a:off x="8077200" y="1520826"/>
            <a:ext cx="923925" cy="369332"/>
          </a:xfrm>
          <a:prstGeom prst="rect">
            <a:avLst/>
          </a:prstGeom>
          <a:noFill/>
          <a:ln w="9525">
            <a:noFill/>
            <a:miter lim="800000"/>
            <a:headEnd/>
            <a:tailEnd/>
          </a:ln>
        </p:spPr>
        <p:txBody>
          <a:bodyPr>
            <a:spAutoFit/>
          </a:bodyPr>
          <a:lstStyle/>
          <a:p>
            <a:r>
              <a:rPr lang="en-US" b="1">
                <a:solidFill>
                  <a:srgbClr val="C00000"/>
                </a:solidFill>
              </a:rPr>
              <a:t>17:10</a:t>
            </a:r>
          </a:p>
        </p:txBody>
      </p:sp>
      <p:sp>
        <p:nvSpPr>
          <p:cNvPr id="4145" name="TextBox 79"/>
          <p:cNvSpPr txBox="1">
            <a:spLocks noChangeArrowheads="1"/>
          </p:cNvSpPr>
          <p:nvPr/>
        </p:nvSpPr>
        <p:spPr bwMode="auto">
          <a:xfrm>
            <a:off x="7920039" y="1773239"/>
            <a:ext cx="866775" cy="369332"/>
          </a:xfrm>
          <a:prstGeom prst="rect">
            <a:avLst/>
          </a:prstGeom>
          <a:noFill/>
          <a:ln w="9525">
            <a:noFill/>
            <a:miter lim="800000"/>
            <a:headEnd/>
            <a:tailEnd/>
          </a:ln>
        </p:spPr>
        <p:txBody>
          <a:bodyPr>
            <a:spAutoFit/>
          </a:bodyPr>
          <a:lstStyle/>
          <a:p>
            <a:r>
              <a:rPr lang="en-US">
                <a:solidFill>
                  <a:srgbClr val="C00000"/>
                </a:solidFill>
              </a:rPr>
              <a:t>12:45</a:t>
            </a:r>
          </a:p>
        </p:txBody>
      </p:sp>
      <p:sp>
        <p:nvSpPr>
          <p:cNvPr id="81" name="5-Point Star 80"/>
          <p:cNvSpPr/>
          <p:nvPr/>
        </p:nvSpPr>
        <p:spPr>
          <a:xfrm>
            <a:off x="7215189" y="2714626"/>
            <a:ext cx="500063" cy="357188"/>
          </a:xfrm>
          <a:prstGeom prst="star5">
            <a:avLst>
              <a:gd name="adj" fmla="val 16686"/>
              <a:gd name="hf" fmla="val 105146"/>
              <a:gd name="vf" fmla="val 110557"/>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1400" b="1"/>
          </a:p>
        </p:txBody>
      </p:sp>
      <p:sp>
        <p:nvSpPr>
          <p:cNvPr id="66" name="Hexagon 65"/>
          <p:cNvSpPr/>
          <p:nvPr/>
        </p:nvSpPr>
        <p:spPr>
          <a:xfrm>
            <a:off x="5257800" y="5943600"/>
            <a:ext cx="381000" cy="304800"/>
          </a:xfrm>
          <a:prstGeom prst="hexagon">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solidFill>
                <a:srgbClr val="C00000"/>
              </a:solidFill>
            </a:endParaRPr>
          </a:p>
        </p:txBody>
      </p:sp>
      <p:cxnSp>
        <p:nvCxnSpPr>
          <p:cNvPr id="54" name="Straight Arrow Connector 53"/>
          <p:cNvCxnSpPr/>
          <p:nvPr/>
        </p:nvCxnSpPr>
        <p:spPr>
          <a:xfrm>
            <a:off x="1071563" y="1357314"/>
            <a:ext cx="4368800" cy="4360862"/>
          </a:xfrm>
          <a:prstGeom prst="straightConnector1">
            <a:avLst/>
          </a:prstGeom>
          <a:ln w="19050">
            <a:solidFill>
              <a:srgbClr val="FF3300"/>
            </a:solidFill>
            <a:tailEnd type="arrow"/>
          </a:ln>
        </p:spPr>
        <p:style>
          <a:lnRef idx="3">
            <a:schemeClr val="accent2"/>
          </a:lnRef>
          <a:fillRef idx="0">
            <a:schemeClr val="accent2"/>
          </a:fillRef>
          <a:effectRef idx="2">
            <a:schemeClr val="accent2"/>
          </a:effectRef>
          <a:fontRef idx="minor">
            <a:schemeClr val="tx1"/>
          </a:fontRef>
        </p:style>
      </p:cxnSp>
      <p:cxnSp>
        <p:nvCxnSpPr>
          <p:cNvPr id="62" name="Straight Arrow Connector 61"/>
          <p:cNvCxnSpPr/>
          <p:nvPr/>
        </p:nvCxnSpPr>
        <p:spPr>
          <a:xfrm>
            <a:off x="709613" y="1331913"/>
            <a:ext cx="4648200" cy="4597400"/>
          </a:xfrm>
          <a:prstGeom prst="straightConnector1">
            <a:avLst/>
          </a:prstGeom>
          <a:ln w="19050">
            <a:solidFill>
              <a:srgbClr val="3333FF"/>
            </a:solidFill>
            <a:tailEnd type="arrow"/>
          </a:ln>
        </p:spPr>
        <p:style>
          <a:lnRef idx="3">
            <a:schemeClr val="accent2"/>
          </a:lnRef>
          <a:fillRef idx="0">
            <a:schemeClr val="accent2"/>
          </a:fillRef>
          <a:effectRef idx="2">
            <a:schemeClr val="accent2"/>
          </a:effectRef>
          <a:fontRef idx="minor">
            <a:schemeClr val="tx1"/>
          </a:fontRef>
        </p:style>
      </p:cxnSp>
      <p:cxnSp>
        <p:nvCxnSpPr>
          <p:cNvPr id="63" name="Straight Arrow Connector 62"/>
          <p:cNvCxnSpPr>
            <a:stCxn id="51" idx="5"/>
            <a:endCxn id="66" idx="2"/>
          </p:cNvCxnSpPr>
          <p:nvPr/>
        </p:nvCxnSpPr>
        <p:spPr>
          <a:xfrm rot="16200000" flipH="1">
            <a:off x="369887" y="1208088"/>
            <a:ext cx="4733925" cy="5041900"/>
          </a:xfrm>
          <a:prstGeom prst="straightConnector1">
            <a:avLst/>
          </a:prstGeom>
          <a:ln w="19050">
            <a:solidFill>
              <a:srgbClr val="00CC00"/>
            </a:solidFill>
            <a:tailEnd type="arrow"/>
          </a:ln>
        </p:spPr>
        <p:style>
          <a:lnRef idx="3">
            <a:schemeClr val="accent2"/>
          </a:lnRef>
          <a:fillRef idx="0">
            <a:schemeClr val="accent2"/>
          </a:fillRef>
          <a:effectRef idx="2">
            <a:schemeClr val="accent2"/>
          </a:effectRef>
          <a:fontRef idx="minor">
            <a:schemeClr val="tx1"/>
          </a:fontRef>
        </p:style>
      </p:cxnSp>
      <p:cxnSp>
        <p:nvCxnSpPr>
          <p:cNvPr id="67" name="Straight Arrow Connector 66"/>
          <p:cNvCxnSpPr/>
          <p:nvPr/>
        </p:nvCxnSpPr>
        <p:spPr>
          <a:xfrm>
            <a:off x="457201" y="1322388"/>
            <a:ext cx="4791075" cy="4648200"/>
          </a:xfrm>
          <a:prstGeom prst="straightConnector1">
            <a:avLst/>
          </a:prstGeom>
          <a:ln w="19050">
            <a:solidFill>
              <a:srgbClr val="FF9900"/>
            </a:solidFill>
            <a:tailEnd type="arrow"/>
          </a:ln>
        </p:spPr>
        <p:style>
          <a:lnRef idx="3">
            <a:schemeClr val="accent2"/>
          </a:lnRef>
          <a:fillRef idx="0">
            <a:schemeClr val="accent2"/>
          </a:fillRef>
          <a:effectRef idx="2">
            <a:schemeClr val="accent2"/>
          </a:effectRef>
          <a:fontRef idx="minor">
            <a:schemeClr val="tx1"/>
          </a:fontRef>
        </p:style>
      </p:cxnSp>
      <p:cxnSp>
        <p:nvCxnSpPr>
          <p:cNvPr id="68" name="Straight Arrow Connector 67"/>
          <p:cNvCxnSpPr/>
          <p:nvPr/>
        </p:nvCxnSpPr>
        <p:spPr>
          <a:xfrm rot="16200000" flipH="1">
            <a:off x="1285877" y="1357312"/>
            <a:ext cx="4214812" cy="4214813"/>
          </a:xfrm>
          <a:prstGeom prst="straightConnector1">
            <a:avLst/>
          </a:prstGeom>
          <a:ln w="19050">
            <a:solidFill>
              <a:srgbClr val="7030A0"/>
            </a:solidFill>
            <a:tailEnd type="arrow"/>
          </a:ln>
        </p:spPr>
        <p:style>
          <a:lnRef idx="3">
            <a:schemeClr val="accent2"/>
          </a:lnRef>
          <a:fillRef idx="0">
            <a:schemeClr val="accent2"/>
          </a:fillRef>
          <a:effectRef idx="2">
            <a:schemeClr val="accent2"/>
          </a:effectRef>
          <a:fontRef idx="minor">
            <a:schemeClr val="tx1"/>
          </a:fontRef>
        </p:style>
      </p:cxnSp>
      <p:cxnSp>
        <p:nvCxnSpPr>
          <p:cNvPr id="69" name="Straight Arrow Connector 68"/>
          <p:cNvCxnSpPr/>
          <p:nvPr/>
        </p:nvCxnSpPr>
        <p:spPr>
          <a:xfrm flipV="1">
            <a:off x="5638800" y="3810000"/>
            <a:ext cx="2819400" cy="2209800"/>
          </a:xfrm>
          <a:prstGeom prst="straightConnector1">
            <a:avLst/>
          </a:prstGeom>
          <a:ln w="19050">
            <a:solidFill>
              <a:srgbClr val="00CC00"/>
            </a:solidFill>
            <a:tailEnd type="arrow"/>
          </a:ln>
        </p:spPr>
        <p:style>
          <a:lnRef idx="3">
            <a:schemeClr val="accent2"/>
          </a:lnRef>
          <a:fillRef idx="0">
            <a:schemeClr val="accent2"/>
          </a:fillRef>
          <a:effectRef idx="2">
            <a:schemeClr val="accent2"/>
          </a:effectRef>
          <a:fontRef idx="minor">
            <a:schemeClr val="tx1"/>
          </a:fontRef>
        </p:style>
      </p:cxnSp>
      <p:cxnSp>
        <p:nvCxnSpPr>
          <p:cNvPr id="72" name="Straight Arrow Connector 71"/>
          <p:cNvCxnSpPr/>
          <p:nvPr/>
        </p:nvCxnSpPr>
        <p:spPr>
          <a:xfrm rot="5400000" flipH="1">
            <a:off x="2752725" y="3724275"/>
            <a:ext cx="1371600" cy="3676651"/>
          </a:xfrm>
          <a:prstGeom prst="straightConnector1">
            <a:avLst/>
          </a:prstGeom>
          <a:ln w="19050">
            <a:solidFill>
              <a:srgbClr val="3333FF"/>
            </a:solidFill>
            <a:tailEnd type="arrow"/>
          </a:ln>
        </p:spPr>
        <p:style>
          <a:lnRef idx="3">
            <a:schemeClr val="accent2"/>
          </a:lnRef>
          <a:fillRef idx="0">
            <a:schemeClr val="accent2"/>
          </a:fillRef>
          <a:effectRef idx="2">
            <a:schemeClr val="accent2"/>
          </a:effectRef>
          <a:fontRef idx="minor">
            <a:schemeClr val="tx1"/>
          </a:fontRef>
        </p:style>
      </p:cxnSp>
      <p:cxnSp>
        <p:nvCxnSpPr>
          <p:cNvPr id="80" name="Straight Arrow Connector 79"/>
          <p:cNvCxnSpPr>
            <a:stCxn id="4131" idx="2"/>
          </p:cNvCxnSpPr>
          <p:nvPr/>
        </p:nvCxnSpPr>
        <p:spPr>
          <a:xfrm flipH="1" flipV="1">
            <a:off x="7696202" y="1905002"/>
            <a:ext cx="876298" cy="1603176"/>
          </a:xfrm>
          <a:prstGeom prst="straightConnector1">
            <a:avLst/>
          </a:prstGeom>
          <a:ln w="19050">
            <a:solidFill>
              <a:srgbClr val="00CC00"/>
            </a:solidFill>
            <a:tailEnd type="arrow"/>
          </a:ln>
        </p:spPr>
        <p:style>
          <a:lnRef idx="3">
            <a:schemeClr val="accent2"/>
          </a:lnRef>
          <a:fillRef idx="0">
            <a:schemeClr val="accent2"/>
          </a:fillRef>
          <a:effectRef idx="2">
            <a:schemeClr val="accent2"/>
          </a:effectRef>
          <a:fontRef idx="minor">
            <a:schemeClr val="tx1"/>
          </a:fontRef>
        </p:style>
      </p:cxnSp>
      <p:cxnSp>
        <p:nvCxnSpPr>
          <p:cNvPr id="82" name="Straight Arrow Connector 81"/>
          <p:cNvCxnSpPr>
            <a:endCxn id="4145" idx="1"/>
          </p:cNvCxnSpPr>
          <p:nvPr/>
        </p:nvCxnSpPr>
        <p:spPr>
          <a:xfrm flipH="1" flipV="1">
            <a:off x="7920039" y="1957905"/>
            <a:ext cx="838200" cy="1647309"/>
          </a:xfrm>
          <a:prstGeom prst="straightConnector1">
            <a:avLst/>
          </a:prstGeom>
          <a:ln w="19050">
            <a:solidFill>
              <a:srgbClr val="3333FF"/>
            </a:solidFill>
            <a:tailEnd type="arrow"/>
          </a:ln>
        </p:spPr>
        <p:style>
          <a:lnRef idx="3">
            <a:schemeClr val="accent2"/>
          </a:lnRef>
          <a:fillRef idx="0">
            <a:schemeClr val="accent2"/>
          </a:fillRef>
          <a:effectRef idx="2">
            <a:schemeClr val="accent2"/>
          </a:effectRef>
          <a:fontRef idx="minor">
            <a:schemeClr val="tx1"/>
          </a:fontRef>
        </p:style>
      </p:cxnSp>
      <p:cxnSp>
        <p:nvCxnSpPr>
          <p:cNvPr id="95" name="Straight Arrow Connector 94"/>
          <p:cNvCxnSpPr>
            <a:stCxn id="89" idx="2"/>
          </p:cNvCxnSpPr>
          <p:nvPr/>
        </p:nvCxnSpPr>
        <p:spPr>
          <a:xfrm rot="10800000" flipV="1">
            <a:off x="1500188" y="1371600"/>
            <a:ext cx="5429251" cy="2914650"/>
          </a:xfrm>
          <a:prstGeom prst="straightConnector1">
            <a:avLst/>
          </a:prstGeom>
          <a:ln w="19050">
            <a:solidFill>
              <a:srgbClr val="3333FF"/>
            </a:solidFill>
            <a:tailEnd type="arrow"/>
          </a:ln>
        </p:spPr>
        <p:style>
          <a:lnRef idx="3">
            <a:schemeClr val="accent2"/>
          </a:lnRef>
          <a:fillRef idx="0">
            <a:schemeClr val="accent2"/>
          </a:fillRef>
          <a:effectRef idx="2">
            <a:schemeClr val="accent2"/>
          </a:effectRef>
          <a:fontRef idx="minor">
            <a:schemeClr val="tx1"/>
          </a:fontRef>
        </p:style>
      </p:cxnSp>
      <p:cxnSp>
        <p:nvCxnSpPr>
          <p:cNvPr id="99" name="Straight Arrow Connector 98"/>
          <p:cNvCxnSpPr>
            <a:endCxn id="66" idx="2"/>
          </p:cNvCxnSpPr>
          <p:nvPr/>
        </p:nvCxnSpPr>
        <p:spPr>
          <a:xfrm>
            <a:off x="1600200" y="4572000"/>
            <a:ext cx="3733800" cy="1371600"/>
          </a:xfrm>
          <a:prstGeom prst="straightConnector1">
            <a:avLst/>
          </a:prstGeom>
          <a:ln w="19050">
            <a:solidFill>
              <a:srgbClr val="3333FF"/>
            </a:solidFill>
            <a:tailEnd type="arrow"/>
          </a:ln>
        </p:spPr>
        <p:style>
          <a:lnRef idx="3">
            <a:schemeClr val="accent2"/>
          </a:lnRef>
          <a:fillRef idx="0">
            <a:schemeClr val="accent2"/>
          </a:fillRef>
          <a:effectRef idx="2">
            <a:schemeClr val="accent2"/>
          </a:effectRef>
          <a:fontRef idx="minor">
            <a:schemeClr val="tx1"/>
          </a:fontRef>
        </p:style>
      </p:cxnSp>
      <p:cxnSp>
        <p:nvCxnSpPr>
          <p:cNvPr id="105" name="Straight Arrow Connector 104"/>
          <p:cNvCxnSpPr/>
          <p:nvPr/>
        </p:nvCxnSpPr>
        <p:spPr>
          <a:xfrm rot="5400000" flipH="1">
            <a:off x="2752725" y="3724275"/>
            <a:ext cx="1219200" cy="3829051"/>
          </a:xfrm>
          <a:prstGeom prst="straightConnector1">
            <a:avLst/>
          </a:prstGeom>
          <a:ln w="19050">
            <a:solidFill>
              <a:srgbClr val="FF9900"/>
            </a:solidFill>
            <a:tailEnd type="arrow"/>
          </a:ln>
        </p:spPr>
        <p:style>
          <a:lnRef idx="3">
            <a:schemeClr val="accent2"/>
          </a:lnRef>
          <a:fillRef idx="0">
            <a:schemeClr val="accent2"/>
          </a:fillRef>
          <a:effectRef idx="2">
            <a:schemeClr val="accent2"/>
          </a:effectRef>
          <a:fontRef idx="minor">
            <a:schemeClr val="tx1"/>
          </a:fontRef>
        </p:style>
      </p:cxnSp>
      <p:cxnSp>
        <p:nvCxnSpPr>
          <p:cNvPr id="109" name="Straight Arrow Connector 108"/>
          <p:cNvCxnSpPr/>
          <p:nvPr/>
        </p:nvCxnSpPr>
        <p:spPr>
          <a:xfrm rot="10800000">
            <a:off x="1447800" y="5257800"/>
            <a:ext cx="3810000" cy="1066800"/>
          </a:xfrm>
          <a:prstGeom prst="straightConnector1">
            <a:avLst/>
          </a:prstGeom>
          <a:ln w="19050">
            <a:solidFill>
              <a:srgbClr val="FF3300"/>
            </a:solidFill>
            <a:tailEnd type="arrow"/>
          </a:ln>
        </p:spPr>
        <p:style>
          <a:lnRef idx="3">
            <a:schemeClr val="accent2"/>
          </a:lnRef>
          <a:fillRef idx="0">
            <a:schemeClr val="accent2"/>
          </a:fillRef>
          <a:effectRef idx="2">
            <a:schemeClr val="accent2"/>
          </a:effectRef>
          <a:fontRef idx="minor">
            <a:schemeClr val="tx1"/>
          </a:fontRef>
        </p:style>
      </p:cxnSp>
      <p:cxnSp>
        <p:nvCxnSpPr>
          <p:cNvPr id="114" name="Straight Arrow Connector 113"/>
          <p:cNvCxnSpPr/>
          <p:nvPr/>
        </p:nvCxnSpPr>
        <p:spPr>
          <a:xfrm flipV="1">
            <a:off x="1000125" y="1600201"/>
            <a:ext cx="6391275" cy="3900488"/>
          </a:xfrm>
          <a:prstGeom prst="straightConnector1">
            <a:avLst/>
          </a:prstGeom>
          <a:ln w="19050">
            <a:solidFill>
              <a:srgbClr val="3333FF"/>
            </a:solidFill>
            <a:tailEnd type="arrow"/>
          </a:ln>
        </p:spPr>
        <p:style>
          <a:lnRef idx="3">
            <a:schemeClr val="accent2"/>
          </a:lnRef>
          <a:fillRef idx="0">
            <a:schemeClr val="accent2"/>
          </a:fillRef>
          <a:effectRef idx="2">
            <a:schemeClr val="accent2"/>
          </a:effectRef>
          <a:fontRef idx="minor">
            <a:schemeClr val="tx1"/>
          </a:fontRef>
        </p:style>
      </p:cxnSp>
      <p:cxnSp>
        <p:nvCxnSpPr>
          <p:cNvPr id="115" name="Straight Arrow Connector 114"/>
          <p:cNvCxnSpPr/>
          <p:nvPr/>
        </p:nvCxnSpPr>
        <p:spPr>
          <a:xfrm flipV="1">
            <a:off x="928688" y="1485901"/>
            <a:ext cx="6386512" cy="3800475"/>
          </a:xfrm>
          <a:prstGeom prst="straightConnector1">
            <a:avLst/>
          </a:prstGeom>
          <a:ln w="19050">
            <a:solidFill>
              <a:srgbClr val="FF9900"/>
            </a:solidFill>
            <a:tailEnd type="arrow"/>
          </a:ln>
        </p:spPr>
        <p:style>
          <a:lnRef idx="3">
            <a:schemeClr val="accent2"/>
          </a:lnRef>
          <a:fillRef idx="0">
            <a:schemeClr val="accent2"/>
          </a:fillRef>
          <a:effectRef idx="2">
            <a:schemeClr val="accent2"/>
          </a:effectRef>
          <a:fontRef idx="minor">
            <a:schemeClr val="tx1"/>
          </a:fontRef>
        </p:style>
      </p:cxnSp>
      <p:cxnSp>
        <p:nvCxnSpPr>
          <p:cNvPr id="116" name="Straight Arrow Connector 115"/>
          <p:cNvCxnSpPr/>
          <p:nvPr/>
        </p:nvCxnSpPr>
        <p:spPr>
          <a:xfrm flipV="1">
            <a:off x="1214437" y="1828801"/>
            <a:ext cx="6329363" cy="4029075"/>
          </a:xfrm>
          <a:prstGeom prst="straightConnector1">
            <a:avLst/>
          </a:prstGeom>
          <a:ln w="19050">
            <a:solidFill>
              <a:srgbClr val="FF3300"/>
            </a:solidFill>
            <a:tailEnd type="arrow"/>
          </a:ln>
        </p:spPr>
        <p:style>
          <a:lnRef idx="3">
            <a:schemeClr val="accent2"/>
          </a:lnRef>
          <a:fillRef idx="0">
            <a:schemeClr val="accent2"/>
          </a:fillRef>
          <a:effectRef idx="2">
            <a:schemeClr val="accent2"/>
          </a:effectRef>
          <a:fontRef idx="minor">
            <a:schemeClr val="tx1"/>
          </a:fontRef>
        </p:style>
      </p:cxnSp>
      <p:cxnSp>
        <p:nvCxnSpPr>
          <p:cNvPr id="135" name="Straight Arrow Connector 134"/>
          <p:cNvCxnSpPr/>
          <p:nvPr/>
        </p:nvCxnSpPr>
        <p:spPr>
          <a:xfrm rot="10800000">
            <a:off x="1371600" y="5410200"/>
            <a:ext cx="3962400" cy="914400"/>
          </a:xfrm>
          <a:prstGeom prst="straightConnector1">
            <a:avLst/>
          </a:prstGeom>
          <a:ln w="19050">
            <a:solidFill>
              <a:srgbClr val="7030A0"/>
            </a:solidFill>
            <a:tailEnd type="arrow"/>
          </a:ln>
        </p:spPr>
        <p:style>
          <a:lnRef idx="3">
            <a:schemeClr val="accent2"/>
          </a:lnRef>
          <a:fillRef idx="0">
            <a:schemeClr val="accent2"/>
          </a:fillRef>
          <a:effectRef idx="2">
            <a:schemeClr val="accent2"/>
          </a:effectRef>
          <a:fontRef idx="minor">
            <a:schemeClr val="tx1"/>
          </a:fontRef>
        </p:style>
      </p:cxnSp>
      <p:cxnSp>
        <p:nvCxnSpPr>
          <p:cNvPr id="137" name="Straight Arrow Connector 136"/>
          <p:cNvCxnSpPr/>
          <p:nvPr/>
        </p:nvCxnSpPr>
        <p:spPr>
          <a:xfrm flipV="1">
            <a:off x="1071564" y="1752600"/>
            <a:ext cx="6319837" cy="3962400"/>
          </a:xfrm>
          <a:prstGeom prst="straightConnector1">
            <a:avLst/>
          </a:prstGeom>
          <a:ln w="19050">
            <a:solidFill>
              <a:srgbClr val="7030A0"/>
            </a:solidFill>
            <a:tailEnd type="arrow"/>
          </a:ln>
        </p:spPr>
        <p:style>
          <a:lnRef idx="3">
            <a:schemeClr val="accent2"/>
          </a:lnRef>
          <a:fillRef idx="0">
            <a:schemeClr val="accent2"/>
          </a:fillRef>
          <a:effectRef idx="2">
            <a:schemeClr val="accent2"/>
          </a:effectRef>
          <a:fontRef idx="minor">
            <a:schemeClr val="tx1"/>
          </a:fontRef>
        </p:style>
      </p:cxnSp>
      <p:sp>
        <p:nvSpPr>
          <p:cNvPr id="146" name="TextBox 16"/>
          <p:cNvSpPr txBox="1">
            <a:spLocks noChangeArrowheads="1"/>
          </p:cNvSpPr>
          <p:nvPr/>
        </p:nvSpPr>
        <p:spPr bwMode="auto">
          <a:xfrm>
            <a:off x="5929313" y="5929315"/>
            <a:ext cx="1752600" cy="338554"/>
          </a:xfrm>
          <a:prstGeom prst="rect">
            <a:avLst/>
          </a:prstGeom>
          <a:solidFill>
            <a:schemeClr val="bg1">
              <a:lumMod val="65000"/>
            </a:schemeClr>
          </a:solidFill>
          <a:ln w="9525">
            <a:noFill/>
            <a:miter lim="800000"/>
            <a:headEnd/>
            <a:tailEnd/>
          </a:ln>
        </p:spPr>
        <p:txBody>
          <a:bodyPr>
            <a:spAutoFit/>
          </a:bodyPr>
          <a:lstStyle/>
          <a:p>
            <a:pPr algn="ctr" eaLnBrk="0" hangingPunct="0">
              <a:defRPr/>
            </a:pPr>
            <a:r>
              <a:rPr lang="en-US" sz="1600" b="1" dirty="0">
                <a:solidFill>
                  <a:schemeClr val="bg1"/>
                </a:solidFill>
                <a:cs typeface="+mn-cs"/>
              </a:rPr>
              <a:t>For Night Stay</a:t>
            </a:r>
          </a:p>
        </p:txBody>
      </p:sp>
      <p:pic>
        <p:nvPicPr>
          <p:cNvPr id="148" name="Rectangle 147"/>
          <p:cNvPicPr>
            <a:picLocks noChangeArrowheads="1"/>
          </p:cNvPicPr>
          <p:nvPr/>
        </p:nvPicPr>
        <p:blipFill>
          <a:blip r:embed="rId3"/>
          <a:srcRect/>
          <a:stretch>
            <a:fillRect/>
          </a:stretch>
        </p:blipFill>
        <p:spPr bwMode="auto">
          <a:xfrm>
            <a:off x="1420814" y="5589588"/>
            <a:ext cx="2760663" cy="1135062"/>
          </a:xfrm>
          <a:prstGeom prst="rect">
            <a:avLst/>
          </a:prstGeom>
          <a:noFill/>
          <a:ln w="9525">
            <a:noFill/>
            <a:miter lim="800000"/>
            <a:headEnd/>
            <a:tailEnd/>
          </a:ln>
        </p:spPr>
      </p:pic>
      <p:sp>
        <p:nvSpPr>
          <p:cNvPr id="150" name="Rectangle 149"/>
          <p:cNvSpPr/>
          <p:nvPr/>
        </p:nvSpPr>
        <p:spPr>
          <a:xfrm rot="19822382">
            <a:off x="3275118" y="3692112"/>
            <a:ext cx="2697663" cy="523220"/>
          </a:xfrm>
          <a:prstGeom prst="rect">
            <a:avLst/>
          </a:prstGeom>
          <a:noFill/>
        </p:spPr>
        <p:txBody>
          <a:bodyPr>
            <a:spAutoFit/>
          </a:bodyPr>
          <a:lstStyle/>
          <a:p>
            <a:pPr algn="ctr" eaLnBrk="0" hangingPunct="0">
              <a:defRPr/>
            </a:pPr>
            <a:r>
              <a:rPr lang="en-US" sz="1400" b="1" dirty="0">
                <a:ln w="1905"/>
                <a:solidFill>
                  <a:srgbClr val="3333FF"/>
                </a:solidFill>
                <a:effectLst>
                  <a:innerShdw blurRad="69850" dist="43180" dir="5400000">
                    <a:srgbClr val="000000">
                      <a:alpha val="65000"/>
                    </a:srgbClr>
                  </a:innerShdw>
                </a:effectLst>
                <a:cs typeface="+mn-cs"/>
              </a:rPr>
              <a:t>Took away  Suicide Bombers </a:t>
            </a:r>
          </a:p>
          <a:p>
            <a:pPr algn="ctr" eaLnBrk="0" hangingPunct="0">
              <a:defRPr/>
            </a:pPr>
            <a:r>
              <a:rPr lang="en-US" sz="1400" b="1" dirty="0">
                <a:ln w="1905"/>
                <a:solidFill>
                  <a:srgbClr val="3333FF"/>
                </a:solidFill>
                <a:effectLst>
                  <a:innerShdw blurRad="69850" dist="43180" dir="5400000">
                    <a:srgbClr val="000000">
                      <a:alpha val="65000"/>
                    </a:srgbClr>
                  </a:innerShdw>
                </a:effectLst>
                <a:cs typeface="+mn-cs"/>
              </a:rPr>
              <a:t>along with </a:t>
            </a:r>
            <a:r>
              <a:rPr lang="en-US" sz="1400" b="1" dirty="0" err="1">
                <a:ln w="1905"/>
                <a:solidFill>
                  <a:srgbClr val="3333FF"/>
                </a:solidFill>
                <a:effectLst>
                  <a:innerShdw blurRad="69850" dist="43180" dir="5400000">
                    <a:srgbClr val="000000">
                      <a:alpha val="65000"/>
                    </a:srgbClr>
                  </a:innerShdw>
                </a:effectLst>
                <a:cs typeface="+mn-cs"/>
              </a:rPr>
              <a:t>Nasrullah</a:t>
            </a:r>
            <a:endParaRPr lang="en-US" sz="1400" b="1" dirty="0">
              <a:ln w="1905"/>
              <a:solidFill>
                <a:srgbClr val="3333FF"/>
              </a:solidFill>
              <a:effectLst>
                <a:innerShdw blurRad="69850" dist="43180" dir="5400000">
                  <a:srgbClr val="000000">
                    <a:alpha val="65000"/>
                  </a:srgbClr>
                </a:innerShdw>
              </a:effectLst>
              <a:cs typeface="+mn-cs"/>
            </a:endParaRPr>
          </a:p>
        </p:txBody>
      </p:sp>
      <p:cxnSp>
        <p:nvCxnSpPr>
          <p:cNvPr id="151" name="Straight Arrow Connector 150"/>
          <p:cNvCxnSpPr>
            <a:endCxn id="49" idx="2"/>
          </p:cNvCxnSpPr>
          <p:nvPr/>
        </p:nvCxnSpPr>
        <p:spPr>
          <a:xfrm flipV="1">
            <a:off x="5638800" y="3810000"/>
            <a:ext cx="2895600" cy="2362200"/>
          </a:xfrm>
          <a:prstGeom prst="straightConnector1">
            <a:avLst/>
          </a:prstGeom>
          <a:ln w="19050">
            <a:solidFill>
              <a:srgbClr val="3333FF"/>
            </a:solidFill>
            <a:tailEnd type="arrow"/>
          </a:ln>
        </p:spPr>
        <p:style>
          <a:lnRef idx="3">
            <a:schemeClr val="accent2"/>
          </a:lnRef>
          <a:fillRef idx="0">
            <a:schemeClr val="accent2"/>
          </a:fillRef>
          <a:effectRef idx="2">
            <a:schemeClr val="accent2"/>
          </a:effectRef>
          <a:fontRef idx="minor">
            <a:schemeClr val="tx1"/>
          </a:fontRef>
        </p:style>
      </p:cxnSp>
      <p:pic>
        <p:nvPicPr>
          <p:cNvPr id="159" name="Rectangle 158"/>
          <p:cNvPicPr>
            <a:picLocks noChangeArrowheads="1"/>
          </p:cNvPicPr>
          <p:nvPr/>
        </p:nvPicPr>
        <p:blipFill>
          <a:blip r:embed="rId4"/>
          <a:srcRect/>
          <a:stretch>
            <a:fillRect/>
          </a:stretch>
        </p:blipFill>
        <p:spPr bwMode="auto">
          <a:xfrm>
            <a:off x="5943600" y="3749676"/>
            <a:ext cx="2335213" cy="1901825"/>
          </a:xfrm>
          <a:prstGeom prst="rect">
            <a:avLst/>
          </a:prstGeom>
          <a:noFill/>
          <a:ln w="9525">
            <a:noFill/>
            <a:miter lim="800000"/>
            <a:headEnd/>
            <a:tailEnd/>
          </a:ln>
        </p:spPr>
      </p:pic>
      <p:sp>
        <p:nvSpPr>
          <p:cNvPr id="95276" name="TextBox 46"/>
          <p:cNvSpPr txBox="1">
            <a:spLocks noChangeArrowheads="1"/>
          </p:cNvSpPr>
          <p:nvPr/>
        </p:nvSpPr>
        <p:spPr bwMode="auto">
          <a:xfrm>
            <a:off x="0" y="0"/>
            <a:ext cx="9144000" cy="1077218"/>
          </a:xfrm>
          <a:prstGeom prst="rect">
            <a:avLst/>
          </a:prstGeom>
          <a:solidFill>
            <a:srgbClr val="969696"/>
          </a:solidFill>
          <a:ln w="9525">
            <a:noFill/>
            <a:miter lim="800000"/>
            <a:headEnd/>
            <a:tailEnd/>
          </a:ln>
        </p:spPr>
        <p:txBody>
          <a:bodyPr>
            <a:spAutoFit/>
          </a:bodyPr>
          <a:lstStyle/>
          <a:p>
            <a:pPr algn="ctr" eaLnBrk="0" hangingPunct="0"/>
            <a:r>
              <a:rPr lang="en-US" sz="2400" b="1">
                <a:solidFill>
                  <a:schemeClr val="bg1"/>
                </a:solidFill>
              </a:rPr>
              <a:t>Movements of </a:t>
            </a:r>
            <a:r>
              <a:rPr lang="en-US" sz="2400" b="1">
                <a:solidFill>
                  <a:srgbClr val="008000"/>
                </a:solidFill>
              </a:rPr>
              <a:t>Nasarullah</a:t>
            </a:r>
            <a:r>
              <a:rPr lang="en-US" sz="2400" b="1">
                <a:solidFill>
                  <a:schemeClr val="bg1"/>
                </a:solidFill>
              </a:rPr>
              <a:t>, </a:t>
            </a:r>
            <a:r>
              <a:rPr lang="en-US" sz="2400" b="1">
                <a:solidFill>
                  <a:srgbClr val="00B0F0"/>
                </a:solidFill>
              </a:rPr>
              <a:t>Rafaqat</a:t>
            </a:r>
            <a:r>
              <a:rPr lang="en-US" sz="2400" b="1">
                <a:solidFill>
                  <a:schemeClr val="bg1"/>
                </a:solidFill>
              </a:rPr>
              <a:t>, </a:t>
            </a:r>
            <a:r>
              <a:rPr lang="en-US" sz="2400" b="1">
                <a:solidFill>
                  <a:srgbClr val="7030A0"/>
                </a:solidFill>
              </a:rPr>
              <a:t>Hasnain</a:t>
            </a:r>
            <a:r>
              <a:rPr lang="en-US" sz="2400" b="1">
                <a:solidFill>
                  <a:schemeClr val="bg1"/>
                </a:solidFill>
              </a:rPr>
              <a:t>, </a:t>
            </a:r>
            <a:r>
              <a:rPr lang="en-US" sz="2400" b="1">
                <a:solidFill>
                  <a:srgbClr val="FF0000"/>
                </a:solidFill>
              </a:rPr>
              <a:t>Bilal</a:t>
            </a:r>
            <a:r>
              <a:rPr lang="en-US" sz="2400" b="1">
                <a:solidFill>
                  <a:schemeClr val="bg1"/>
                </a:solidFill>
              </a:rPr>
              <a:t> (SB) &amp; </a:t>
            </a:r>
            <a:r>
              <a:rPr lang="en-US" sz="2400" b="1">
                <a:solidFill>
                  <a:srgbClr val="FFC000"/>
                </a:solidFill>
              </a:rPr>
              <a:t>Ikramullah</a:t>
            </a:r>
            <a:r>
              <a:rPr lang="en-US" sz="2400" b="1">
                <a:solidFill>
                  <a:schemeClr val="bg1"/>
                </a:solidFill>
              </a:rPr>
              <a:t> (SB)</a:t>
            </a:r>
          </a:p>
          <a:p>
            <a:pPr algn="ctr" eaLnBrk="0" hangingPunct="0"/>
            <a:r>
              <a:rPr lang="en-US" sz="1600" b="1">
                <a:solidFill>
                  <a:schemeClr val="bg1"/>
                </a:solidFill>
              </a:rPr>
              <a:t>(As per Confessional Statements of Rafaqat &amp; Hasnain)</a:t>
            </a:r>
            <a:endParaRPr lang="en-US" sz="2400" b="1">
              <a:solidFill>
                <a:schemeClr val="bg1"/>
              </a:solidFill>
            </a:endParaRPr>
          </a:p>
        </p:txBody>
      </p:sp>
      <p:pic>
        <p:nvPicPr>
          <p:cNvPr id="51" name="Picture 2" descr="Nasrullah2"/>
          <p:cNvPicPr>
            <a:picLocks noChangeAspect="1" noChangeArrowheads="1"/>
          </p:cNvPicPr>
          <p:nvPr/>
        </p:nvPicPr>
        <p:blipFill>
          <a:blip r:embed="rId5" cstate="print"/>
          <a:srcRect b="15581"/>
          <a:stretch>
            <a:fillRect/>
          </a:stretch>
        </p:blipFill>
        <p:spPr>
          <a:xfrm>
            <a:off x="1" y="1071546"/>
            <a:ext cx="252091" cy="340042"/>
          </a:xfrm>
          <a:prstGeom prst="ellipse">
            <a:avLst/>
          </a:prstGeom>
          <a:ln w="9525" cap="rnd">
            <a:solidFill>
              <a:srgbClr val="92D05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2" name="Picture 29" descr="Hussain Gul"/>
          <p:cNvPicPr>
            <a:picLocks noChangeAspect="1" noChangeArrowheads="1"/>
          </p:cNvPicPr>
          <p:nvPr/>
        </p:nvPicPr>
        <p:blipFill>
          <a:blip r:embed="rId6" cstate="print"/>
          <a:srcRect l="34782" t="2856" r="34782" b="36699"/>
          <a:stretch>
            <a:fillRect/>
          </a:stretch>
        </p:blipFill>
        <p:spPr bwMode="auto">
          <a:xfrm>
            <a:off x="1191836" y="1071547"/>
            <a:ext cx="256032" cy="338789"/>
          </a:xfrm>
          <a:prstGeom prst="ellipse">
            <a:avLst/>
          </a:prstGeom>
          <a:ln w="19050" cap="rnd">
            <a:solidFill>
              <a:srgbClr val="7030A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3" name="Picture 44" descr="C:\Documents and Settings\Administrator.LTOP.000\Desktop\BB\Benazir case\DSC_1348.JPG"/>
          <p:cNvPicPr>
            <a:picLocks noChangeAspect="1" noChangeArrowheads="1"/>
          </p:cNvPicPr>
          <p:nvPr/>
        </p:nvPicPr>
        <p:blipFill>
          <a:blip r:embed="rId7" cstate="print"/>
          <a:srcRect/>
          <a:stretch>
            <a:fillRect/>
          </a:stretch>
        </p:blipFill>
        <p:spPr bwMode="auto">
          <a:xfrm>
            <a:off x="588099" y="1077089"/>
            <a:ext cx="256032" cy="315657"/>
          </a:xfrm>
          <a:prstGeom prst="ellipse">
            <a:avLst/>
          </a:prstGeom>
          <a:ln w="19050" cap="rnd">
            <a:solidFill>
              <a:srgbClr val="2B1BA5"/>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5" name="Picture 7" descr="D:\BB\CD BY AFTAB AHMAD SP\Liaquat Bagh Suspect\27122007180.jpg"/>
          <p:cNvPicPr>
            <a:picLocks noChangeAspect="1" noChangeArrowheads="1"/>
          </p:cNvPicPr>
          <p:nvPr/>
        </p:nvPicPr>
        <p:blipFill>
          <a:blip r:embed="rId8" cstate="print"/>
          <a:srcRect/>
          <a:stretch>
            <a:fillRect/>
          </a:stretch>
        </p:blipFill>
        <p:spPr bwMode="auto">
          <a:xfrm>
            <a:off x="884935" y="1071547"/>
            <a:ext cx="256032" cy="340239"/>
          </a:xfrm>
          <a:prstGeom prst="ellipse">
            <a:avLst/>
          </a:prstGeom>
          <a:ln w="1905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6" name="Picture 6"/>
          <p:cNvPicPr>
            <a:picLocks noChangeAspect="1" noChangeArrowheads="1"/>
          </p:cNvPicPr>
          <p:nvPr/>
        </p:nvPicPr>
        <p:blipFill>
          <a:blip r:embed="rId9" cstate="print"/>
          <a:srcRect/>
          <a:stretch>
            <a:fillRect/>
          </a:stretch>
        </p:blipFill>
        <p:spPr bwMode="auto">
          <a:xfrm>
            <a:off x="291263" y="1088173"/>
            <a:ext cx="256032" cy="318885"/>
          </a:xfrm>
          <a:prstGeom prst="ellipse">
            <a:avLst/>
          </a:prstGeom>
          <a:ln w="28575" cap="rnd">
            <a:solidFill>
              <a:srgbClr val="FFC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7" name="Picture 2" descr="Nasrullah2"/>
          <p:cNvPicPr>
            <a:picLocks noChangeAspect="1" noChangeArrowheads="1"/>
          </p:cNvPicPr>
          <p:nvPr/>
        </p:nvPicPr>
        <p:blipFill>
          <a:blip r:embed="rId5" cstate="print"/>
          <a:srcRect b="15581"/>
          <a:stretch>
            <a:fillRect/>
          </a:stretch>
        </p:blipFill>
        <p:spPr>
          <a:xfrm>
            <a:off x="8286777" y="3571877"/>
            <a:ext cx="252091" cy="340042"/>
          </a:xfrm>
          <a:prstGeom prst="ellipse">
            <a:avLst/>
          </a:prstGeom>
          <a:ln w="9525" cap="rnd">
            <a:solidFill>
              <a:srgbClr val="92D05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8" name="Picture 44" descr="C:\Documents and Settings\Administrator.LTOP.000\Desktop\BB\Benazir case\DSC_1348.JPG"/>
          <p:cNvPicPr>
            <a:picLocks noChangeAspect="1" noChangeArrowheads="1"/>
          </p:cNvPicPr>
          <p:nvPr/>
        </p:nvPicPr>
        <p:blipFill>
          <a:blip r:embed="rId7" cstate="print"/>
          <a:srcRect/>
          <a:stretch>
            <a:fillRect/>
          </a:stretch>
        </p:blipFill>
        <p:spPr bwMode="auto">
          <a:xfrm>
            <a:off x="8377264" y="3867154"/>
            <a:ext cx="256032" cy="315657"/>
          </a:xfrm>
          <a:prstGeom prst="ellipse">
            <a:avLst/>
          </a:prstGeom>
          <a:ln w="19050" cap="rnd">
            <a:solidFill>
              <a:srgbClr val="2B1BA5"/>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9" name="Picture 44" descr="C:\Documents and Settings\Administrator.LTOP.000\Desktop\BB\Benazir case\DSC_1348.JPG"/>
          <p:cNvPicPr>
            <a:picLocks noChangeAspect="1" noChangeArrowheads="1"/>
          </p:cNvPicPr>
          <p:nvPr/>
        </p:nvPicPr>
        <p:blipFill>
          <a:blip r:embed="rId7" cstate="print"/>
          <a:srcRect/>
          <a:stretch>
            <a:fillRect/>
          </a:stretch>
        </p:blipFill>
        <p:spPr bwMode="auto">
          <a:xfrm>
            <a:off x="6929455" y="1214423"/>
            <a:ext cx="256032" cy="315657"/>
          </a:xfrm>
          <a:prstGeom prst="ellipse">
            <a:avLst/>
          </a:prstGeom>
          <a:ln w="19050" cap="rnd">
            <a:solidFill>
              <a:srgbClr val="2B1BA5"/>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0" name="Picture 29" descr="Hussain Gul"/>
          <p:cNvPicPr>
            <a:picLocks noChangeAspect="1" noChangeArrowheads="1"/>
          </p:cNvPicPr>
          <p:nvPr/>
        </p:nvPicPr>
        <p:blipFill>
          <a:blip r:embed="rId6" cstate="print"/>
          <a:srcRect l="34782" t="2856" r="34782" b="36699"/>
          <a:stretch>
            <a:fillRect/>
          </a:stretch>
        </p:blipFill>
        <p:spPr bwMode="auto">
          <a:xfrm>
            <a:off x="857224" y="5643579"/>
            <a:ext cx="256032" cy="338789"/>
          </a:xfrm>
          <a:prstGeom prst="ellipse">
            <a:avLst/>
          </a:prstGeom>
          <a:ln w="19050" cap="rnd">
            <a:solidFill>
              <a:srgbClr val="7030A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1" name="Picture 44" descr="C:\Documents and Settings\Administrator.LTOP.000\Desktop\BB\Benazir case\DSC_1348.JPG"/>
          <p:cNvPicPr>
            <a:picLocks noChangeAspect="1" noChangeArrowheads="1"/>
          </p:cNvPicPr>
          <p:nvPr/>
        </p:nvPicPr>
        <p:blipFill>
          <a:blip r:embed="rId7" cstate="print"/>
          <a:srcRect/>
          <a:stretch>
            <a:fillRect/>
          </a:stretch>
        </p:blipFill>
        <p:spPr bwMode="auto">
          <a:xfrm>
            <a:off x="785787" y="5357827"/>
            <a:ext cx="256032" cy="315657"/>
          </a:xfrm>
          <a:prstGeom prst="ellipse">
            <a:avLst/>
          </a:prstGeom>
          <a:ln w="19050" cap="rnd">
            <a:solidFill>
              <a:srgbClr val="2B1BA5"/>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2" name="Picture 7" descr="D:\BB\CD BY AFTAB AHMAD SP\Liaquat Bagh Suspect\27122007180.jpg"/>
          <p:cNvPicPr>
            <a:picLocks noChangeAspect="1" noChangeArrowheads="1"/>
          </p:cNvPicPr>
          <p:nvPr/>
        </p:nvPicPr>
        <p:blipFill>
          <a:blip r:embed="rId8" cstate="print"/>
          <a:srcRect/>
          <a:stretch>
            <a:fillRect/>
          </a:stretch>
        </p:blipFill>
        <p:spPr bwMode="auto">
          <a:xfrm>
            <a:off x="1071539" y="5857892"/>
            <a:ext cx="256032" cy="340239"/>
          </a:xfrm>
          <a:prstGeom prst="ellipse">
            <a:avLst/>
          </a:prstGeom>
          <a:ln w="1905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3" name="Picture 6"/>
          <p:cNvPicPr>
            <a:picLocks noChangeAspect="1" noChangeArrowheads="1"/>
          </p:cNvPicPr>
          <p:nvPr/>
        </p:nvPicPr>
        <p:blipFill>
          <a:blip r:embed="rId9" cstate="print"/>
          <a:srcRect/>
          <a:stretch>
            <a:fillRect/>
          </a:stretch>
        </p:blipFill>
        <p:spPr bwMode="auto">
          <a:xfrm>
            <a:off x="714348" y="5072075"/>
            <a:ext cx="256032" cy="318885"/>
          </a:xfrm>
          <a:prstGeom prst="ellipse">
            <a:avLst/>
          </a:prstGeom>
          <a:ln w="28575" cap="rnd">
            <a:solidFill>
              <a:srgbClr val="FFC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0" name="Picture 2" descr="Nasrullah2"/>
          <p:cNvPicPr>
            <a:picLocks noChangeAspect="1" noChangeArrowheads="1"/>
          </p:cNvPicPr>
          <p:nvPr/>
        </p:nvPicPr>
        <p:blipFill>
          <a:blip r:embed="rId5" cstate="print"/>
          <a:srcRect b="15581"/>
          <a:stretch>
            <a:fillRect/>
          </a:stretch>
        </p:blipFill>
        <p:spPr>
          <a:xfrm>
            <a:off x="7520011" y="1857372"/>
            <a:ext cx="252091" cy="340042"/>
          </a:xfrm>
          <a:prstGeom prst="ellipse">
            <a:avLst/>
          </a:prstGeom>
          <a:ln w="9525" cap="rnd">
            <a:solidFill>
              <a:srgbClr val="92D05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1" name="Picture 44" descr="C:\Documents and Settings\Administrator.LTOP.000\Desktop\BB\Benazir case\DSC_1348.JPG"/>
          <p:cNvPicPr>
            <a:picLocks noChangeAspect="1" noChangeArrowheads="1"/>
          </p:cNvPicPr>
          <p:nvPr/>
        </p:nvPicPr>
        <p:blipFill>
          <a:blip r:embed="rId7" cstate="print"/>
          <a:srcRect/>
          <a:stretch>
            <a:fillRect/>
          </a:stretch>
        </p:blipFill>
        <p:spPr bwMode="auto">
          <a:xfrm>
            <a:off x="7786711" y="1714489"/>
            <a:ext cx="256032" cy="315657"/>
          </a:xfrm>
          <a:prstGeom prst="ellipse">
            <a:avLst/>
          </a:prstGeom>
          <a:ln w="19050" cap="rnd">
            <a:solidFill>
              <a:srgbClr val="2B1BA5"/>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20892" name="TextBox 111"/>
          <p:cNvSpPr txBox="1">
            <a:spLocks noChangeArrowheads="1"/>
          </p:cNvSpPr>
          <p:nvPr/>
        </p:nvSpPr>
        <p:spPr bwMode="auto">
          <a:xfrm>
            <a:off x="4314826" y="5695950"/>
            <a:ext cx="774571" cy="369332"/>
          </a:xfrm>
          <a:prstGeom prst="rect">
            <a:avLst/>
          </a:prstGeom>
          <a:noFill/>
          <a:ln w="9525">
            <a:noFill/>
            <a:miter lim="800000"/>
            <a:headEnd/>
            <a:tailEnd/>
          </a:ln>
        </p:spPr>
        <p:txBody>
          <a:bodyPr wrap="none">
            <a:spAutoFit/>
          </a:bodyPr>
          <a:lstStyle/>
          <a:p>
            <a:r>
              <a:rPr lang="en-US" b="1">
                <a:solidFill>
                  <a:srgbClr val="C00000"/>
                </a:solidFill>
              </a:rPr>
              <a:t>14:16</a:t>
            </a:r>
          </a:p>
        </p:txBody>
      </p:sp>
      <p:sp>
        <p:nvSpPr>
          <p:cNvPr id="71" name="Oval 70"/>
          <p:cNvSpPr/>
          <p:nvPr/>
        </p:nvSpPr>
        <p:spPr>
          <a:xfrm>
            <a:off x="1857375" y="1357313"/>
            <a:ext cx="1143000" cy="7143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b="1" dirty="0"/>
              <a:t>STAGE  </a:t>
            </a:r>
            <a:r>
              <a:rPr lang="en-US" sz="2000" b="1" dirty="0"/>
              <a:t>1</a:t>
            </a:r>
          </a:p>
        </p:txBody>
      </p:sp>
      <p:sp>
        <p:nvSpPr>
          <p:cNvPr id="73" name="Oval 72"/>
          <p:cNvSpPr/>
          <p:nvPr/>
        </p:nvSpPr>
        <p:spPr>
          <a:xfrm>
            <a:off x="5929313" y="2786063"/>
            <a:ext cx="1071563" cy="7143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1600" b="1" dirty="0"/>
              <a:t>STAGE  4</a:t>
            </a:r>
            <a:endParaRPr lang="en-US" b="1" dirty="0"/>
          </a:p>
        </p:txBody>
      </p:sp>
      <p:sp>
        <p:nvSpPr>
          <p:cNvPr id="74" name="Oval 73"/>
          <p:cNvSpPr/>
          <p:nvPr/>
        </p:nvSpPr>
        <p:spPr>
          <a:xfrm>
            <a:off x="5867400" y="4167188"/>
            <a:ext cx="1143000" cy="7143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b="1" dirty="0"/>
              <a:t>STAGE  2</a:t>
            </a:r>
            <a:endParaRPr lang="en-US" sz="2000" b="1" dirty="0"/>
          </a:p>
        </p:txBody>
      </p:sp>
      <p:sp>
        <p:nvSpPr>
          <p:cNvPr id="75" name="Oval 74"/>
          <p:cNvSpPr/>
          <p:nvPr/>
        </p:nvSpPr>
        <p:spPr>
          <a:xfrm>
            <a:off x="1214439" y="6143626"/>
            <a:ext cx="1143000" cy="7143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b="1" dirty="0"/>
              <a:t>STAGE  3</a:t>
            </a:r>
            <a:endParaRPr lang="en-US" sz="2000" b="1" dirty="0"/>
          </a:p>
        </p:txBody>
      </p:sp>
      <p:sp>
        <p:nvSpPr>
          <p:cNvPr id="76" name="TextBox 13"/>
          <p:cNvSpPr txBox="1">
            <a:spLocks noChangeArrowheads="1"/>
          </p:cNvSpPr>
          <p:nvPr/>
        </p:nvSpPr>
        <p:spPr bwMode="auto">
          <a:xfrm>
            <a:off x="0" y="1371601"/>
            <a:ext cx="1143000" cy="523220"/>
          </a:xfrm>
          <a:prstGeom prst="rect">
            <a:avLst/>
          </a:prstGeom>
          <a:noFill/>
          <a:ln w="9525">
            <a:noFill/>
            <a:miter lim="800000"/>
            <a:headEnd/>
            <a:tailEnd/>
          </a:ln>
        </p:spPr>
        <p:txBody>
          <a:bodyPr>
            <a:spAutoFit/>
          </a:bodyPr>
          <a:lstStyle/>
          <a:p>
            <a:r>
              <a:rPr lang="en-US" sz="1400" b="1"/>
              <a:t>Daewoo</a:t>
            </a:r>
          </a:p>
          <a:p>
            <a:r>
              <a:rPr lang="en-US" sz="1400" b="1"/>
              <a:t>Terminal</a:t>
            </a:r>
          </a:p>
        </p:txBody>
      </p:sp>
      <p:sp>
        <p:nvSpPr>
          <p:cNvPr id="77" name="TextBox 76"/>
          <p:cNvSpPr txBox="1">
            <a:spLocks noChangeArrowheads="1"/>
          </p:cNvSpPr>
          <p:nvPr/>
        </p:nvSpPr>
        <p:spPr bwMode="auto">
          <a:xfrm>
            <a:off x="6934200" y="990601"/>
            <a:ext cx="1447800" cy="523220"/>
          </a:xfrm>
          <a:prstGeom prst="rect">
            <a:avLst/>
          </a:prstGeom>
          <a:noFill/>
          <a:ln w="9525">
            <a:noFill/>
            <a:miter lim="800000"/>
            <a:headEnd/>
            <a:tailEnd/>
          </a:ln>
        </p:spPr>
        <p:txBody>
          <a:bodyPr>
            <a:spAutoFit/>
          </a:bodyPr>
          <a:lstStyle/>
          <a:p>
            <a:pPr algn="ctr"/>
            <a:r>
              <a:rPr lang="en-US" sz="1400" b="1"/>
              <a:t>Committee</a:t>
            </a:r>
          </a:p>
          <a:p>
            <a:pPr algn="ctr"/>
            <a:r>
              <a:rPr lang="en-US" sz="1400" b="1"/>
              <a:t>Chowk</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p:cTn id="7" dur="500" fill="hold"/>
                                        <p:tgtEl>
                                          <p:spTgt spid="71"/>
                                        </p:tgtEl>
                                        <p:attrNameLst>
                                          <p:attrName>ppt_w</p:attrName>
                                        </p:attrNameLst>
                                      </p:cBhvr>
                                      <p:tavLst>
                                        <p:tav tm="0">
                                          <p:val>
                                            <p:fltVal val="0"/>
                                          </p:val>
                                        </p:tav>
                                        <p:tav tm="100000">
                                          <p:val>
                                            <p:strVal val="#ppt_w"/>
                                          </p:val>
                                        </p:tav>
                                      </p:tavLst>
                                    </p:anim>
                                    <p:anim calcmode="lin" valueType="num">
                                      <p:cBhvr>
                                        <p:cTn id="8" dur="500" fill="hold"/>
                                        <p:tgtEl>
                                          <p:spTgt spid="71"/>
                                        </p:tgtEl>
                                        <p:attrNameLst>
                                          <p:attrName>ppt_h</p:attrName>
                                        </p:attrNameLst>
                                      </p:cBhvr>
                                      <p:tavLst>
                                        <p:tav tm="0">
                                          <p:val>
                                            <p:fltVal val="0"/>
                                          </p:val>
                                        </p:tav>
                                        <p:tav tm="100000">
                                          <p:val>
                                            <p:strVal val="#ppt_h"/>
                                          </p:val>
                                        </p:tav>
                                      </p:tavLst>
                                    </p:anim>
                                    <p:animEffect transition="in" filter="fade">
                                      <p:cBhvr>
                                        <p:cTn id="9" dur="500"/>
                                        <p:tgtEl>
                                          <p:spTgt spid="71"/>
                                        </p:tgtEl>
                                      </p:cBhvr>
                                    </p:animEffect>
                                  </p:childTnLst>
                                </p:cTn>
                              </p:par>
                              <p:par>
                                <p:cTn id="10" presetID="8" presetClass="entr" presetSubtype="16" fill="hold" grpId="0" nodeType="withEffect">
                                  <p:stCondLst>
                                    <p:cond delay="0"/>
                                  </p:stCondLst>
                                  <p:childTnLst>
                                    <p:set>
                                      <p:cBhvr>
                                        <p:cTn id="11" dur="1" fill="hold">
                                          <p:stCondLst>
                                            <p:cond delay="0"/>
                                          </p:stCondLst>
                                        </p:cTn>
                                        <p:tgtEl>
                                          <p:spTgt spid="76"/>
                                        </p:tgtEl>
                                        <p:attrNameLst>
                                          <p:attrName>style.visibility</p:attrName>
                                        </p:attrNameLst>
                                      </p:cBhvr>
                                      <p:to>
                                        <p:strVal val="visible"/>
                                      </p:to>
                                    </p:set>
                                    <p:animEffect transition="in" filter="diamond(in)">
                                      <p:cBhvr>
                                        <p:cTn id="12" dur="2000"/>
                                        <p:tgtEl>
                                          <p:spTgt spid="7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3" presetClass="entr" presetSubtype="0" fill="hold" nodeType="click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par>
                                <p:cTn id="20" presetID="53" presetClass="entr" presetSubtype="0" fill="hold" nodeType="withEffect">
                                  <p:stCondLst>
                                    <p:cond delay="0"/>
                                  </p:stCondLst>
                                  <p:childTnLst>
                                    <p:set>
                                      <p:cBhvr>
                                        <p:cTn id="21" dur="1" fill="hold">
                                          <p:stCondLst>
                                            <p:cond delay="0"/>
                                          </p:stCondLst>
                                        </p:cTn>
                                        <p:tgtEl>
                                          <p:spTgt spid="56"/>
                                        </p:tgtEl>
                                        <p:attrNameLst>
                                          <p:attrName>style.visibility</p:attrName>
                                        </p:attrNameLst>
                                      </p:cBhvr>
                                      <p:to>
                                        <p:strVal val="visible"/>
                                      </p:to>
                                    </p:set>
                                    <p:anim calcmode="lin" valueType="num">
                                      <p:cBhvr>
                                        <p:cTn id="22" dur="500" fill="hold"/>
                                        <p:tgtEl>
                                          <p:spTgt spid="56"/>
                                        </p:tgtEl>
                                        <p:attrNameLst>
                                          <p:attrName>ppt_w</p:attrName>
                                        </p:attrNameLst>
                                      </p:cBhvr>
                                      <p:tavLst>
                                        <p:tav tm="0">
                                          <p:val>
                                            <p:fltVal val="0"/>
                                          </p:val>
                                        </p:tav>
                                        <p:tav tm="100000">
                                          <p:val>
                                            <p:strVal val="#ppt_w"/>
                                          </p:val>
                                        </p:tav>
                                      </p:tavLst>
                                    </p:anim>
                                    <p:anim calcmode="lin" valueType="num">
                                      <p:cBhvr>
                                        <p:cTn id="23" dur="500" fill="hold"/>
                                        <p:tgtEl>
                                          <p:spTgt spid="56"/>
                                        </p:tgtEl>
                                        <p:attrNameLst>
                                          <p:attrName>ppt_h</p:attrName>
                                        </p:attrNameLst>
                                      </p:cBhvr>
                                      <p:tavLst>
                                        <p:tav tm="0">
                                          <p:val>
                                            <p:fltVal val="0"/>
                                          </p:val>
                                        </p:tav>
                                        <p:tav tm="100000">
                                          <p:val>
                                            <p:strVal val="#ppt_h"/>
                                          </p:val>
                                        </p:tav>
                                      </p:tavLst>
                                    </p:anim>
                                    <p:animEffect transition="in" filter="fade">
                                      <p:cBhvr>
                                        <p:cTn id="24" dur="500"/>
                                        <p:tgtEl>
                                          <p:spTgt spid="56"/>
                                        </p:tgtEl>
                                      </p:cBhvr>
                                    </p:animEffect>
                                  </p:childTnLst>
                                </p:cTn>
                              </p:par>
                              <p:par>
                                <p:cTn id="25" presetID="53" presetClass="entr" presetSubtype="0" fill="hold" nodeType="with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par>
                                <p:cTn id="30" presetID="53" presetClass="entr" presetSubtype="0" fill="hold" nodeType="with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p:cTn id="32" dur="500" fill="hold"/>
                                        <p:tgtEl>
                                          <p:spTgt spid="55"/>
                                        </p:tgtEl>
                                        <p:attrNameLst>
                                          <p:attrName>ppt_w</p:attrName>
                                        </p:attrNameLst>
                                      </p:cBhvr>
                                      <p:tavLst>
                                        <p:tav tm="0">
                                          <p:val>
                                            <p:fltVal val="0"/>
                                          </p:val>
                                        </p:tav>
                                        <p:tav tm="100000">
                                          <p:val>
                                            <p:strVal val="#ppt_w"/>
                                          </p:val>
                                        </p:tav>
                                      </p:tavLst>
                                    </p:anim>
                                    <p:anim calcmode="lin" valueType="num">
                                      <p:cBhvr>
                                        <p:cTn id="33" dur="500" fill="hold"/>
                                        <p:tgtEl>
                                          <p:spTgt spid="55"/>
                                        </p:tgtEl>
                                        <p:attrNameLst>
                                          <p:attrName>ppt_h</p:attrName>
                                        </p:attrNameLst>
                                      </p:cBhvr>
                                      <p:tavLst>
                                        <p:tav tm="0">
                                          <p:val>
                                            <p:fltVal val="0"/>
                                          </p:val>
                                        </p:tav>
                                        <p:tav tm="100000">
                                          <p:val>
                                            <p:strVal val="#ppt_h"/>
                                          </p:val>
                                        </p:tav>
                                      </p:tavLst>
                                    </p:anim>
                                    <p:animEffect transition="in" filter="fade">
                                      <p:cBhvr>
                                        <p:cTn id="34" dur="500"/>
                                        <p:tgtEl>
                                          <p:spTgt spid="55"/>
                                        </p:tgtEl>
                                      </p:cBhvr>
                                    </p:animEffect>
                                  </p:childTnLst>
                                </p:cTn>
                              </p:par>
                              <p:par>
                                <p:cTn id="35" presetID="53" presetClass="entr" presetSubtype="0" fill="hold" nodeType="withEffect">
                                  <p:stCondLst>
                                    <p:cond delay="0"/>
                                  </p:stCondLst>
                                  <p:childTnLst>
                                    <p:set>
                                      <p:cBhvr>
                                        <p:cTn id="36" dur="1" fill="hold">
                                          <p:stCondLst>
                                            <p:cond delay="0"/>
                                          </p:stCondLst>
                                        </p:cTn>
                                        <p:tgtEl>
                                          <p:spTgt spid="52"/>
                                        </p:tgtEl>
                                        <p:attrNameLst>
                                          <p:attrName>style.visibility</p:attrName>
                                        </p:attrNameLst>
                                      </p:cBhvr>
                                      <p:to>
                                        <p:strVal val="visible"/>
                                      </p:to>
                                    </p:set>
                                    <p:anim calcmode="lin" valueType="num">
                                      <p:cBhvr>
                                        <p:cTn id="37" dur="500" fill="hold"/>
                                        <p:tgtEl>
                                          <p:spTgt spid="52"/>
                                        </p:tgtEl>
                                        <p:attrNameLst>
                                          <p:attrName>ppt_w</p:attrName>
                                        </p:attrNameLst>
                                      </p:cBhvr>
                                      <p:tavLst>
                                        <p:tav tm="0">
                                          <p:val>
                                            <p:fltVal val="0"/>
                                          </p:val>
                                        </p:tav>
                                        <p:tav tm="100000">
                                          <p:val>
                                            <p:strVal val="#ppt_w"/>
                                          </p:val>
                                        </p:tav>
                                      </p:tavLst>
                                    </p:anim>
                                    <p:anim calcmode="lin" valueType="num">
                                      <p:cBhvr>
                                        <p:cTn id="38" dur="500" fill="hold"/>
                                        <p:tgtEl>
                                          <p:spTgt spid="52"/>
                                        </p:tgtEl>
                                        <p:attrNameLst>
                                          <p:attrName>ppt_h</p:attrName>
                                        </p:attrNameLst>
                                      </p:cBhvr>
                                      <p:tavLst>
                                        <p:tav tm="0">
                                          <p:val>
                                            <p:fltVal val="0"/>
                                          </p:val>
                                        </p:tav>
                                        <p:tav tm="100000">
                                          <p:val>
                                            <p:strVal val="#ppt_h"/>
                                          </p:val>
                                        </p:tav>
                                      </p:tavLst>
                                    </p:anim>
                                    <p:animEffect transition="in" filter="fade">
                                      <p:cBhvr>
                                        <p:cTn id="39" dur="500"/>
                                        <p:tgtEl>
                                          <p:spTgt spid="52"/>
                                        </p:tgtEl>
                                      </p:cBhvr>
                                    </p:animEffect>
                                  </p:childTnLst>
                                </p:cTn>
                              </p:par>
                              <p:par>
                                <p:cTn id="40" presetID="8" presetClass="entr" presetSubtype="16" fill="hold" grpId="0" nodeType="with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diamond(in)">
                                      <p:cBhvr>
                                        <p:cTn id="42" dur="2000"/>
                                        <p:tgtEl>
                                          <p:spTgt spid="46"/>
                                        </p:tgtEl>
                                      </p:cBhvr>
                                    </p:animEffect>
                                  </p:childTnLst>
                                </p:cTn>
                              </p:par>
                              <p:par>
                                <p:cTn id="43" presetID="8" presetClass="entr" presetSubtype="16" fill="hold" grpId="0" nodeType="withEffect">
                                  <p:stCondLst>
                                    <p:cond delay="0"/>
                                  </p:stCondLst>
                                  <p:childTnLst>
                                    <p:set>
                                      <p:cBhvr>
                                        <p:cTn id="44" dur="1" fill="hold">
                                          <p:stCondLst>
                                            <p:cond delay="0"/>
                                          </p:stCondLst>
                                        </p:cTn>
                                        <p:tgtEl>
                                          <p:spTgt spid="4120"/>
                                        </p:tgtEl>
                                        <p:attrNameLst>
                                          <p:attrName>style.visibility</p:attrName>
                                        </p:attrNameLst>
                                      </p:cBhvr>
                                      <p:to>
                                        <p:strVal val="visible"/>
                                      </p:to>
                                    </p:set>
                                    <p:animEffect transition="in" filter="diamond(in)">
                                      <p:cBhvr>
                                        <p:cTn id="45" dur="2000"/>
                                        <p:tgtEl>
                                          <p:spTgt spid="4120"/>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9" fill="hold" nodeType="clickEffect">
                                  <p:stCondLst>
                                    <p:cond delay="0"/>
                                  </p:stCondLst>
                                  <p:childTnLst>
                                    <p:set>
                                      <p:cBhvr>
                                        <p:cTn id="49" dur="1" fill="hold">
                                          <p:stCondLst>
                                            <p:cond delay="0"/>
                                          </p:stCondLst>
                                        </p:cTn>
                                        <p:tgtEl>
                                          <p:spTgt spid="68"/>
                                        </p:tgtEl>
                                        <p:attrNameLst>
                                          <p:attrName>style.visibility</p:attrName>
                                        </p:attrNameLst>
                                      </p:cBhvr>
                                      <p:to>
                                        <p:strVal val="visible"/>
                                      </p:to>
                                    </p:set>
                                    <p:anim calcmode="lin" valueType="num">
                                      <p:cBhvr additive="base">
                                        <p:cTn id="50" dur="2000" fill="hold"/>
                                        <p:tgtEl>
                                          <p:spTgt spid="68"/>
                                        </p:tgtEl>
                                        <p:attrNameLst>
                                          <p:attrName>ppt_x</p:attrName>
                                        </p:attrNameLst>
                                      </p:cBhvr>
                                      <p:tavLst>
                                        <p:tav tm="0">
                                          <p:val>
                                            <p:strVal val="0-#ppt_w/2"/>
                                          </p:val>
                                        </p:tav>
                                        <p:tav tm="100000">
                                          <p:val>
                                            <p:strVal val="#ppt_x"/>
                                          </p:val>
                                        </p:tav>
                                      </p:tavLst>
                                    </p:anim>
                                    <p:anim calcmode="lin" valueType="num">
                                      <p:cBhvr additive="base">
                                        <p:cTn id="51" dur="2000" fill="hold"/>
                                        <p:tgtEl>
                                          <p:spTgt spid="68"/>
                                        </p:tgtEl>
                                        <p:attrNameLst>
                                          <p:attrName>ppt_y</p:attrName>
                                        </p:attrNameLst>
                                      </p:cBhvr>
                                      <p:tavLst>
                                        <p:tav tm="0">
                                          <p:val>
                                            <p:strVal val="0-#ppt_h/2"/>
                                          </p:val>
                                        </p:tav>
                                        <p:tav tm="100000">
                                          <p:val>
                                            <p:strVal val="#ppt_y"/>
                                          </p:val>
                                        </p:tav>
                                      </p:tavLst>
                                    </p:anim>
                                  </p:childTnLst>
                                </p:cTn>
                              </p:par>
                              <p:par>
                                <p:cTn id="52" presetID="2" presetClass="entr" presetSubtype="9" fill="hold" nodeType="withEffect">
                                  <p:stCondLst>
                                    <p:cond delay="0"/>
                                  </p:stCondLst>
                                  <p:childTnLst>
                                    <p:set>
                                      <p:cBhvr>
                                        <p:cTn id="53" dur="1" fill="hold">
                                          <p:stCondLst>
                                            <p:cond delay="0"/>
                                          </p:stCondLst>
                                        </p:cTn>
                                        <p:tgtEl>
                                          <p:spTgt spid="54"/>
                                        </p:tgtEl>
                                        <p:attrNameLst>
                                          <p:attrName>style.visibility</p:attrName>
                                        </p:attrNameLst>
                                      </p:cBhvr>
                                      <p:to>
                                        <p:strVal val="visible"/>
                                      </p:to>
                                    </p:set>
                                    <p:anim calcmode="lin" valueType="num">
                                      <p:cBhvr additive="base">
                                        <p:cTn id="54" dur="2000" fill="hold"/>
                                        <p:tgtEl>
                                          <p:spTgt spid="54"/>
                                        </p:tgtEl>
                                        <p:attrNameLst>
                                          <p:attrName>ppt_x</p:attrName>
                                        </p:attrNameLst>
                                      </p:cBhvr>
                                      <p:tavLst>
                                        <p:tav tm="0">
                                          <p:val>
                                            <p:strVal val="0-#ppt_w/2"/>
                                          </p:val>
                                        </p:tav>
                                        <p:tav tm="100000">
                                          <p:val>
                                            <p:strVal val="#ppt_x"/>
                                          </p:val>
                                        </p:tav>
                                      </p:tavLst>
                                    </p:anim>
                                    <p:anim calcmode="lin" valueType="num">
                                      <p:cBhvr additive="base">
                                        <p:cTn id="55" dur="2000" fill="hold"/>
                                        <p:tgtEl>
                                          <p:spTgt spid="54"/>
                                        </p:tgtEl>
                                        <p:attrNameLst>
                                          <p:attrName>ppt_y</p:attrName>
                                        </p:attrNameLst>
                                      </p:cBhvr>
                                      <p:tavLst>
                                        <p:tav tm="0">
                                          <p:val>
                                            <p:strVal val="0-#ppt_h/2"/>
                                          </p:val>
                                        </p:tav>
                                        <p:tav tm="100000">
                                          <p:val>
                                            <p:strVal val="#ppt_y"/>
                                          </p:val>
                                        </p:tav>
                                      </p:tavLst>
                                    </p:anim>
                                  </p:childTnLst>
                                </p:cTn>
                              </p:par>
                              <p:par>
                                <p:cTn id="56" presetID="2" presetClass="entr" presetSubtype="9" fill="hold" nodeType="with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additive="base">
                                        <p:cTn id="58" dur="2000" fill="hold"/>
                                        <p:tgtEl>
                                          <p:spTgt spid="67"/>
                                        </p:tgtEl>
                                        <p:attrNameLst>
                                          <p:attrName>ppt_x</p:attrName>
                                        </p:attrNameLst>
                                      </p:cBhvr>
                                      <p:tavLst>
                                        <p:tav tm="0">
                                          <p:val>
                                            <p:strVal val="0-#ppt_w/2"/>
                                          </p:val>
                                        </p:tav>
                                        <p:tav tm="100000">
                                          <p:val>
                                            <p:strVal val="#ppt_x"/>
                                          </p:val>
                                        </p:tav>
                                      </p:tavLst>
                                    </p:anim>
                                    <p:anim calcmode="lin" valueType="num">
                                      <p:cBhvr additive="base">
                                        <p:cTn id="59" dur="2000" fill="hold"/>
                                        <p:tgtEl>
                                          <p:spTgt spid="67"/>
                                        </p:tgtEl>
                                        <p:attrNameLst>
                                          <p:attrName>ppt_y</p:attrName>
                                        </p:attrNameLst>
                                      </p:cBhvr>
                                      <p:tavLst>
                                        <p:tav tm="0">
                                          <p:val>
                                            <p:strVal val="0-#ppt_h/2"/>
                                          </p:val>
                                        </p:tav>
                                        <p:tav tm="100000">
                                          <p:val>
                                            <p:strVal val="#ppt_y"/>
                                          </p:val>
                                        </p:tav>
                                      </p:tavLst>
                                    </p:anim>
                                  </p:childTnLst>
                                </p:cTn>
                              </p:par>
                              <p:par>
                                <p:cTn id="60" presetID="2" presetClass="entr" presetSubtype="9" fill="hold" nodeType="with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additive="base">
                                        <p:cTn id="62" dur="2000" fill="hold"/>
                                        <p:tgtEl>
                                          <p:spTgt spid="63"/>
                                        </p:tgtEl>
                                        <p:attrNameLst>
                                          <p:attrName>ppt_x</p:attrName>
                                        </p:attrNameLst>
                                      </p:cBhvr>
                                      <p:tavLst>
                                        <p:tav tm="0">
                                          <p:val>
                                            <p:strVal val="0-#ppt_w/2"/>
                                          </p:val>
                                        </p:tav>
                                        <p:tav tm="100000">
                                          <p:val>
                                            <p:strVal val="#ppt_x"/>
                                          </p:val>
                                        </p:tav>
                                      </p:tavLst>
                                    </p:anim>
                                    <p:anim calcmode="lin" valueType="num">
                                      <p:cBhvr additive="base">
                                        <p:cTn id="63" dur="2000" fill="hold"/>
                                        <p:tgtEl>
                                          <p:spTgt spid="63"/>
                                        </p:tgtEl>
                                        <p:attrNameLst>
                                          <p:attrName>ppt_y</p:attrName>
                                        </p:attrNameLst>
                                      </p:cBhvr>
                                      <p:tavLst>
                                        <p:tav tm="0">
                                          <p:val>
                                            <p:strVal val="0-#ppt_h/2"/>
                                          </p:val>
                                        </p:tav>
                                        <p:tav tm="100000">
                                          <p:val>
                                            <p:strVal val="#ppt_y"/>
                                          </p:val>
                                        </p:tav>
                                      </p:tavLst>
                                    </p:anim>
                                  </p:childTnLst>
                                </p:cTn>
                              </p:par>
                              <p:par>
                                <p:cTn id="64" presetID="2" presetClass="entr" presetSubtype="9" fill="hold" nodeType="withEffect">
                                  <p:stCondLst>
                                    <p:cond delay="0"/>
                                  </p:stCondLst>
                                  <p:childTnLst>
                                    <p:set>
                                      <p:cBhvr>
                                        <p:cTn id="65" dur="1" fill="hold">
                                          <p:stCondLst>
                                            <p:cond delay="0"/>
                                          </p:stCondLst>
                                        </p:cTn>
                                        <p:tgtEl>
                                          <p:spTgt spid="62"/>
                                        </p:tgtEl>
                                        <p:attrNameLst>
                                          <p:attrName>style.visibility</p:attrName>
                                        </p:attrNameLst>
                                      </p:cBhvr>
                                      <p:to>
                                        <p:strVal val="visible"/>
                                      </p:to>
                                    </p:set>
                                    <p:anim calcmode="lin" valueType="num">
                                      <p:cBhvr additive="base">
                                        <p:cTn id="66" dur="2000" fill="hold"/>
                                        <p:tgtEl>
                                          <p:spTgt spid="62"/>
                                        </p:tgtEl>
                                        <p:attrNameLst>
                                          <p:attrName>ppt_x</p:attrName>
                                        </p:attrNameLst>
                                      </p:cBhvr>
                                      <p:tavLst>
                                        <p:tav tm="0">
                                          <p:val>
                                            <p:strVal val="0-#ppt_w/2"/>
                                          </p:val>
                                        </p:tav>
                                        <p:tav tm="100000">
                                          <p:val>
                                            <p:strVal val="#ppt_x"/>
                                          </p:val>
                                        </p:tav>
                                      </p:tavLst>
                                    </p:anim>
                                    <p:anim calcmode="lin" valueType="num">
                                      <p:cBhvr additive="base">
                                        <p:cTn id="67" dur="2000" fill="hold"/>
                                        <p:tgtEl>
                                          <p:spTgt spid="62"/>
                                        </p:tgtEl>
                                        <p:attrNameLst>
                                          <p:attrName>ppt_y</p:attrName>
                                        </p:attrNameLst>
                                      </p:cBhvr>
                                      <p:tavLst>
                                        <p:tav tm="0">
                                          <p:val>
                                            <p:strVal val="0-#ppt_h/2"/>
                                          </p:val>
                                        </p:tav>
                                        <p:tav tm="100000">
                                          <p:val>
                                            <p:strVal val="#ppt_y"/>
                                          </p:val>
                                        </p:tav>
                                      </p:tavLst>
                                    </p:anim>
                                  </p:childTnLst>
                                </p:cTn>
                              </p:par>
                              <p:par>
                                <p:cTn id="68" presetID="8" presetClass="entr" presetSubtype="16" fill="hold" grpId="0" nodeType="withEffect">
                                  <p:stCondLst>
                                    <p:cond delay="0"/>
                                  </p:stCondLst>
                                  <p:childTnLst>
                                    <p:set>
                                      <p:cBhvr>
                                        <p:cTn id="69" dur="1" fill="hold">
                                          <p:stCondLst>
                                            <p:cond delay="0"/>
                                          </p:stCondLst>
                                        </p:cTn>
                                        <p:tgtEl>
                                          <p:spTgt spid="66"/>
                                        </p:tgtEl>
                                        <p:attrNameLst>
                                          <p:attrName>style.visibility</p:attrName>
                                        </p:attrNameLst>
                                      </p:cBhvr>
                                      <p:to>
                                        <p:strVal val="visible"/>
                                      </p:to>
                                    </p:set>
                                    <p:animEffect transition="in" filter="diamond(in)">
                                      <p:cBhvr>
                                        <p:cTn id="70" dur="2000"/>
                                        <p:tgtEl>
                                          <p:spTgt spid="66"/>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8" presetClass="entr" presetSubtype="32" fill="hold" grpId="0" nodeType="clickEffect">
                                  <p:stCondLst>
                                    <p:cond delay="0"/>
                                  </p:stCondLst>
                                  <p:childTnLst>
                                    <p:set>
                                      <p:cBhvr>
                                        <p:cTn id="74" dur="1" fill="hold">
                                          <p:stCondLst>
                                            <p:cond delay="0"/>
                                          </p:stCondLst>
                                        </p:cTn>
                                        <p:tgtEl>
                                          <p:spTgt spid="146"/>
                                        </p:tgtEl>
                                        <p:attrNameLst>
                                          <p:attrName>style.visibility</p:attrName>
                                        </p:attrNameLst>
                                      </p:cBhvr>
                                      <p:to>
                                        <p:strVal val="visible"/>
                                      </p:to>
                                    </p:set>
                                    <p:animEffect transition="in" filter="diamond(out)">
                                      <p:cBhvr>
                                        <p:cTn id="75" dur="5000"/>
                                        <p:tgtEl>
                                          <p:spTgt spid="146"/>
                                        </p:tgtEl>
                                      </p:cBhvr>
                                    </p:animEffect>
                                  </p:childTnLst>
                                </p:cTn>
                              </p:par>
                              <p:par>
                                <p:cTn id="76" presetID="8" presetClass="entr" presetSubtype="16" fill="hold" grpId="0" nodeType="with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diamond(in)">
                                      <p:cBhvr>
                                        <p:cTn id="78" dur="2000"/>
                                        <p:tgtEl>
                                          <p:spTgt spid="18"/>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53" presetClass="entr" presetSubtype="0" fill="hold" grpId="0" nodeType="clickEffect">
                                  <p:stCondLst>
                                    <p:cond delay="0"/>
                                  </p:stCondLst>
                                  <p:childTnLst>
                                    <p:set>
                                      <p:cBhvr>
                                        <p:cTn id="82" dur="1" fill="hold">
                                          <p:stCondLst>
                                            <p:cond delay="0"/>
                                          </p:stCondLst>
                                        </p:cTn>
                                        <p:tgtEl>
                                          <p:spTgt spid="74"/>
                                        </p:tgtEl>
                                        <p:attrNameLst>
                                          <p:attrName>style.visibility</p:attrName>
                                        </p:attrNameLst>
                                      </p:cBhvr>
                                      <p:to>
                                        <p:strVal val="visible"/>
                                      </p:to>
                                    </p:set>
                                    <p:anim calcmode="lin" valueType="num">
                                      <p:cBhvr>
                                        <p:cTn id="83" dur="500" fill="hold"/>
                                        <p:tgtEl>
                                          <p:spTgt spid="74"/>
                                        </p:tgtEl>
                                        <p:attrNameLst>
                                          <p:attrName>ppt_w</p:attrName>
                                        </p:attrNameLst>
                                      </p:cBhvr>
                                      <p:tavLst>
                                        <p:tav tm="0">
                                          <p:val>
                                            <p:fltVal val="0"/>
                                          </p:val>
                                        </p:tav>
                                        <p:tav tm="100000">
                                          <p:val>
                                            <p:strVal val="#ppt_w"/>
                                          </p:val>
                                        </p:tav>
                                      </p:tavLst>
                                    </p:anim>
                                    <p:anim calcmode="lin" valueType="num">
                                      <p:cBhvr>
                                        <p:cTn id="84" dur="500" fill="hold"/>
                                        <p:tgtEl>
                                          <p:spTgt spid="74"/>
                                        </p:tgtEl>
                                        <p:attrNameLst>
                                          <p:attrName>ppt_h</p:attrName>
                                        </p:attrNameLst>
                                      </p:cBhvr>
                                      <p:tavLst>
                                        <p:tav tm="0">
                                          <p:val>
                                            <p:fltVal val="0"/>
                                          </p:val>
                                        </p:tav>
                                        <p:tav tm="100000">
                                          <p:val>
                                            <p:strVal val="#ppt_h"/>
                                          </p:val>
                                        </p:tav>
                                      </p:tavLst>
                                    </p:anim>
                                    <p:animEffect transition="in" filter="fade">
                                      <p:cBhvr>
                                        <p:cTn id="85" dur="500"/>
                                        <p:tgtEl>
                                          <p:spTgt spid="74"/>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2" presetClass="entr" presetSubtype="4" fill="hold" nodeType="clickEffect">
                                  <p:stCondLst>
                                    <p:cond delay="0"/>
                                  </p:stCondLst>
                                  <p:childTnLst>
                                    <p:set>
                                      <p:cBhvr>
                                        <p:cTn id="89" dur="1" fill="hold">
                                          <p:stCondLst>
                                            <p:cond delay="0"/>
                                          </p:stCondLst>
                                        </p:cTn>
                                        <p:tgtEl>
                                          <p:spTgt spid="69"/>
                                        </p:tgtEl>
                                        <p:attrNameLst>
                                          <p:attrName>style.visibility</p:attrName>
                                        </p:attrNameLst>
                                      </p:cBhvr>
                                      <p:to>
                                        <p:strVal val="visible"/>
                                      </p:to>
                                    </p:set>
                                    <p:anim calcmode="lin" valueType="num">
                                      <p:cBhvr additive="base">
                                        <p:cTn id="90" dur="2000" fill="hold"/>
                                        <p:tgtEl>
                                          <p:spTgt spid="69"/>
                                        </p:tgtEl>
                                        <p:attrNameLst>
                                          <p:attrName>ppt_x</p:attrName>
                                        </p:attrNameLst>
                                      </p:cBhvr>
                                      <p:tavLst>
                                        <p:tav tm="0">
                                          <p:val>
                                            <p:strVal val="#ppt_x"/>
                                          </p:val>
                                        </p:tav>
                                        <p:tav tm="100000">
                                          <p:val>
                                            <p:strVal val="#ppt_x"/>
                                          </p:val>
                                        </p:tav>
                                      </p:tavLst>
                                    </p:anim>
                                    <p:anim calcmode="lin" valueType="num">
                                      <p:cBhvr additive="base">
                                        <p:cTn id="91" dur="2000" fill="hold"/>
                                        <p:tgtEl>
                                          <p:spTgt spid="69"/>
                                        </p:tgtEl>
                                        <p:attrNameLst>
                                          <p:attrName>ppt_y</p:attrName>
                                        </p:attrNameLst>
                                      </p:cBhvr>
                                      <p:tavLst>
                                        <p:tav tm="0">
                                          <p:val>
                                            <p:strVal val="1+#ppt_h/2"/>
                                          </p:val>
                                        </p:tav>
                                        <p:tav tm="100000">
                                          <p:val>
                                            <p:strVal val="#ppt_y"/>
                                          </p:val>
                                        </p:tav>
                                      </p:tavLst>
                                    </p:anim>
                                  </p:childTnLst>
                                </p:cTn>
                              </p:par>
                              <p:par>
                                <p:cTn id="92" presetID="2" presetClass="entr" presetSubtype="6" fill="hold" nodeType="withEffect">
                                  <p:stCondLst>
                                    <p:cond delay="0"/>
                                  </p:stCondLst>
                                  <p:childTnLst>
                                    <p:set>
                                      <p:cBhvr>
                                        <p:cTn id="93" dur="1" fill="hold">
                                          <p:stCondLst>
                                            <p:cond delay="0"/>
                                          </p:stCondLst>
                                        </p:cTn>
                                        <p:tgtEl>
                                          <p:spTgt spid="151"/>
                                        </p:tgtEl>
                                        <p:attrNameLst>
                                          <p:attrName>style.visibility</p:attrName>
                                        </p:attrNameLst>
                                      </p:cBhvr>
                                      <p:to>
                                        <p:strVal val="visible"/>
                                      </p:to>
                                    </p:set>
                                    <p:anim calcmode="lin" valueType="num">
                                      <p:cBhvr additive="base">
                                        <p:cTn id="94" dur="500" fill="hold"/>
                                        <p:tgtEl>
                                          <p:spTgt spid="151"/>
                                        </p:tgtEl>
                                        <p:attrNameLst>
                                          <p:attrName>ppt_x</p:attrName>
                                        </p:attrNameLst>
                                      </p:cBhvr>
                                      <p:tavLst>
                                        <p:tav tm="0">
                                          <p:val>
                                            <p:strVal val="1+#ppt_w/2"/>
                                          </p:val>
                                        </p:tav>
                                        <p:tav tm="100000">
                                          <p:val>
                                            <p:strVal val="#ppt_x"/>
                                          </p:val>
                                        </p:tav>
                                      </p:tavLst>
                                    </p:anim>
                                    <p:anim calcmode="lin" valueType="num">
                                      <p:cBhvr additive="base">
                                        <p:cTn id="95" dur="500" fill="hold"/>
                                        <p:tgtEl>
                                          <p:spTgt spid="151"/>
                                        </p:tgtEl>
                                        <p:attrNameLst>
                                          <p:attrName>ppt_y</p:attrName>
                                        </p:attrNameLst>
                                      </p:cBhvr>
                                      <p:tavLst>
                                        <p:tav tm="0">
                                          <p:val>
                                            <p:strVal val="1+#ppt_h/2"/>
                                          </p:val>
                                        </p:tav>
                                        <p:tav tm="100000">
                                          <p:val>
                                            <p:strVal val="#ppt_y"/>
                                          </p:val>
                                        </p:tav>
                                      </p:tavLst>
                                    </p:anim>
                                  </p:childTnLst>
                                </p:cTn>
                              </p:par>
                            </p:childTnLst>
                          </p:cTn>
                        </p:par>
                      </p:childTnLst>
                    </p:cTn>
                  </p:par>
                  <p:par>
                    <p:cTn id="96" fill="hold" nodeType="clickPar">
                      <p:stCondLst>
                        <p:cond delay="indefinite"/>
                      </p:stCondLst>
                      <p:childTnLst>
                        <p:par>
                          <p:cTn id="97" fill="hold" nodeType="withGroup">
                            <p:stCondLst>
                              <p:cond delay="0"/>
                            </p:stCondLst>
                            <p:childTnLst>
                              <p:par>
                                <p:cTn id="98" presetID="53" presetClass="entr" presetSubtype="0" fill="hold" nodeType="clickEffect">
                                  <p:stCondLst>
                                    <p:cond delay="0"/>
                                  </p:stCondLst>
                                  <p:childTnLst>
                                    <p:set>
                                      <p:cBhvr>
                                        <p:cTn id="99" dur="1" fill="hold">
                                          <p:stCondLst>
                                            <p:cond delay="0"/>
                                          </p:stCondLst>
                                        </p:cTn>
                                        <p:tgtEl>
                                          <p:spTgt spid="87"/>
                                        </p:tgtEl>
                                        <p:attrNameLst>
                                          <p:attrName>style.visibility</p:attrName>
                                        </p:attrNameLst>
                                      </p:cBhvr>
                                      <p:to>
                                        <p:strVal val="visible"/>
                                      </p:to>
                                    </p:set>
                                    <p:anim calcmode="lin" valueType="num">
                                      <p:cBhvr>
                                        <p:cTn id="100" dur="500" fill="hold"/>
                                        <p:tgtEl>
                                          <p:spTgt spid="87"/>
                                        </p:tgtEl>
                                        <p:attrNameLst>
                                          <p:attrName>ppt_w</p:attrName>
                                        </p:attrNameLst>
                                      </p:cBhvr>
                                      <p:tavLst>
                                        <p:tav tm="0">
                                          <p:val>
                                            <p:fltVal val="0"/>
                                          </p:val>
                                        </p:tav>
                                        <p:tav tm="100000">
                                          <p:val>
                                            <p:strVal val="#ppt_w"/>
                                          </p:val>
                                        </p:tav>
                                      </p:tavLst>
                                    </p:anim>
                                    <p:anim calcmode="lin" valueType="num">
                                      <p:cBhvr>
                                        <p:cTn id="101" dur="500" fill="hold"/>
                                        <p:tgtEl>
                                          <p:spTgt spid="87"/>
                                        </p:tgtEl>
                                        <p:attrNameLst>
                                          <p:attrName>ppt_h</p:attrName>
                                        </p:attrNameLst>
                                      </p:cBhvr>
                                      <p:tavLst>
                                        <p:tav tm="0">
                                          <p:val>
                                            <p:fltVal val="0"/>
                                          </p:val>
                                        </p:tav>
                                        <p:tav tm="100000">
                                          <p:val>
                                            <p:strVal val="#ppt_h"/>
                                          </p:val>
                                        </p:tav>
                                      </p:tavLst>
                                    </p:anim>
                                    <p:animEffect transition="in" filter="fade">
                                      <p:cBhvr>
                                        <p:cTn id="102" dur="500"/>
                                        <p:tgtEl>
                                          <p:spTgt spid="87"/>
                                        </p:tgtEl>
                                      </p:cBhvr>
                                    </p:animEffect>
                                  </p:childTnLst>
                                </p:cTn>
                              </p:par>
                              <p:par>
                                <p:cTn id="103" presetID="53" presetClass="entr" presetSubtype="0" fill="hold" nodeType="withEffect">
                                  <p:stCondLst>
                                    <p:cond delay="0"/>
                                  </p:stCondLst>
                                  <p:childTnLst>
                                    <p:set>
                                      <p:cBhvr>
                                        <p:cTn id="104" dur="1" fill="hold">
                                          <p:stCondLst>
                                            <p:cond delay="0"/>
                                          </p:stCondLst>
                                        </p:cTn>
                                        <p:tgtEl>
                                          <p:spTgt spid="88"/>
                                        </p:tgtEl>
                                        <p:attrNameLst>
                                          <p:attrName>style.visibility</p:attrName>
                                        </p:attrNameLst>
                                      </p:cBhvr>
                                      <p:to>
                                        <p:strVal val="visible"/>
                                      </p:to>
                                    </p:set>
                                    <p:anim calcmode="lin" valueType="num">
                                      <p:cBhvr>
                                        <p:cTn id="105" dur="500" fill="hold"/>
                                        <p:tgtEl>
                                          <p:spTgt spid="88"/>
                                        </p:tgtEl>
                                        <p:attrNameLst>
                                          <p:attrName>ppt_w</p:attrName>
                                        </p:attrNameLst>
                                      </p:cBhvr>
                                      <p:tavLst>
                                        <p:tav tm="0">
                                          <p:val>
                                            <p:fltVal val="0"/>
                                          </p:val>
                                        </p:tav>
                                        <p:tav tm="100000">
                                          <p:val>
                                            <p:strVal val="#ppt_w"/>
                                          </p:val>
                                        </p:tav>
                                      </p:tavLst>
                                    </p:anim>
                                    <p:anim calcmode="lin" valueType="num">
                                      <p:cBhvr>
                                        <p:cTn id="106" dur="500" fill="hold"/>
                                        <p:tgtEl>
                                          <p:spTgt spid="88"/>
                                        </p:tgtEl>
                                        <p:attrNameLst>
                                          <p:attrName>ppt_h</p:attrName>
                                        </p:attrNameLst>
                                      </p:cBhvr>
                                      <p:tavLst>
                                        <p:tav tm="0">
                                          <p:val>
                                            <p:fltVal val="0"/>
                                          </p:val>
                                        </p:tav>
                                        <p:tav tm="100000">
                                          <p:val>
                                            <p:strVal val="#ppt_h"/>
                                          </p:val>
                                        </p:tav>
                                      </p:tavLst>
                                    </p:anim>
                                    <p:animEffect transition="in" filter="fade">
                                      <p:cBhvr>
                                        <p:cTn id="107" dur="500"/>
                                        <p:tgtEl>
                                          <p:spTgt spid="88"/>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8" presetClass="entr" presetSubtype="16" fill="hold" nodeType="clickEffect">
                                  <p:stCondLst>
                                    <p:cond delay="500"/>
                                  </p:stCondLst>
                                  <p:childTnLst>
                                    <p:set>
                                      <p:cBhvr>
                                        <p:cTn id="111" dur="1" fill="hold">
                                          <p:stCondLst>
                                            <p:cond delay="0"/>
                                          </p:stCondLst>
                                        </p:cTn>
                                        <p:tgtEl>
                                          <p:spTgt spid="159"/>
                                        </p:tgtEl>
                                        <p:attrNameLst>
                                          <p:attrName>style.visibility</p:attrName>
                                        </p:attrNameLst>
                                      </p:cBhvr>
                                      <p:to>
                                        <p:strVal val="visible"/>
                                      </p:to>
                                    </p:set>
                                    <p:animEffect transition="in" filter="diamond(in)">
                                      <p:cBhvr>
                                        <p:cTn id="112" dur="5000"/>
                                        <p:tgtEl>
                                          <p:spTgt spid="159"/>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8" presetClass="entr" presetSubtype="16" fill="hold" grpId="0" nodeType="clickEffect">
                                  <p:stCondLst>
                                    <p:cond delay="0"/>
                                  </p:stCondLst>
                                  <p:childTnLst>
                                    <p:set>
                                      <p:cBhvr>
                                        <p:cTn id="116" dur="1" fill="hold">
                                          <p:stCondLst>
                                            <p:cond delay="0"/>
                                          </p:stCondLst>
                                        </p:cTn>
                                        <p:tgtEl>
                                          <p:spTgt spid="4099"/>
                                        </p:tgtEl>
                                        <p:attrNameLst>
                                          <p:attrName>style.visibility</p:attrName>
                                        </p:attrNameLst>
                                      </p:cBhvr>
                                      <p:to>
                                        <p:strVal val="visible"/>
                                      </p:to>
                                    </p:set>
                                    <p:animEffect transition="in" filter="diamond(in)">
                                      <p:cBhvr>
                                        <p:cTn id="117" dur="2000"/>
                                        <p:tgtEl>
                                          <p:spTgt spid="4099"/>
                                        </p:tgtEl>
                                      </p:cBhvr>
                                    </p:animEffect>
                                  </p:childTnLst>
                                </p:cTn>
                              </p:par>
                              <p:par>
                                <p:cTn id="118" presetID="8" presetClass="entr" presetSubtype="16" fill="hold" grpId="0" nodeType="withEffect">
                                  <p:stCondLst>
                                    <p:cond delay="0"/>
                                  </p:stCondLst>
                                  <p:childTnLst>
                                    <p:set>
                                      <p:cBhvr>
                                        <p:cTn id="119" dur="1" fill="hold">
                                          <p:stCondLst>
                                            <p:cond delay="0"/>
                                          </p:stCondLst>
                                        </p:cTn>
                                        <p:tgtEl>
                                          <p:spTgt spid="4131"/>
                                        </p:tgtEl>
                                        <p:attrNameLst>
                                          <p:attrName>style.visibility</p:attrName>
                                        </p:attrNameLst>
                                      </p:cBhvr>
                                      <p:to>
                                        <p:strVal val="visible"/>
                                      </p:to>
                                    </p:set>
                                    <p:animEffect transition="in" filter="diamond(in)">
                                      <p:cBhvr>
                                        <p:cTn id="120" dur="2000"/>
                                        <p:tgtEl>
                                          <p:spTgt spid="4131"/>
                                        </p:tgtEl>
                                      </p:cBhvr>
                                    </p:animEffect>
                                  </p:childTnLst>
                                </p:cTn>
                              </p:par>
                              <p:par>
                                <p:cTn id="121" presetID="8" presetClass="entr" presetSubtype="16" fill="hold" grpId="0" nodeType="withEffect">
                                  <p:stCondLst>
                                    <p:cond delay="0"/>
                                  </p:stCondLst>
                                  <p:childTnLst>
                                    <p:set>
                                      <p:cBhvr>
                                        <p:cTn id="122" dur="1" fill="hold">
                                          <p:stCondLst>
                                            <p:cond delay="0"/>
                                          </p:stCondLst>
                                        </p:cTn>
                                        <p:tgtEl>
                                          <p:spTgt spid="49"/>
                                        </p:tgtEl>
                                        <p:attrNameLst>
                                          <p:attrName>style.visibility</p:attrName>
                                        </p:attrNameLst>
                                      </p:cBhvr>
                                      <p:to>
                                        <p:strVal val="visible"/>
                                      </p:to>
                                    </p:set>
                                    <p:animEffect transition="in" filter="diamond(in)">
                                      <p:cBhvr>
                                        <p:cTn id="123" dur="2000"/>
                                        <p:tgtEl>
                                          <p:spTgt spid="49"/>
                                        </p:tgtEl>
                                      </p:cBhvr>
                                    </p:animEffect>
                                  </p:childTnLst>
                                </p:cTn>
                              </p:par>
                            </p:childTnLst>
                          </p:cTn>
                        </p:par>
                      </p:childTnLst>
                    </p:cTn>
                  </p:par>
                  <p:par>
                    <p:cTn id="124" fill="hold" nodeType="clickPar">
                      <p:stCondLst>
                        <p:cond delay="indefinite"/>
                      </p:stCondLst>
                      <p:childTnLst>
                        <p:par>
                          <p:cTn id="125" fill="hold" nodeType="withGroup">
                            <p:stCondLst>
                              <p:cond delay="0"/>
                            </p:stCondLst>
                            <p:childTnLst>
                              <p:par>
                                <p:cTn id="126" presetID="8" presetClass="entr" presetSubtype="32" fill="hold" nodeType="clickEffect">
                                  <p:stCondLst>
                                    <p:cond delay="0"/>
                                  </p:stCondLst>
                                  <p:childTnLst>
                                    <p:set>
                                      <p:cBhvr>
                                        <p:cTn id="127" dur="1" fill="hold">
                                          <p:stCondLst>
                                            <p:cond delay="0"/>
                                          </p:stCondLst>
                                        </p:cTn>
                                        <p:tgtEl>
                                          <p:spTgt spid="80"/>
                                        </p:tgtEl>
                                        <p:attrNameLst>
                                          <p:attrName>style.visibility</p:attrName>
                                        </p:attrNameLst>
                                      </p:cBhvr>
                                      <p:to>
                                        <p:strVal val="visible"/>
                                      </p:to>
                                    </p:set>
                                    <p:animEffect transition="in" filter="diamond(out)">
                                      <p:cBhvr>
                                        <p:cTn id="128" dur="2000"/>
                                        <p:tgtEl>
                                          <p:spTgt spid="80"/>
                                        </p:tgtEl>
                                      </p:cBhvr>
                                    </p:animEffect>
                                  </p:childTnLst>
                                </p:cTn>
                              </p:par>
                              <p:par>
                                <p:cTn id="129" presetID="8" presetClass="entr" presetSubtype="32" fill="hold" nodeType="withEffect">
                                  <p:stCondLst>
                                    <p:cond delay="0"/>
                                  </p:stCondLst>
                                  <p:childTnLst>
                                    <p:set>
                                      <p:cBhvr>
                                        <p:cTn id="130" dur="1" fill="hold">
                                          <p:stCondLst>
                                            <p:cond delay="0"/>
                                          </p:stCondLst>
                                        </p:cTn>
                                        <p:tgtEl>
                                          <p:spTgt spid="82"/>
                                        </p:tgtEl>
                                        <p:attrNameLst>
                                          <p:attrName>style.visibility</p:attrName>
                                        </p:attrNameLst>
                                      </p:cBhvr>
                                      <p:to>
                                        <p:strVal val="visible"/>
                                      </p:to>
                                    </p:set>
                                    <p:animEffect transition="in" filter="diamond(out)">
                                      <p:cBhvr>
                                        <p:cTn id="131" dur="2000"/>
                                        <p:tgtEl>
                                          <p:spTgt spid="82"/>
                                        </p:tgtEl>
                                      </p:cBhvr>
                                    </p:animEffect>
                                  </p:childTnLst>
                                </p:cTn>
                              </p:par>
                            </p:childTnLst>
                          </p:cTn>
                        </p:par>
                      </p:childTnLst>
                    </p:cTn>
                  </p:par>
                  <p:par>
                    <p:cTn id="132" fill="hold" nodeType="clickPar">
                      <p:stCondLst>
                        <p:cond delay="indefinite"/>
                      </p:stCondLst>
                      <p:childTnLst>
                        <p:par>
                          <p:cTn id="133" fill="hold" nodeType="withGroup">
                            <p:stCondLst>
                              <p:cond delay="0"/>
                            </p:stCondLst>
                            <p:childTnLst>
                              <p:par>
                                <p:cTn id="134" presetID="53" presetClass="entr" presetSubtype="0" fill="hold" nodeType="click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p:cTn id="136" dur="500" fill="hold"/>
                                        <p:tgtEl>
                                          <p:spTgt spid="110"/>
                                        </p:tgtEl>
                                        <p:attrNameLst>
                                          <p:attrName>ppt_w</p:attrName>
                                        </p:attrNameLst>
                                      </p:cBhvr>
                                      <p:tavLst>
                                        <p:tav tm="0">
                                          <p:val>
                                            <p:fltVal val="0"/>
                                          </p:val>
                                        </p:tav>
                                        <p:tav tm="100000">
                                          <p:val>
                                            <p:strVal val="#ppt_w"/>
                                          </p:val>
                                        </p:tav>
                                      </p:tavLst>
                                    </p:anim>
                                    <p:anim calcmode="lin" valueType="num">
                                      <p:cBhvr>
                                        <p:cTn id="137" dur="500" fill="hold"/>
                                        <p:tgtEl>
                                          <p:spTgt spid="110"/>
                                        </p:tgtEl>
                                        <p:attrNameLst>
                                          <p:attrName>ppt_h</p:attrName>
                                        </p:attrNameLst>
                                      </p:cBhvr>
                                      <p:tavLst>
                                        <p:tav tm="0">
                                          <p:val>
                                            <p:fltVal val="0"/>
                                          </p:val>
                                        </p:tav>
                                        <p:tav tm="100000">
                                          <p:val>
                                            <p:strVal val="#ppt_h"/>
                                          </p:val>
                                        </p:tav>
                                      </p:tavLst>
                                    </p:anim>
                                    <p:animEffect transition="in" filter="fade">
                                      <p:cBhvr>
                                        <p:cTn id="138" dur="500"/>
                                        <p:tgtEl>
                                          <p:spTgt spid="110"/>
                                        </p:tgtEl>
                                      </p:cBhvr>
                                    </p:animEffect>
                                  </p:childTnLst>
                                </p:cTn>
                              </p:par>
                              <p:par>
                                <p:cTn id="139" presetID="53" presetClass="entr" presetSubtype="0" fill="hold" nodeType="withEffect">
                                  <p:stCondLst>
                                    <p:cond delay="0"/>
                                  </p:stCondLst>
                                  <p:childTnLst>
                                    <p:set>
                                      <p:cBhvr>
                                        <p:cTn id="140" dur="1" fill="hold">
                                          <p:stCondLst>
                                            <p:cond delay="0"/>
                                          </p:stCondLst>
                                        </p:cTn>
                                        <p:tgtEl>
                                          <p:spTgt spid="111"/>
                                        </p:tgtEl>
                                        <p:attrNameLst>
                                          <p:attrName>style.visibility</p:attrName>
                                        </p:attrNameLst>
                                      </p:cBhvr>
                                      <p:to>
                                        <p:strVal val="visible"/>
                                      </p:to>
                                    </p:set>
                                    <p:anim calcmode="lin" valueType="num">
                                      <p:cBhvr>
                                        <p:cTn id="141" dur="500" fill="hold"/>
                                        <p:tgtEl>
                                          <p:spTgt spid="111"/>
                                        </p:tgtEl>
                                        <p:attrNameLst>
                                          <p:attrName>ppt_w</p:attrName>
                                        </p:attrNameLst>
                                      </p:cBhvr>
                                      <p:tavLst>
                                        <p:tav tm="0">
                                          <p:val>
                                            <p:fltVal val="0"/>
                                          </p:val>
                                        </p:tav>
                                        <p:tav tm="100000">
                                          <p:val>
                                            <p:strVal val="#ppt_w"/>
                                          </p:val>
                                        </p:tav>
                                      </p:tavLst>
                                    </p:anim>
                                    <p:anim calcmode="lin" valueType="num">
                                      <p:cBhvr>
                                        <p:cTn id="142" dur="500" fill="hold"/>
                                        <p:tgtEl>
                                          <p:spTgt spid="111"/>
                                        </p:tgtEl>
                                        <p:attrNameLst>
                                          <p:attrName>ppt_h</p:attrName>
                                        </p:attrNameLst>
                                      </p:cBhvr>
                                      <p:tavLst>
                                        <p:tav tm="0">
                                          <p:val>
                                            <p:fltVal val="0"/>
                                          </p:val>
                                        </p:tav>
                                        <p:tav tm="100000">
                                          <p:val>
                                            <p:strVal val="#ppt_h"/>
                                          </p:val>
                                        </p:tav>
                                      </p:tavLst>
                                    </p:anim>
                                    <p:animEffect transition="in" filter="fade">
                                      <p:cBhvr>
                                        <p:cTn id="143" dur="500"/>
                                        <p:tgtEl>
                                          <p:spTgt spid="111"/>
                                        </p:tgtEl>
                                      </p:cBhvr>
                                    </p:animEffect>
                                  </p:childTnLst>
                                </p:cTn>
                              </p:par>
                            </p:childTnLst>
                          </p:cTn>
                        </p:par>
                      </p:childTnLst>
                    </p:cTn>
                  </p:par>
                  <p:par>
                    <p:cTn id="144" fill="hold" nodeType="clickPar">
                      <p:stCondLst>
                        <p:cond delay="indefinite"/>
                      </p:stCondLst>
                      <p:childTnLst>
                        <p:par>
                          <p:cTn id="145" fill="hold" nodeType="withGroup">
                            <p:stCondLst>
                              <p:cond delay="0"/>
                            </p:stCondLst>
                            <p:childTnLst>
                              <p:par>
                                <p:cTn id="146" presetID="8" presetClass="entr" presetSubtype="16" fill="hold" grpId="1" nodeType="clickEffect">
                                  <p:stCondLst>
                                    <p:cond delay="0"/>
                                  </p:stCondLst>
                                  <p:childTnLst>
                                    <p:set>
                                      <p:cBhvr>
                                        <p:cTn id="147" dur="1" fill="hold">
                                          <p:stCondLst>
                                            <p:cond delay="0"/>
                                          </p:stCondLst>
                                        </p:cTn>
                                        <p:tgtEl>
                                          <p:spTgt spid="50"/>
                                        </p:tgtEl>
                                        <p:attrNameLst>
                                          <p:attrName>style.visibility</p:attrName>
                                        </p:attrNameLst>
                                      </p:cBhvr>
                                      <p:to>
                                        <p:strVal val="visible"/>
                                      </p:to>
                                    </p:set>
                                    <p:animEffect transition="in" filter="diamond(in)">
                                      <p:cBhvr>
                                        <p:cTn id="148" dur="2000"/>
                                        <p:tgtEl>
                                          <p:spTgt spid="50"/>
                                        </p:tgtEl>
                                      </p:cBhvr>
                                    </p:animEffect>
                                  </p:childTnLst>
                                </p:cTn>
                              </p:par>
                              <p:par>
                                <p:cTn id="149" presetID="8" presetClass="entr" presetSubtype="16" fill="hold" grpId="0" nodeType="withEffect" nodePh="1">
                                  <p:stCondLst>
                                    <p:cond delay="0"/>
                                  </p:stCondLst>
                                  <p:endCondLst>
                                    <p:cond evt="begin" delay="0">
                                      <p:tn val="149"/>
                                    </p:cond>
                                  </p:endCondLst>
                                  <p:childTnLst>
                                    <p:set>
                                      <p:cBhvr>
                                        <p:cTn id="150" dur="1" fill="hold">
                                          <p:stCondLst>
                                            <p:cond delay="0"/>
                                          </p:stCondLst>
                                        </p:cTn>
                                        <p:tgtEl>
                                          <p:spTgt spid="15"/>
                                        </p:tgtEl>
                                        <p:attrNameLst>
                                          <p:attrName>style.visibility</p:attrName>
                                        </p:attrNameLst>
                                      </p:cBhvr>
                                      <p:to>
                                        <p:strVal val="visible"/>
                                      </p:to>
                                    </p:set>
                                    <p:animEffect transition="in" filter="diamond(in)">
                                      <p:cBhvr>
                                        <p:cTn id="151" dur="2000"/>
                                        <p:tgtEl>
                                          <p:spTgt spid="15"/>
                                        </p:tgtEl>
                                      </p:cBhvr>
                                    </p:animEffect>
                                  </p:childTnLst>
                                </p:cTn>
                              </p:par>
                              <p:par>
                                <p:cTn id="152" presetID="8" presetClass="entr" presetSubtype="16" fill="hold" grpId="0" nodeType="withEffect">
                                  <p:stCondLst>
                                    <p:cond delay="0"/>
                                  </p:stCondLst>
                                  <p:childTnLst>
                                    <p:set>
                                      <p:cBhvr>
                                        <p:cTn id="153" dur="1" fill="hold">
                                          <p:stCondLst>
                                            <p:cond delay="0"/>
                                          </p:stCondLst>
                                        </p:cTn>
                                        <p:tgtEl>
                                          <p:spTgt spid="4145"/>
                                        </p:tgtEl>
                                        <p:attrNameLst>
                                          <p:attrName>style.visibility</p:attrName>
                                        </p:attrNameLst>
                                      </p:cBhvr>
                                      <p:to>
                                        <p:strVal val="visible"/>
                                      </p:to>
                                    </p:set>
                                    <p:animEffect transition="in" filter="diamond(in)">
                                      <p:cBhvr>
                                        <p:cTn id="154" dur="2000"/>
                                        <p:tgtEl>
                                          <p:spTgt spid="4145"/>
                                        </p:tgtEl>
                                      </p:cBhvr>
                                    </p:animEffect>
                                  </p:childTnLst>
                                </p:cTn>
                              </p:par>
                            </p:childTnLst>
                          </p:cTn>
                        </p:par>
                      </p:childTnLst>
                    </p:cTn>
                  </p:par>
                  <p:par>
                    <p:cTn id="155" fill="hold" nodeType="clickPar">
                      <p:stCondLst>
                        <p:cond delay="indefinite"/>
                      </p:stCondLst>
                      <p:childTnLst>
                        <p:par>
                          <p:cTn id="156" fill="hold" nodeType="withGroup">
                            <p:stCondLst>
                              <p:cond delay="0"/>
                            </p:stCondLst>
                            <p:childTnLst>
                              <p:par>
                                <p:cTn id="157" presetID="53" presetClass="entr" presetSubtype="0" fill="hold" nodeType="clickEffect">
                                  <p:stCondLst>
                                    <p:cond delay="0"/>
                                  </p:stCondLst>
                                  <p:childTnLst>
                                    <p:set>
                                      <p:cBhvr>
                                        <p:cTn id="158" dur="1" fill="hold">
                                          <p:stCondLst>
                                            <p:cond delay="0"/>
                                          </p:stCondLst>
                                        </p:cTn>
                                        <p:tgtEl>
                                          <p:spTgt spid="89"/>
                                        </p:tgtEl>
                                        <p:attrNameLst>
                                          <p:attrName>style.visibility</p:attrName>
                                        </p:attrNameLst>
                                      </p:cBhvr>
                                      <p:to>
                                        <p:strVal val="visible"/>
                                      </p:to>
                                    </p:set>
                                    <p:anim calcmode="lin" valueType="num">
                                      <p:cBhvr>
                                        <p:cTn id="159" dur="500" fill="hold"/>
                                        <p:tgtEl>
                                          <p:spTgt spid="89"/>
                                        </p:tgtEl>
                                        <p:attrNameLst>
                                          <p:attrName>ppt_w</p:attrName>
                                        </p:attrNameLst>
                                      </p:cBhvr>
                                      <p:tavLst>
                                        <p:tav tm="0">
                                          <p:val>
                                            <p:fltVal val="0"/>
                                          </p:val>
                                        </p:tav>
                                        <p:tav tm="100000">
                                          <p:val>
                                            <p:strVal val="#ppt_w"/>
                                          </p:val>
                                        </p:tav>
                                      </p:tavLst>
                                    </p:anim>
                                    <p:anim calcmode="lin" valueType="num">
                                      <p:cBhvr>
                                        <p:cTn id="160" dur="500" fill="hold"/>
                                        <p:tgtEl>
                                          <p:spTgt spid="89"/>
                                        </p:tgtEl>
                                        <p:attrNameLst>
                                          <p:attrName>ppt_h</p:attrName>
                                        </p:attrNameLst>
                                      </p:cBhvr>
                                      <p:tavLst>
                                        <p:tav tm="0">
                                          <p:val>
                                            <p:fltVal val="0"/>
                                          </p:val>
                                        </p:tav>
                                        <p:tav tm="100000">
                                          <p:val>
                                            <p:strVal val="#ppt_h"/>
                                          </p:val>
                                        </p:tav>
                                      </p:tavLst>
                                    </p:anim>
                                    <p:animEffect transition="in" filter="fade">
                                      <p:cBhvr>
                                        <p:cTn id="161" dur="500"/>
                                        <p:tgtEl>
                                          <p:spTgt spid="89"/>
                                        </p:tgtEl>
                                      </p:cBhvr>
                                    </p:animEffect>
                                  </p:childTnLst>
                                </p:cTn>
                              </p:par>
                            </p:childTnLst>
                          </p:cTn>
                        </p:par>
                      </p:childTnLst>
                    </p:cTn>
                  </p:par>
                  <p:par>
                    <p:cTn id="162" fill="hold" nodeType="clickPar">
                      <p:stCondLst>
                        <p:cond delay="indefinite"/>
                      </p:stCondLst>
                      <p:childTnLst>
                        <p:par>
                          <p:cTn id="163" fill="hold" nodeType="withGroup">
                            <p:stCondLst>
                              <p:cond delay="0"/>
                            </p:stCondLst>
                            <p:childTnLst>
                              <p:par>
                                <p:cTn id="164" presetID="8" presetClass="entr" presetSubtype="32" fill="hold" nodeType="click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diamond(out)">
                                      <p:cBhvr>
                                        <p:cTn id="166" dur="2000"/>
                                        <p:tgtEl>
                                          <p:spTgt spid="95"/>
                                        </p:tgtEl>
                                      </p:cBhvr>
                                    </p:animEffect>
                                  </p:childTnLst>
                                </p:cTn>
                              </p:par>
                            </p:childTnLst>
                          </p:cTn>
                        </p:par>
                      </p:childTnLst>
                    </p:cTn>
                  </p:par>
                  <p:par>
                    <p:cTn id="167" fill="hold" nodeType="clickPar">
                      <p:stCondLst>
                        <p:cond delay="indefinite"/>
                      </p:stCondLst>
                      <p:childTnLst>
                        <p:par>
                          <p:cTn id="168" fill="hold" nodeType="withGroup">
                            <p:stCondLst>
                              <p:cond delay="0"/>
                            </p:stCondLst>
                            <p:childTnLst>
                              <p:par>
                                <p:cTn id="169" presetID="8" presetClass="entr" presetSubtype="16" fill="hold" grpId="0" nodeType="clickEffect">
                                  <p:stCondLst>
                                    <p:cond delay="0"/>
                                  </p:stCondLst>
                                  <p:childTnLst>
                                    <p:set>
                                      <p:cBhvr>
                                        <p:cTn id="170" dur="1" fill="hold">
                                          <p:stCondLst>
                                            <p:cond delay="0"/>
                                          </p:stCondLst>
                                        </p:cTn>
                                        <p:tgtEl>
                                          <p:spTgt spid="4121"/>
                                        </p:tgtEl>
                                        <p:attrNameLst>
                                          <p:attrName>style.visibility</p:attrName>
                                        </p:attrNameLst>
                                      </p:cBhvr>
                                      <p:to>
                                        <p:strVal val="visible"/>
                                      </p:to>
                                    </p:set>
                                    <p:animEffect transition="in" filter="diamond(in)">
                                      <p:cBhvr>
                                        <p:cTn id="171" dur="2000"/>
                                        <p:tgtEl>
                                          <p:spTgt spid="4121"/>
                                        </p:tgtEl>
                                      </p:cBhvr>
                                    </p:animEffect>
                                  </p:childTnLst>
                                </p:cTn>
                              </p:par>
                              <p:par>
                                <p:cTn id="172" presetID="8" presetClass="entr" presetSubtype="16" fill="hold" grpId="0" nodeType="withEffect">
                                  <p:stCondLst>
                                    <p:cond delay="0"/>
                                  </p:stCondLst>
                                  <p:childTnLst>
                                    <p:set>
                                      <p:cBhvr>
                                        <p:cTn id="173" dur="1" fill="hold">
                                          <p:stCondLst>
                                            <p:cond delay="0"/>
                                          </p:stCondLst>
                                        </p:cTn>
                                        <p:tgtEl>
                                          <p:spTgt spid="48"/>
                                        </p:tgtEl>
                                        <p:attrNameLst>
                                          <p:attrName>style.visibility</p:attrName>
                                        </p:attrNameLst>
                                      </p:cBhvr>
                                      <p:to>
                                        <p:strVal val="visible"/>
                                      </p:to>
                                    </p:set>
                                    <p:animEffect transition="in" filter="diamond(in)">
                                      <p:cBhvr>
                                        <p:cTn id="174" dur="2000"/>
                                        <p:tgtEl>
                                          <p:spTgt spid="48"/>
                                        </p:tgtEl>
                                      </p:cBhvr>
                                    </p:animEffect>
                                  </p:childTnLst>
                                </p:cTn>
                              </p:par>
                              <p:par>
                                <p:cTn id="175" presetID="8" presetClass="entr" presetSubtype="16" fill="hold" grpId="0" nodeType="withEffect">
                                  <p:stCondLst>
                                    <p:cond delay="0"/>
                                  </p:stCondLst>
                                  <p:childTnLst>
                                    <p:set>
                                      <p:cBhvr>
                                        <p:cTn id="176" dur="1" fill="hold">
                                          <p:stCondLst>
                                            <p:cond delay="0"/>
                                          </p:stCondLst>
                                        </p:cTn>
                                        <p:tgtEl>
                                          <p:spTgt spid="4103"/>
                                        </p:tgtEl>
                                        <p:attrNameLst>
                                          <p:attrName>style.visibility</p:attrName>
                                        </p:attrNameLst>
                                      </p:cBhvr>
                                      <p:to>
                                        <p:strVal val="visible"/>
                                      </p:to>
                                    </p:set>
                                    <p:animEffect transition="in" filter="diamond(in)">
                                      <p:cBhvr>
                                        <p:cTn id="177" dur="2000"/>
                                        <p:tgtEl>
                                          <p:spTgt spid="4103"/>
                                        </p:tgtEl>
                                      </p:cBhvr>
                                    </p:animEffect>
                                  </p:childTnLst>
                                </p:cTn>
                              </p:par>
                            </p:childTnLst>
                          </p:cTn>
                        </p:par>
                      </p:childTnLst>
                    </p:cTn>
                  </p:par>
                  <p:par>
                    <p:cTn id="178" fill="hold" nodeType="clickPar">
                      <p:stCondLst>
                        <p:cond delay="indefinite"/>
                      </p:stCondLst>
                      <p:childTnLst>
                        <p:par>
                          <p:cTn id="179" fill="hold" nodeType="withGroup">
                            <p:stCondLst>
                              <p:cond delay="0"/>
                            </p:stCondLst>
                            <p:childTnLst>
                              <p:par>
                                <p:cTn id="180" presetID="8" presetClass="entr" presetSubtype="32" fill="hold" nodeType="click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diamond(out)">
                                      <p:cBhvr>
                                        <p:cTn id="182" dur="2000"/>
                                        <p:tgtEl>
                                          <p:spTgt spid="99"/>
                                        </p:tgtEl>
                                      </p:cBhvr>
                                    </p:animEffect>
                                  </p:childTnLst>
                                </p:cTn>
                              </p:par>
                              <p:par>
                                <p:cTn id="183" presetID="8" presetClass="entr" presetSubtype="16" fill="hold" grpId="1" nodeType="withEffect">
                                  <p:stCondLst>
                                    <p:cond delay="0"/>
                                  </p:stCondLst>
                                  <p:childTnLst>
                                    <p:set>
                                      <p:cBhvr>
                                        <p:cTn id="184" dur="1" fill="hold">
                                          <p:stCondLst>
                                            <p:cond delay="0"/>
                                          </p:stCondLst>
                                        </p:cTn>
                                        <p:tgtEl>
                                          <p:spTgt spid="18"/>
                                        </p:tgtEl>
                                        <p:attrNameLst>
                                          <p:attrName>style.visibility</p:attrName>
                                        </p:attrNameLst>
                                      </p:cBhvr>
                                      <p:to>
                                        <p:strVal val="visible"/>
                                      </p:to>
                                    </p:set>
                                    <p:animEffect transition="in" filter="diamond(in)">
                                      <p:cBhvr>
                                        <p:cTn id="185" dur="2000"/>
                                        <p:tgtEl>
                                          <p:spTgt spid="18"/>
                                        </p:tgtEl>
                                      </p:cBhvr>
                                    </p:animEffect>
                                  </p:childTnLst>
                                </p:cTn>
                              </p:par>
                              <p:par>
                                <p:cTn id="186" presetID="8" presetClass="entr" presetSubtype="16" fill="hold" grpId="1" nodeType="withEffect">
                                  <p:stCondLst>
                                    <p:cond delay="0"/>
                                  </p:stCondLst>
                                  <p:childTnLst>
                                    <p:set>
                                      <p:cBhvr>
                                        <p:cTn id="187" dur="1" fill="hold">
                                          <p:stCondLst>
                                            <p:cond delay="0"/>
                                          </p:stCondLst>
                                        </p:cTn>
                                        <p:tgtEl>
                                          <p:spTgt spid="66"/>
                                        </p:tgtEl>
                                        <p:attrNameLst>
                                          <p:attrName>style.visibility</p:attrName>
                                        </p:attrNameLst>
                                      </p:cBhvr>
                                      <p:to>
                                        <p:strVal val="visible"/>
                                      </p:to>
                                    </p:set>
                                    <p:animEffect transition="in" filter="diamond(in)">
                                      <p:cBhvr>
                                        <p:cTn id="188" dur="2000"/>
                                        <p:tgtEl>
                                          <p:spTgt spid="66"/>
                                        </p:tgtEl>
                                      </p:cBhvr>
                                    </p:animEffect>
                                  </p:childTnLst>
                                </p:cTn>
                              </p:par>
                            </p:childTnLst>
                          </p:cTn>
                        </p:par>
                      </p:childTnLst>
                    </p:cTn>
                  </p:par>
                  <p:par>
                    <p:cTn id="189" fill="hold" nodeType="clickPar">
                      <p:stCondLst>
                        <p:cond delay="indefinite"/>
                      </p:stCondLst>
                      <p:childTnLst>
                        <p:par>
                          <p:cTn id="190" fill="hold" nodeType="withGroup">
                            <p:stCondLst>
                              <p:cond delay="0"/>
                            </p:stCondLst>
                            <p:childTnLst>
                              <p:par>
                                <p:cTn id="191" presetID="5" presetClass="entr" presetSubtype="10" fill="hold" grpId="0" nodeType="clickEffect">
                                  <p:stCondLst>
                                    <p:cond delay="0"/>
                                  </p:stCondLst>
                                  <p:childTnLst>
                                    <p:set>
                                      <p:cBhvr>
                                        <p:cTn id="192" dur="1" fill="hold">
                                          <p:stCondLst>
                                            <p:cond delay="0"/>
                                          </p:stCondLst>
                                        </p:cTn>
                                        <p:tgtEl>
                                          <p:spTgt spid="120892"/>
                                        </p:tgtEl>
                                        <p:attrNameLst>
                                          <p:attrName>style.visibility</p:attrName>
                                        </p:attrNameLst>
                                      </p:cBhvr>
                                      <p:to>
                                        <p:strVal val="visible"/>
                                      </p:to>
                                    </p:set>
                                    <p:animEffect transition="in" filter="checkerboard(across)">
                                      <p:cBhvr>
                                        <p:cTn id="193" dur="500"/>
                                        <p:tgtEl>
                                          <p:spTgt spid="120892"/>
                                        </p:tgtEl>
                                      </p:cBhvr>
                                    </p:animEffect>
                                  </p:childTnLst>
                                </p:cTn>
                              </p:par>
                            </p:childTnLst>
                          </p:cTn>
                        </p:par>
                      </p:childTnLst>
                    </p:cTn>
                  </p:par>
                  <p:par>
                    <p:cTn id="194" fill="hold" nodeType="clickPar">
                      <p:stCondLst>
                        <p:cond delay="indefinite"/>
                      </p:stCondLst>
                      <p:childTnLst>
                        <p:par>
                          <p:cTn id="195" fill="hold" nodeType="withGroup">
                            <p:stCondLst>
                              <p:cond delay="0"/>
                            </p:stCondLst>
                            <p:childTnLst>
                              <p:par>
                                <p:cTn id="196" presetID="53" presetClass="entr" presetSubtype="0" fill="hold" grpId="0" nodeType="clickEffect">
                                  <p:stCondLst>
                                    <p:cond delay="0"/>
                                  </p:stCondLst>
                                  <p:childTnLst>
                                    <p:set>
                                      <p:cBhvr>
                                        <p:cTn id="197" dur="1" fill="hold">
                                          <p:stCondLst>
                                            <p:cond delay="0"/>
                                          </p:stCondLst>
                                        </p:cTn>
                                        <p:tgtEl>
                                          <p:spTgt spid="75"/>
                                        </p:tgtEl>
                                        <p:attrNameLst>
                                          <p:attrName>style.visibility</p:attrName>
                                        </p:attrNameLst>
                                      </p:cBhvr>
                                      <p:to>
                                        <p:strVal val="visible"/>
                                      </p:to>
                                    </p:set>
                                    <p:anim calcmode="lin" valueType="num">
                                      <p:cBhvr>
                                        <p:cTn id="198" dur="500" fill="hold"/>
                                        <p:tgtEl>
                                          <p:spTgt spid="75"/>
                                        </p:tgtEl>
                                        <p:attrNameLst>
                                          <p:attrName>ppt_w</p:attrName>
                                        </p:attrNameLst>
                                      </p:cBhvr>
                                      <p:tavLst>
                                        <p:tav tm="0">
                                          <p:val>
                                            <p:fltVal val="0"/>
                                          </p:val>
                                        </p:tav>
                                        <p:tav tm="100000">
                                          <p:val>
                                            <p:strVal val="#ppt_w"/>
                                          </p:val>
                                        </p:tav>
                                      </p:tavLst>
                                    </p:anim>
                                    <p:anim calcmode="lin" valueType="num">
                                      <p:cBhvr>
                                        <p:cTn id="199" dur="500" fill="hold"/>
                                        <p:tgtEl>
                                          <p:spTgt spid="75"/>
                                        </p:tgtEl>
                                        <p:attrNameLst>
                                          <p:attrName>ppt_h</p:attrName>
                                        </p:attrNameLst>
                                      </p:cBhvr>
                                      <p:tavLst>
                                        <p:tav tm="0">
                                          <p:val>
                                            <p:fltVal val="0"/>
                                          </p:val>
                                        </p:tav>
                                        <p:tav tm="100000">
                                          <p:val>
                                            <p:strVal val="#ppt_h"/>
                                          </p:val>
                                        </p:tav>
                                      </p:tavLst>
                                    </p:anim>
                                    <p:animEffect transition="in" filter="fade">
                                      <p:cBhvr>
                                        <p:cTn id="200" dur="500"/>
                                        <p:tgtEl>
                                          <p:spTgt spid="75"/>
                                        </p:tgtEl>
                                      </p:cBhvr>
                                    </p:animEffect>
                                  </p:childTnLst>
                                </p:cTn>
                              </p:par>
                            </p:childTnLst>
                          </p:cTn>
                        </p:par>
                      </p:childTnLst>
                    </p:cTn>
                  </p:par>
                  <p:par>
                    <p:cTn id="201" fill="hold" nodeType="clickPar">
                      <p:stCondLst>
                        <p:cond delay="indefinite"/>
                      </p:stCondLst>
                      <p:childTnLst>
                        <p:par>
                          <p:cTn id="202" fill="hold" nodeType="withGroup">
                            <p:stCondLst>
                              <p:cond delay="0"/>
                            </p:stCondLst>
                            <p:childTnLst>
                              <p:par>
                                <p:cTn id="203" presetID="8" presetClass="entr" presetSubtype="32" fill="hold" nodeType="clickEffect">
                                  <p:stCondLst>
                                    <p:cond delay="0"/>
                                  </p:stCondLst>
                                  <p:childTnLst>
                                    <p:set>
                                      <p:cBhvr>
                                        <p:cTn id="204" dur="1" fill="hold">
                                          <p:stCondLst>
                                            <p:cond delay="0"/>
                                          </p:stCondLst>
                                        </p:cTn>
                                        <p:tgtEl>
                                          <p:spTgt spid="135"/>
                                        </p:tgtEl>
                                        <p:attrNameLst>
                                          <p:attrName>style.visibility</p:attrName>
                                        </p:attrNameLst>
                                      </p:cBhvr>
                                      <p:to>
                                        <p:strVal val="visible"/>
                                      </p:to>
                                    </p:set>
                                    <p:animEffect transition="in" filter="diamond(out)">
                                      <p:cBhvr>
                                        <p:cTn id="205" dur="2000"/>
                                        <p:tgtEl>
                                          <p:spTgt spid="135"/>
                                        </p:tgtEl>
                                      </p:cBhvr>
                                    </p:animEffect>
                                  </p:childTnLst>
                                </p:cTn>
                              </p:par>
                              <p:par>
                                <p:cTn id="206" presetID="8" presetClass="entr" presetSubtype="32" fill="hold" nodeType="withEffect">
                                  <p:stCondLst>
                                    <p:cond delay="0"/>
                                  </p:stCondLst>
                                  <p:childTnLst>
                                    <p:set>
                                      <p:cBhvr>
                                        <p:cTn id="207" dur="1" fill="hold">
                                          <p:stCondLst>
                                            <p:cond delay="0"/>
                                          </p:stCondLst>
                                        </p:cTn>
                                        <p:tgtEl>
                                          <p:spTgt spid="109"/>
                                        </p:tgtEl>
                                        <p:attrNameLst>
                                          <p:attrName>style.visibility</p:attrName>
                                        </p:attrNameLst>
                                      </p:cBhvr>
                                      <p:to>
                                        <p:strVal val="visible"/>
                                      </p:to>
                                    </p:set>
                                    <p:animEffect transition="in" filter="diamond(out)">
                                      <p:cBhvr>
                                        <p:cTn id="208" dur="2000"/>
                                        <p:tgtEl>
                                          <p:spTgt spid="109"/>
                                        </p:tgtEl>
                                      </p:cBhvr>
                                    </p:animEffect>
                                  </p:childTnLst>
                                </p:cTn>
                              </p:par>
                              <p:par>
                                <p:cTn id="209" presetID="8" presetClass="entr" presetSubtype="32" fill="hold" nodeType="withEffect">
                                  <p:stCondLst>
                                    <p:cond delay="0"/>
                                  </p:stCondLst>
                                  <p:childTnLst>
                                    <p:set>
                                      <p:cBhvr>
                                        <p:cTn id="210" dur="1" fill="hold">
                                          <p:stCondLst>
                                            <p:cond delay="0"/>
                                          </p:stCondLst>
                                        </p:cTn>
                                        <p:tgtEl>
                                          <p:spTgt spid="105"/>
                                        </p:tgtEl>
                                        <p:attrNameLst>
                                          <p:attrName>style.visibility</p:attrName>
                                        </p:attrNameLst>
                                      </p:cBhvr>
                                      <p:to>
                                        <p:strVal val="visible"/>
                                      </p:to>
                                    </p:set>
                                    <p:animEffect transition="in" filter="diamond(out)">
                                      <p:cBhvr>
                                        <p:cTn id="211" dur="2000"/>
                                        <p:tgtEl>
                                          <p:spTgt spid="105"/>
                                        </p:tgtEl>
                                      </p:cBhvr>
                                    </p:animEffect>
                                  </p:childTnLst>
                                </p:cTn>
                              </p:par>
                              <p:par>
                                <p:cTn id="212" presetID="8" presetClass="entr" presetSubtype="32" fill="hold" nodeType="withEffect">
                                  <p:stCondLst>
                                    <p:cond delay="0"/>
                                  </p:stCondLst>
                                  <p:childTnLst>
                                    <p:set>
                                      <p:cBhvr>
                                        <p:cTn id="213" dur="1" fill="hold">
                                          <p:stCondLst>
                                            <p:cond delay="0"/>
                                          </p:stCondLst>
                                        </p:cTn>
                                        <p:tgtEl>
                                          <p:spTgt spid="72"/>
                                        </p:tgtEl>
                                        <p:attrNameLst>
                                          <p:attrName>style.visibility</p:attrName>
                                        </p:attrNameLst>
                                      </p:cBhvr>
                                      <p:to>
                                        <p:strVal val="visible"/>
                                      </p:to>
                                    </p:set>
                                    <p:animEffect transition="in" filter="diamond(out)">
                                      <p:cBhvr>
                                        <p:cTn id="214" dur="2000"/>
                                        <p:tgtEl>
                                          <p:spTgt spid="72"/>
                                        </p:tgtEl>
                                      </p:cBhvr>
                                    </p:animEffect>
                                  </p:childTnLst>
                                </p:cTn>
                              </p:par>
                            </p:childTnLst>
                          </p:cTn>
                        </p:par>
                      </p:childTnLst>
                    </p:cTn>
                  </p:par>
                  <p:par>
                    <p:cTn id="215" fill="hold" nodeType="clickPar">
                      <p:stCondLst>
                        <p:cond delay="indefinite"/>
                      </p:stCondLst>
                      <p:childTnLst>
                        <p:par>
                          <p:cTn id="216" fill="hold" nodeType="withGroup">
                            <p:stCondLst>
                              <p:cond delay="0"/>
                            </p:stCondLst>
                            <p:childTnLst>
                              <p:par>
                                <p:cTn id="217" presetID="8" presetClass="entr" presetSubtype="16" fill="hold" nodeType="clickEffect">
                                  <p:stCondLst>
                                    <p:cond delay="500"/>
                                  </p:stCondLst>
                                  <p:childTnLst>
                                    <p:set>
                                      <p:cBhvr>
                                        <p:cTn id="218" dur="1" fill="hold">
                                          <p:stCondLst>
                                            <p:cond delay="0"/>
                                          </p:stCondLst>
                                        </p:cTn>
                                        <p:tgtEl>
                                          <p:spTgt spid="148"/>
                                        </p:tgtEl>
                                        <p:attrNameLst>
                                          <p:attrName>style.visibility</p:attrName>
                                        </p:attrNameLst>
                                      </p:cBhvr>
                                      <p:to>
                                        <p:strVal val="visible"/>
                                      </p:to>
                                    </p:set>
                                    <p:animEffect transition="in" filter="diamond(in)">
                                      <p:cBhvr>
                                        <p:cTn id="219" dur="5000"/>
                                        <p:tgtEl>
                                          <p:spTgt spid="148"/>
                                        </p:tgtEl>
                                      </p:cBhvr>
                                    </p:animEffect>
                                  </p:childTnLst>
                                </p:cTn>
                              </p:par>
                            </p:childTnLst>
                          </p:cTn>
                        </p:par>
                      </p:childTnLst>
                    </p:cTn>
                  </p:par>
                  <p:par>
                    <p:cTn id="220" fill="hold" nodeType="clickPar">
                      <p:stCondLst>
                        <p:cond delay="indefinite"/>
                      </p:stCondLst>
                      <p:childTnLst>
                        <p:par>
                          <p:cTn id="221" fill="hold" nodeType="withGroup">
                            <p:stCondLst>
                              <p:cond delay="0"/>
                            </p:stCondLst>
                            <p:childTnLst>
                              <p:par>
                                <p:cTn id="222" presetID="53" presetClass="entr" presetSubtype="0" fill="hold" nodeType="clickEffect">
                                  <p:stCondLst>
                                    <p:cond delay="0"/>
                                  </p:stCondLst>
                                  <p:childTnLst>
                                    <p:set>
                                      <p:cBhvr>
                                        <p:cTn id="223" dur="1" fill="hold">
                                          <p:stCondLst>
                                            <p:cond delay="0"/>
                                          </p:stCondLst>
                                        </p:cTn>
                                        <p:tgtEl>
                                          <p:spTgt spid="102"/>
                                        </p:tgtEl>
                                        <p:attrNameLst>
                                          <p:attrName>style.visibility</p:attrName>
                                        </p:attrNameLst>
                                      </p:cBhvr>
                                      <p:to>
                                        <p:strVal val="visible"/>
                                      </p:to>
                                    </p:set>
                                    <p:anim calcmode="lin" valueType="num">
                                      <p:cBhvr>
                                        <p:cTn id="224" dur="500" fill="hold"/>
                                        <p:tgtEl>
                                          <p:spTgt spid="102"/>
                                        </p:tgtEl>
                                        <p:attrNameLst>
                                          <p:attrName>ppt_w</p:attrName>
                                        </p:attrNameLst>
                                      </p:cBhvr>
                                      <p:tavLst>
                                        <p:tav tm="0">
                                          <p:val>
                                            <p:fltVal val="0"/>
                                          </p:val>
                                        </p:tav>
                                        <p:tav tm="100000">
                                          <p:val>
                                            <p:strVal val="#ppt_w"/>
                                          </p:val>
                                        </p:tav>
                                      </p:tavLst>
                                    </p:anim>
                                    <p:anim calcmode="lin" valueType="num">
                                      <p:cBhvr>
                                        <p:cTn id="225" dur="500" fill="hold"/>
                                        <p:tgtEl>
                                          <p:spTgt spid="102"/>
                                        </p:tgtEl>
                                        <p:attrNameLst>
                                          <p:attrName>ppt_h</p:attrName>
                                        </p:attrNameLst>
                                      </p:cBhvr>
                                      <p:tavLst>
                                        <p:tav tm="0">
                                          <p:val>
                                            <p:fltVal val="0"/>
                                          </p:val>
                                        </p:tav>
                                        <p:tav tm="100000">
                                          <p:val>
                                            <p:strVal val="#ppt_h"/>
                                          </p:val>
                                        </p:tav>
                                      </p:tavLst>
                                    </p:anim>
                                    <p:animEffect transition="in" filter="fade">
                                      <p:cBhvr>
                                        <p:cTn id="226" dur="500"/>
                                        <p:tgtEl>
                                          <p:spTgt spid="102"/>
                                        </p:tgtEl>
                                      </p:cBhvr>
                                    </p:animEffect>
                                  </p:childTnLst>
                                </p:cTn>
                              </p:par>
                              <p:par>
                                <p:cTn id="227" presetID="53" presetClass="entr" presetSubtype="0" fill="hold" nodeType="withEffect">
                                  <p:stCondLst>
                                    <p:cond delay="0"/>
                                  </p:stCondLst>
                                  <p:childTnLst>
                                    <p:set>
                                      <p:cBhvr>
                                        <p:cTn id="228" dur="1" fill="hold">
                                          <p:stCondLst>
                                            <p:cond delay="0"/>
                                          </p:stCondLst>
                                        </p:cTn>
                                        <p:tgtEl>
                                          <p:spTgt spid="100"/>
                                        </p:tgtEl>
                                        <p:attrNameLst>
                                          <p:attrName>style.visibility</p:attrName>
                                        </p:attrNameLst>
                                      </p:cBhvr>
                                      <p:to>
                                        <p:strVal val="visible"/>
                                      </p:to>
                                    </p:set>
                                    <p:anim calcmode="lin" valueType="num">
                                      <p:cBhvr>
                                        <p:cTn id="229" dur="500" fill="hold"/>
                                        <p:tgtEl>
                                          <p:spTgt spid="100"/>
                                        </p:tgtEl>
                                        <p:attrNameLst>
                                          <p:attrName>ppt_w</p:attrName>
                                        </p:attrNameLst>
                                      </p:cBhvr>
                                      <p:tavLst>
                                        <p:tav tm="0">
                                          <p:val>
                                            <p:fltVal val="0"/>
                                          </p:val>
                                        </p:tav>
                                        <p:tav tm="100000">
                                          <p:val>
                                            <p:strVal val="#ppt_w"/>
                                          </p:val>
                                        </p:tav>
                                      </p:tavLst>
                                    </p:anim>
                                    <p:anim calcmode="lin" valueType="num">
                                      <p:cBhvr>
                                        <p:cTn id="230" dur="500" fill="hold"/>
                                        <p:tgtEl>
                                          <p:spTgt spid="100"/>
                                        </p:tgtEl>
                                        <p:attrNameLst>
                                          <p:attrName>ppt_h</p:attrName>
                                        </p:attrNameLst>
                                      </p:cBhvr>
                                      <p:tavLst>
                                        <p:tav tm="0">
                                          <p:val>
                                            <p:fltVal val="0"/>
                                          </p:val>
                                        </p:tav>
                                        <p:tav tm="100000">
                                          <p:val>
                                            <p:strVal val="#ppt_h"/>
                                          </p:val>
                                        </p:tav>
                                      </p:tavLst>
                                    </p:anim>
                                    <p:animEffect transition="in" filter="fade">
                                      <p:cBhvr>
                                        <p:cTn id="231" dur="500"/>
                                        <p:tgtEl>
                                          <p:spTgt spid="100"/>
                                        </p:tgtEl>
                                      </p:cBhvr>
                                    </p:animEffect>
                                  </p:childTnLst>
                                </p:cTn>
                              </p:par>
                              <p:par>
                                <p:cTn id="232" presetID="53" presetClass="entr" presetSubtype="0" fill="hold" nodeType="withEffect">
                                  <p:stCondLst>
                                    <p:cond delay="0"/>
                                  </p:stCondLst>
                                  <p:childTnLst>
                                    <p:set>
                                      <p:cBhvr>
                                        <p:cTn id="233" dur="1" fill="hold">
                                          <p:stCondLst>
                                            <p:cond delay="0"/>
                                          </p:stCondLst>
                                        </p:cTn>
                                        <p:tgtEl>
                                          <p:spTgt spid="101"/>
                                        </p:tgtEl>
                                        <p:attrNameLst>
                                          <p:attrName>style.visibility</p:attrName>
                                        </p:attrNameLst>
                                      </p:cBhvr>
                                      <p:to>
                                        <p:strVal val="visible"/>
                                      </p:to>
                                    </p:set>
                                    <p:anim calcmode="lin" valueType="num">
                                      <p:cBhvr>
                                        <p:cTn id="234" dur="500" fill="hold"/>
                                        <p:tgtEl>
                                          <p:spTgt spid="101"/>
                                        </p:tgtEl>
                                        <p:attrNameLst>
                                          <p:attrName>ppt_w</p:attrName>
                                        </p:attrNameLst>
                                      </p:cBhvr>
                                      <p:tavLst>
                                        <p:tav tm="0">
                                          <p:val>
                                            <p:fltVal val="0"/>
                                          </p:val>
                                        </p:tav>
                                        <p:tav tm="100000">
                                          <p:val>
                                            <p:strVal val="#ppt_w"/>
                                          </p:val>
                                        </p:tav>
                                      </p:tavLst>
                                    </p:anim>
                                    <p:anim calcmode="lin" valueType="num">
                                      <p:cBhvr>
                                        <p:cTn id="235" dur="500" fill="hold"/>
                                        <p:tgtEl>
                                          <p:spTgt spid="101"/>
                                        </p:tgtEl>
                                        <p:attrNameLst>
                                          <p:attrName>ppt_h</p:attrName>
                                        </p:attrNameLst>
                                      </p:cBhvr>
                                      <p:tavLst>
                                        <p:tav tm="0">
                                          <p:val>
                                            <p:fltVal val="0"/>
                                          </p:val>
                                        </p:tav>
                                        <p:tav tm="100000">
                                          <p:val>
                                            <p:strVal val="#ppt_h"/>
                                          </p:val>
                                        </p:tav>
                                      </p:tavLst>
                                    </p:anim>
                                    <p:animEffect transition="in" filter="fade">
                                      <p:cBhvr>
                                        <p:cTn id="236" dur="500"/>
                                        <p:tgtEl>
                                          <p:spTgt spid="101"/>
                                        </p:tgtEl>
                                      </p:cBhvr>
                                    </p:animEffect>
                                  </p:childTnLst>
                                </p:cTn>
                              </p:par>
                              <p:par>
                                <p:cTn id="237" presetID="53" presetClass="entr" presetSubtype="0" fill="hold" nodeType="withEffect">
                                  <p:stCondLst>
                                    <p:cond delay="0"/>
                                  </p:stCondLst>
                                  <p:childTnLst>
                                    <p:set>
                                      <p:cBhvr>
                                        <p:cTn id="238" dur="1" fill="hold">
                                          <p:stCondLst>
                                            <p:cond delay="0"/>
                                          </p:stCondLst>
                                        </p:cTn>
                                        <p:tgtEl>
                                          <p:spTgt spid="103"/>
                                        </p:tgtEl>
                                        <p:attrNameLst>
                                          <p:attrName>style.visibility</p:attrName>
                                        </p:attrNameLst>
                                      </p:cBhvr>
                                      <p:to>
                                        <p:strVal val="visible"/>
                                      </p:to>
                                    </p:set>
                                    <p:anim calcmode="lin" valueType="num">
                                      <p:cBhvr>
                                        <p:cTn id="239" dur="500" fill="hold"/>
                                        <p:tgtEl>
                                          <p:spTgt spid="103"/>
                                        </p:tgtEl>
                                        <p:attrNameLst>
                                          <p:attrName>ppt_w</p:attrName>
                                        </p:attrNameLst>
                                      </p:cBhvr>
                                      <p:tavLst>
                                        <p:tav tm="0">
                                          <p:val>
                                            <p:fltVal val="0"/>
                                          </p:val>
                                        </p:tav>
                                        <p:tav tm="100000">
                                          <p:val>
                                            <p:strVal val="#ppt_w"/>
                                          </p:val>
                                        </p:tav>
                                      </p:tavLst>
                                    </p:anim>
                                    <p:anim calcmode="lin" valueType="num">
                                      <p:cBhvr>
                                        <p:cTn id="240" dur="500" fill="hold"/>
                                        <p:tgtEl>
                                          <p:spTgt spid="103"/>
                                        </p:tgtEl>
                                        <p:attrNameLst>
                                          <p:attrName>ppt_h</p:attrName>
                                        </p:attrNameLst>
                                      </p:cBhvr>
                                      <p:tavLst>
                                        <p:tav tm="0">
                                          <p:val>
                                            <p:fltVal val="0"/>
                                          </p:val>
                                        </p:tav>
                                        <p:tav tm="100000">
                                          <p:val>
                                            <p:strVal val="#ppt_h"/>
                                          </p:val>
                                        </p:tav>
                                      </p:tavLst>
                                    </p:anim>
                                    <p:animEffect transition="in" filter="fade">
                                      <p:cBhvr>
                                        <p:cTn id="241" dur="500"/>
                                        <p:tgtEl>
                                          <p:spTgt spid="103"/>
                                        </p:tgtEl>
                                      </p:cBhvr>
                                    </p:animEffect>
                                  </p:childTnLst>
                                </p:cTn>
                              </p:par>
                            </p:childTnLst>
                          </p:cTn>
                        </p:par>
                      </p:childTnLst>
                    </p:cTn>
                  </p:par>
                  <p:par>
                    <p:cTn id="242" fill="hold" nodeType="clickPar">
                      <p:stCondLst>
                        <p:cond delay="indefinite"/>
                      </p:stCondLst>
                      <p:childTnLst>
                        <p:par>
                          <p:cTn id="243" fill="hold" nodeType="withGroup">
                            <p:stCondLst>
                              <p:cond delay="0"/>
                            </p:stCondLst>
                            <p:childTnLst>
                              <p:par>
                                <p:cTn id="244" presetID="8" presetClass="entr" presetSubtype="16" fill="hold" grpId="0" nodeType="clickEffect">
                                  <p:stCondLst>
                                    <p:cond delay="0"/>
                                  </p:stCondLst>
                                  <p:childTnLst>
                                    <p:set>
                                      <p:cBhvr>
                                        <p:cTn id="245" dur="1" fill="hold">
                                          <p:stCondLst>
                                            <p:cond delay="0"/>
                                          </p:stCondLst>
                                        </p:cTn>
                                        <p:tgtEl>
                                          <p:spTgt spid="4122"/>
                                        </p:tgtEl>
                                        <p:attrNameLst>
                                          <p:attrName>style.visibility</p:attrName>
                                        </p:attrNameLst>
                                      </p:cBhvr>
                                      <p:to>
                                        <p:strVal val="visible"/>
                                      </p:to>
                                    </p:set>
                                    <p:animEffect transition="in" filter="diamond(in)">
                                      <p:cBhvr>
                                        <p:cTn id="246" dur="2000"/>
                                        <p:tgtEl>
                                          <p:spTgt spid="4122"/>
                                        </p:tgtEl>
                                      </p:cBhvr>
                                    </p:animEffect>
                                  </p:childTnLst>
                                </p:cTn>
                              </p:par>
                            </p:childTnLst>
                          </p:cTn>
                        </p:par>
                      </p:childTnLst>
                    </p:cTn>
                  </p:par>
                  <p:par>
                    <p:cTn id="247" fill="hold" nodeType="clickPar">
                      <p:stCondLst>
                        <p:cond delay="indefinite"/>
                      </p:stCondLst>
                      <p:childTnLst>
                        <p:par>
                          <p:cTn id="248" fill="hold" nodeType="withGroup">
                            <p:stCondLst>
                              <p:cond delay="0"/>
                            </p:stCondLst>
                            <p:childTnLst>
                              <p:par>
                                <p:cTn id="249" presetID="8" presetClass="entr" presetSubtype="32" fill="hold" nodeType="clickEffect">
                                  <p:stCondLst>
                                    <p:cond delay="0"/>
                                  </p:stCondLst>
                                  <p:childTnLst>
                                    <p:set>
                                      <p:cBhvr>
                                        <p:cTn id="250" dur="1" fill="hold">
                                          <p:stCondLst>
                                            <p:cond delay="0"/>
                                          </p:stCondLst>
                                        </p:cTn>
                                        <p:tgtEl>
                                          <p:spTgt spid="115"/>
                                        </p:tgtEl>
                                        <p:attrNameLst>
                                          <p:attrName>style.visibility</p:attrName>
                                        </p:attrNameLst>
                                      </p:cBhvr>
                                      <p:to>
                                        <p:strVal val="visible"/>
                                      </p:to>
                                    </p:set>
                                    <p:animEffect transition="in" filter="diamond(out)">
                                      <p:cBhvr>
                                        <p:cTn id="251" dur="2000"/>
                                        <p:tgtEl>
                                          <p:spTgt spid="115"/>
                                        </p:tgtEl>
                                      </p:cBhvr>
                                    </p:animEffect>
                                  </p:childTnLst>
                                </p:cTn>
                              </p:par>
                            </p:childTnLst>
                          </p:cTn>
                        </p:par>
                      </p:childTnLst>
                    </p:cTn>
                  </p:par>
                  <p:par>
                    <p:cTn id="252" fill="hold" nodeType="clickPar">
                      <p:stCondLst>
                        <p:cond delay="indefinite"/>
                      </p:stCondLst>
                      <p:childTnLst>
                        <p:par>
                          <p:cTn id="253" fill="hold" nodeType="withGroup">
                            <p:stCondLst>
                              <p:cond delay="0"/>
                            </p:stCondLst>
                            <p:childTnLst>
                              <p:par>
                                <p:cTn id="254" presetID="8" presetClass="entr" presetSubtype="32" fill="hold" nodeType="clickEffect">
                                  <p:stCondLst>
                                    <p:cond delay="0"/>
                                  </p:stCondLst>
                                  <p:childTnLst>
                                    <p:set>
                                      <p:cBhvr>
                                        <p:cTn id="255" dur="1" fill="hold">
                                          <p:stCondLst>
                                            <p:cond delay="0"/>
                                          </p:stCondLst>
                                        </p:cTn>
                                        <p:tgtEl>
                                          <p:spTgt spid="114"/>
                                        </p:tgtEl>
                                        <p:attrNameLst>
                                          <p:attrName>style.visibility</p:attrName>
                                        </p:attrNameLst>
                                      </p:cBhvr>
                                      <p:to>
                                        <p:strVal val="visible"/>
                                      </p:to>
                                    </p:set>
                                    <p:animEffect transition="in" filter="diamond(out)">
                                      <p:cBhvr>
                                        <p:cTn id="256" dur="2000"/>
                                        <p:tgtEl>
                                          <p:spTgt spid="114"/>
                                        </p:tgtEl>
                                      </p:cBhvr>
                                    </p:animEffect>
                                  </p:childTnLst>
                                </p:cTn>
                              </p:par>
                              <p:par>
                                <p:cTn id="257" presetID="8" presetClass="entr" presetSubtype="32" fill="hold" nodeType="withEffect">
                                  <p:stCondLst>
                                    <p:cond delay="0"/>
                                  </p:stCondLst>
                                  <p:childTnLst>
                                    <p:set>
                                      <p:cBhvr>
                                        <p:cTn id="258" dur="1" fill="hold">
                                          <p:stCondLst>
                                            <p:cond delay="0"/>
                                          </p:stCondLst>
                                        </p:cTn>
                                        <p:tgtEl>
                                          <p:spTgt spid="116"/>
                                        </p:tgtEl>
                                        <p:attrNameLst>
                                          <p:attrName>style.visibility</p:attrName>
                                        </p:attrNameLst>
                                      </p:cBhvr>
                                      <p:to>
                                        <p:strVal val="visible"/>
                                      </p:to>
                                    </p:set>
                                    <p:animEffect transition="in" filter="diamond(out)">
                                      <p:cBhvr>
                                        <p:cTn id="259" dur="2000"/>
                                        <p:tgtEl>
                                          <p:spTgt spid="116"/>
                                        </p:tgtEl>
                                      </p:cBhvr>
                                    </p:animEffect>
                                  </p:childTnLst>
                                </p:cTn>
                              </p:par>
                              <p:par>
                                <p:cTn id="260" presetID="8" presetClass="entr" presetSubtype="32" fill="hold" nodeType="withEffect">
                                  <p:stCondLst>
                                    <p:cond delay="0"/>
                                  </p:stCondLst>
                                  <p:childTnLst>
                                    <p:set>
                                      <p:cBhvr>
                                        <p:cTn id="261" dur="1" fill="hold">
                                          <p:stCondLst>
                                            <p:cond delay="0"/>
                                          </p:stCondLst>
                                        </p:cTn>
                                        <p:tgtEl>
                                          <p:spTgt spid="137"/>
                                        </p:tgtEl>
                                        <p:attrNameLst>
                                          <p:attrName>style.visibility</p:attrName>
                                        </p:attrNameLst>
                                      </p:cBhvr>
                                      <p:to>
                                        <p:strVal val="visible"/>
                                      </p:to>
                                    </p:set>
                                    <p:animEffect transition="in" filter="diamond(out)">
                                      <p:cBhvr>
                                        <p:cTn id="262" dur="2000"/>
                                        <p:tgtEl>
                                          <p:spTgt spid="137"/>
                                        </p:tgtEl>
                                      </p:cBhvr>
                                    </p:animEffect>
                                  </p:childTnLst>
                                </p:cTn>
                              </p:par>
                            </p:childTnLst>
                          </p:cTn>
                        </p:par>
                      </p:childTnLst>
                    </p:cTn>
                  </p:par>
                  <p:par>
                    <p:cTn id="263" fill="hold" nodeType="clickPar">
                      <p:stCondLst>
                        <p:cond delay="indefinite"/>
                      </p:stCondLst>
                      <p:childTnLst>
                        <p:par>
                          <p:cTn id="264" fill="hold" nodeType="withGroup">
                            <p:stCondLst>
                              <p:cond delay="0"/>
                            </p:stCondLst>
                            <p:childTnLst>
                              <p:par>
                                <p:cTn id="265" presetID="8" presetClass="entr" presetSubtype="16" fill="hold" nodeType="clickEffect">
                                  <p:stCondLst>
                                    <p:cond delay="500"/>
                                  </p:stCondLst>
                                  <p:childTnLst>
                                    <p:set>
                                      <p:cBhvr>
                                        <p:cTn id="266" dur="1" fill="hold">
                                          <p:stCondLst>
                                            <p:cond delay="0"/>
                                          </p:stCondLst>
                                        </p:cTn>
                                        <p:tgtEl>
                                          <p:spTgt spid="150"/>
                                        </p:tgtEl>
                                        <p:attrNameLst>
                                          <p:attrName>style.visibility</p:attrName>
                                        </p:attrNameLst>
                                      </p:cBhvr>
                                      <p:to>
                                        <p:strVal val="visible"/>
                                      </p:to>
                                    </p:set>
                                    <p:animEffect transition="in" filter="diamond(in)">
                                      <p:cBhvr>
                                        <p:cTn id="267" dur="5000"/>
                                        <p:tgtEl>
                                          <p:spTgt spid="150"/>
                                        </p:tgtEl>
                                      </p:cBhvr>
                                    </p:animEffect>
                                  </p:childTnLst>
                                </p:cTn>
                              </p:par>
                            </p:childTnLst>
                          </p:cTn>
                        </p:par>
                      </p:childTnLst>
                    </p:cTn>
                  </p:par>
                  <p:par>
                    <p:cTn id="268" fill="hold" nodeType="clickPar">
                      <p:stCondLst>
                        <p:cond delay="indefinite"/>
                      </p:stCondLst>
                      <p:childTnLst>
                        <p:par>
                          <p:cTn id="269" fill="hold" nodeType="withGroup">
                            <p:stCondLst>
                              <p:cond delay="0"/>
                            </p:stCondLst>
                            <p:childTnLst>
                              <p:par>
                                <p:cTn id="270" presetID="8" presetClass="entr" presetSubtype="16" fill="hold" grpId="0" nodeType="clickEffect">
                                  <p:stCondLst>
                                    <p:cond delay="0"/>
                                  </p:stCondLst>
                                  <p:childTnLst>
                                    <p:set>
                                      <p:cBhvr>
                                        <p:cTn id="271" dur="1" fill="hold">
                                          <p:stCondLst>
                                            <p:cond delay="0"/>
                                          </p:stCondLst>
                                        </p:cTn>
                                        <p:tgtEl>
                                          <p:spTgt spid="50"/>
                                        </p:tgtEl>
                                        <p:attrNameLst>
                                          <p:attrName>style.visibility</p:attrName>
                                        </p:attrNameLst>
                                      </p:cBhvr>
                                      <p:to>
                                        <p:strVal val="visible"/>
                                      </p:to>
                                    </p:set>
                                    <p:animEffect transition="in" filter="diamond(in)">
                                      <p:cBhvr>
                                        <p:cTn id="272" dur="2000"/>
                                        <p:tgtEl>
                                          <p:spTgt spid="50"/>
                                        </p:tgtEl>
                                      </p:cBhvr>
                                    </p:animEffect>
                                  </p:childTnLst>
                                </p:cTn>
                              </p:par>
                              <p:par>
                                <p:cTn id="273" presetID="8" presetClass="entr" presetSubtype="16" fill="hold" grpId="0" nodeType="withEffect">
                                  <p:stCondLst>
                                    <p:cond delay="0"/>
                                  </p:stCondLst>
                                  <p:childTnLst>
                                    <p:set>
                                      <p:cBhvr>
                                        <p:cTn id="274" dur="1" fill="hold">
                                          <p:stCondLst>
                                            <p:cond delay="0"/>
                                          </p:stCondLst>
                                        </p:cTn>
                                        <p:tgtEl>
                                          <p:spTgt spid="4143"/>
                                        </p:tgtEl>
                                        <p:attrNameLst>
                                          <p:attrName>style.visibility</p:attrName>
                                        </p:attrNameLst>
                                      </p:cBhvr>
                                      <p:to>
                                        <p:strVal val="visible"/>
                                      </p:to>
                                    </p:set>
                                    <p:animEffect transition="in" filter="diamond(in)">
                                      <p:cBhvr>
                                        <p:cTn id="275" dur="2000"/>
                                        <p:tgtEl>
                                          <p:spTgt spid="4143"/>
                                        </p:tgtEl>
                                      </p:cBhvr>
                                    </p:animEffect>
                                  </p:childTnLst>
                                </p:cTn>
                              </p:par>
                              <p:par>
                                <p:cTn id="276" presetID="8" presetClass="entr" presetSubtype="16" fill="hold" grpId="0" nodeType="withEffect">
                                  <p:stCondLst>
                                    <p:cond delay="0"/>
                                  </p:stCondLst>
                                  <p:childTnLst>
                                    <p:set>
                                      <p:cBhvr>
                                        <p:cTn id="277" dur="1" fill="hold">
                                          <p:stCondLst>
                                            <p:cond delay="0"/>
                                          </p:stCondLst>
                                        </p:cTn>
                                        <p:tgtEl>
                                          <p:spTgt spid="4144"/>
                                        </p:tgtEl>
                                        <p:attrNameLst>
                                          <p:attrName>style.visibility</p:attrName>
                                        </p:attrNameLst>
                                      </p:cBhvr>
                                      <p:to>
                                        <p:strVal val="visible"/>
                                      </p:to>
                                    </p:set>
                                    <p:animEffect transition="in" filter="diamond(in)">
                                      <p:cBhvr>
                                        <p:cTn id="278" dur="2000"/>
                                        <p:tgtEl>
                                          <p:spTgt spid="4144"/>
                                        </p:tgtEl>
                                      </p:cBhvr>
                                    </p:animEffect>
                                  </p:childTnLst>
                                </p:cTn>
                              </p:par>
                            </p:childTnLst>
                          </p:cTn>
                        </p:par>
                      </p:childTnLst>
                    </p:cTn>
                  </p:par>
                  <p:par>
                    <p:cTn id="279" fill="hold" nodeType="clickPar">
                      <p:stCondLst>
                        <p:cond delay="indefinite"/>
                      </p:stCondLst>
                      <p:childTnLst>
                        <p:par>
                          <p:cTn id="280" fill="hold" nodeType="withGroup">
                            <p:stCondLst>
                              <p:cond delay="0"/>
                            </p:stCondLst>
                            <p:childTnLst>
                              <p:par>
                                <p:cTn id="281" presetID="8" presetClass="entr" presetSubtype="16" repeatCount="indefinite" fill="hold" nodeType="clickEffect">
                                  <p:stCondLst>
                                    <p:cond delay="0"/>
                                  </p:stCondLst>
                                  <p:endCondLst>
                                    <p:cond evt="onNext" delay="0">
                                      <p:tgtEl>
                                        <p:sldTgt/>
                                      </p:tgtEl>
                                    </p:cond>
                                  </p:endCondLst>
                                  <p:childTnLst>
                                    <p:set>
                                      <p:cBhvr>
                                        <p:cTn id="282" dur="1" fill="hold">
                                          <p:stCondLst>
                                            <p:cond delay="0"/>
                                          </p:stCondLst>
                                        </p:cTn>
                                        <p:tgtEl>
                                          <p:spTgt spid="81"/>
                                        </p:tgtEl>
                                        <p:attrNameLst>
                                          <p:attrName>style.visibility</p:attrName>
                                        </p:attrNameLst>
                                      </p:cBhvr>
                                      <p:to>
                                        <p:strVal val="visible"/>
                                      </p:to>
                                    </p:set>
                                    <p:animEffect transition="in" filter="diamond(in)">
                                      <p:cBhvr>
                                        <p:cTn id="283" dur="2000"/>
                                        <p:tgtEl>
                                          <p:spTgt spid="81"/>
                                        </p:tgtEl>
                                      </p:cBhvr>
                                    </p:animEffect>
                                  </p:childTnLst>
                                </p:cTn>
                              </p:par>
                              <p:par>
                                <p:cTn id="284" presetID="8" presetClass="entr" presetSubtype="16" fill="hold" grpId="0" nodeType="withEffect">
                                  <p:stCondLst>
                                    <p:cond delay="0"/>
                                  </p:stCondLst>
                                  <p:childTnLst>
                                    <p:set>
                                      <p:cBhvr>
                                        <p:cTn id="285" dur="1" fill="hold">
                                          <p:stCondLst>
                                            <p:cond delay="0"/>
                                          </p:stCondLst>
                                        </p:cTn>
                                        <p:tgtEl>
                                          <p:spTgt spid="77"/>
                                        </p:tgtEl>
                                        <p:attrNameLst>
                                          <p:attrName>style.visibility</p:attrName>
                                        </p:attrNameLst>
                                      </p:cBhvr>
                                      <p:to>
                                        <p:strVal val="visible"/>
                                      </p:to>
                                    </p:set>
                                    <p:animEffect transition="in" filter="diamond(in)">
                                      <p:cBhvr>
                                        <p:cTn id="286" dur="2000"/>
                                        <p:tgtEl>
                                          <p:spTgt spid="77"/>
                                        </p:tgtEl>
                                      </p:cBhvr>
                                    </p:animEffect>
                                  </p:childTnLst>
                                </p:cTn>
                              </p:par>
                            </p:childTnLst>
                          </p:cTn>
                        </p:par>
                      </p:childTnLst>
                    </p:cTn>
                  </p:par>
                  <p:par>
                    <p:cTn id="287" fill="hold" nodeType="clickPar">
                      <p:stCondLst>
                        <p:cond delay="indefinite"/>
                      </p:stCondLst>
                      <p:childTnLst>
                        <p:par>
                          <p:cTn id="288" fill="hold" nodeType="withGroup">
                            <p:stCondLst>
                              <p:cond delay="0"/>
                            </p:stCondLst>
                            <p:childTnLst>
                              <p:par>
                                <p:cTn id="289" presetID="53" presetClass="entr" presetSubtype="0" fill="hold" grpId="0" nodeType="clickEffect">
                                  <p:stCondLst>
                                    <p:cond delay="0"/>
                                  </p:stCondLst>
                                  <p:childTnLst>
                                    <p:set>
                                      <p:cBhvr>
                                        <p:cTn id="290" dur="1" fill="hold">
                                          <p:stCondLst>
                                            <p:cond delay="0"/>
                                          </p:stCondLst>
                                        </p:cTn>
                                        <p:tgtEl>
                                          <p:spTgt spid="73"/>
                                        </p:tgtEl>
                                        <p:attrNameLst>
                                          <p:attrName>style.visibility</p:attrName>
                                        </p:attrNameLst>
                                      </p:cBhvr>
                                      <p:to>
                                        <p:strVal val="visible"/>
                                      </p:to>
                                    </p:set>
                                    <p:anim calcmode="lin" valueType="num">
                                      <p:cBhvr>
                                        <p:cTn id="291" dur="500" fill="hold"/>
                                        <p:tgtEl>
                                          <p:spTgt spid="73"/>
                                        </p:tgtEl>
                                        <p:attrNameLst>
                                          <p:attrName>ppt_w</p:attrName>
                                        </p:attrNameLst>
                                      </p:cBhvr>
                                      <p:tavLst>
                                        <p:tav tm="0">
                                          <p:val>
                                            <p:fltVal val="0"/>
                                          </p:val>
                                        </p:tav>
                                        <p:tav tm="100000">
                                          <p:val>
                                            <p:strVal val="#ppt_w"/>
                                          </p:val>
                                        </p:tav>
                                      </p:tavLst>
                                    </p:anim>
                                    <p:anim calcmode="lin" valueType="num">
                                      <p:cBhvr>
                                        <p:cTn id="292" dur="500" fill="hold"/>
                                        <p:tgtEl>
                                          <p:spTgt spid="73"/>
                                        </p:tgtEl>
                                        <p:attrNameLst>
                                          <p:attrName>ppt_h</p:attrName>
                                        </p:attrNameLst>
                                      </p:cBhvr>
                                      <p:tavLst>
                                        <p:tav tm="0">
                                          <p:val>
                                            <p:fltVal val="0"/>
                                          </p:val>
                                        </p:tav>
                                        <p:tav tm="100000">
                                          <p:val>
                                            <p:strVal val="#ppt_h"/>
                                          </p:val>
                                        </p:tav>
                                      </p:tavLst>
                                    </p:anim>
                                    <p:animEffect transition="in" filter="fade">
                                      <p:cBhvr>
                                        <p:cTn id="293"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P spid="15" grpId="0"/>
      <p:bldP spid="4103" grpId="0"/>
      <p:bldP spid="18" grpId="0"/>
      <p:bldP spid="18" grpId="1"/>
      <p:bldP spid="46" grpId="0" animBg="1"/>
      <p:bldP spid="48" grpId="0" animBg="1"/>
      <p:bldP spid="49" grpId="0" animBg="1"/>
      <p:bldP spid="50" grpId="0" animBg="1"/>
      <p:bldP spid="50" grpId="1" animBg="1"/>
      <p:bldP spid="4120" grpId="0"/>
      <p:bldP spid="4121" grpId="0"/>
      <p:bldP spid="4122" grpId="0"/>
      <p:bldP spid="4131" grpId="0"/>
      <p:bldP spid="4143" grpId="0"/>
      <p:bldP spid="4144" grpId="0"/>
      <p:bldP spid="4145" grpId="0"/>
      <p:bldP spid="66" grpId="0" animBg="1"/>
      <p:bldP spid="66" grpId="1" animBg="1"/>
      <p:bldP spid="146" grpId="0" animBg="1"/>
      <p:bldP spid="120892" grpId="0"/>
      <p:bldP spid="71" grpId="0" animBg="1"/>
      <p:bldP spid="73" grpId="0" animBg="1"/>
      <p:bldP spid="74" grpId="0" animBg="1"/>
      <p:bldP spid="75" grpId="0" animBg="1"/>
      <p:bldP spid="76" grpId="0"/>
      <p:bldP spid="77" grpId="0"/>
    </p:bldLst>
  </p:timing>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0FB83385-1479-43E1-83DD-72F81DDC0822}" type="slidenum">
              <a:rPr lang="en-US"/>
              <a:pPr>
                <a:defRPr/>
              </a:pPr>
              <a:t>86</a:t>
            </a:fld>
            <a:endParaRPr lang="en-US"/>
          </a:p>
        </p:txBody>
      </p:sp>
      <p:sp>
        <p:nvSpPr>
          <p:cNvPr id="97282" name="Rectangle 2"/>
          <p:cNvSpPr>
            <a:spLocks noGrp="1" noChangeArrowheads="1"/>
          </p:cNvSpPr>
          <p:nvPr>
            <p:ph type="title" idx="4294967295"/>
          </p:nvPr>
        </p:nvSpPr>
        <p:spPr>
          <a:xfrm>
            <a:off x="457200" y="242889"/>
            <a:ext cx="8229600" cy="757237"/>
          </a:xfrm>
        </p:spPr>
        <p:txBody>
          <a:bodyPr/>
          <a:lstStyle/>
          <a:p>
            <a:pPr eaLnBrk="1" hangingPunct="1"/>
            <a:r>
              <a:rPr lang="en-US" sz="4000" b="1" smtClean="0">
                <a:solidFill>
                  <a:srgbClr val="17375E"/>
                </a:solidFill>
              </a:rPr>
              <a:t>Statements Recorded/Examined</a:t>
            </a:r>
          </a:p>
        </p:txBody>
      </p:sp>
      <p:sp>
        <p:nvSpPr>
          <p:cNvPr id="97283" name="Rectangle 3"/>
          <p:cNvSpPr>
            <a:spLocks noGrp="1" noChangeArrowheads="1"/>
          </p:cNvSpPr>
          <p:nvPr>
            <p:ph idx="4294967295"/>
          </p:nvPr>
        </p:nvSpPr>
        <p:spPr>
          <a:xfrm>
            <a:off x="827090" y="1285876"/>
            <a:ext cx="7888287" cy="4500563"/>
          </a:xfrm>
        </p:spPr>
        <p:txBody>
          <a:bodyPr/>
          <a:lstStyle/>
          <a:p>
            <a:pPr marL="514350" indent="-514350" eaLnBrk="1" hangingPunct="1">
              <a:spcBef>
                <a:spcPct val="30000"/>
              </a:spcBef>
              <a:spcAft>
                <a:spcPct val="30000"/>
              </a:spcAft>
              <a:buFont typeface="Calibri" pitchFamily="34" charset="0"/>
              <a:buAutoNum type="alphaLcPeriod"/>
            </a:pPr>
            <a:r>
              <a:rPr lang="en-US" sz="2600" b="1" smtClean="0">
                <a:latin typeface="Arial" charset="0"/>
              </a:rPr>
              <a:t>Politicians</a:t>
            </a:r>
            <a:endParaRPr lang="en-US" sz="2600" smtClean="0">
              <a:latin typeface="Arial" charset="0"/>
            </a:endParaRPr>
          </a:p>
          <a:p>
            <a:pPr marL="914400" lvl="1" indent="-514350" eaLnBrk="1" hangingPunct="1">
              <a:spcBef>
                <a:spcPct val="30000"/>
              </a:spcBef>
              <a:spcAft>
                <a:spcPct val="30000"/>
              </a:spcAft>
            </a:pPr>
            <a:r>
              <a:rPr lang="en-US" sz="2200" smtClean="0">
                <a:latin typeface="Arial" charset="0"/>
              </a:rPr>
              <a:t>Makhdoom Amin Faheem.</a:t>
            </a:r>
          </a:p>
          <a:p>
            <a:pPr marL="914400" lvl="1" indent="-514350" eaLnBrk="1" hangingPunct="1">
              <a:spcBef>
                <a:spcPct val="30000"/>
              </a:spcBef>
              <a:spcAft>
                <a:spcPct val="30000"/>
              </a:spcAft>
            </a:pPr>
            <a:r>
              <a:rPr lang="en-US" sz="2200" smtClean="0">
                <a:latin typeface="Arial" charset="0"/>
              </a:rPr>
              <a:t>Mr. Farhatullah Babar.</a:t>
            </a:r>
          </a:p>
          <a:p>
            <a:pPr marL="914400" lvl="1" indent="-514350" eaLnBrk="1" hangingPunct="1">
              <a:spcBef>
                <a:spcPct val="30000"/>
              </a:spcBef>
              <a:spcAft>
                <a:spcPct val="30000"/>
              </a:spcAft>
            </a:pPr>
            <a:r>
              <a:rPr lang="en-US" sz="2200" smtClean="0">
                <a:latin typeface="Arial" charset="0"/>
              </a:rPr>
              <a:t>Senator Dr. Safdar Abbasi.</a:t>
            </a:r>
          </a:p>
          <a:p>
            <a:pPr marL="914400" lvl="1" indent="-514350" eaLnBrk="1" hangingPunct="1">
              <a:spcBef>
                <a:spcPct val="30000"/>
              </a:spcBef>
              <a:spcAft>
                <a:spcPct val="30000"/>
              </a:spcAft>
            </a:pPr>
            <a:r>
              <a:rPr lang="en-US" sz="2200" smtClean="0">
                <a:latin typeface="Arial" charset="0"/>
              </a:rPr>
              <a:t>Ms. Naheed Khan.</a:t>
            </a:r>
          </a:p>
          <a:p>
            <a:pPr marL="914400" lvl="1" indent="-514350" eaLnBrk="1" hangingPunct="1">
              <a:spcBef>
                <a:spcPct val="30000"/>
              </a:spcBef>
              <a:spcAft>
                <a:spcPct val="30000"/>
              </a:spcAft>
            </a:pPr>
            <a:r>
              <a:rPr lang="en-US" sz="2200" smtClean="0">
                <a:latin typeface="Arial" charset="0"/>
              </a:rPr>
              <a:t>Mr. Zamurud Khan, President PPP Rawalpindi.</a:t>
            </a:r>
          </a:p>
          <a:p>
            <a:pPr marL="914400" lvl="1" indent="-514350" eaLnBrk="1" hangingPunct="1">
              <a:spcBef>
                <a:spcPct val="30000"/>
              </a:spcBef>
              <a:spcAft>
                <a:spcPct val="30000"/>
              </a:spcAft>
            </a:pPr>
            <a:r>
              <a:rPr lang="en-US" sz="2200" smtClean="0">
                <a:latin typeface="Arial" charset="0"/>
              </a:rPr>
              <a:t>Mr. Ayaz Khan @ Papu, President PSF Rawalpindi.</a:t>
            </a:r>
          </a:p>
          <a:p>
            <a:pPr marL="914400" lvl="1" indent="-514350" eaLnBrk="1" hangingPunct="1">
              <a:spcBef>
                <a:spcPct val="30000"/>
              </a:spcBef>
              <a:spcAft>
                <a:spcPct val="30000"/>
              </a:spcAft>
            </a:pPr>
            <a:r>
              <a:rPr lang="en-US" sz="2200" smtClean="0">
                <a:latin typeface="Arial" charset="0"/>
              </a:rPr>
              <a:t>Mr. Sagheer Shah, Dy. Gen. Sec. PSF Punjab.</a:t>
            </a:r>
            <a:endParaRPr lang="en-US" sz="2000" smtClean="0"/>
          </a:p>
        </p:txBody>
      </p:sp>
      <p:sp>
        <p:nvSpPr>
          <p:cNvPr id="33794" name="Rectangle 3"/>
          <p:cNvSpPr txBox="1">
            <a:spLocks noGrp="1" noChangeArrowheads="1"/>
          </p:cNvSpPr>
          <p:nvPr/>
        </p:nvSpPr>
        <p:spPr>
          <a:xfrm>
            <a:off x="6553200" y="6356351"/>
            <a:ext cx="2133600" cy="365125"/>
          </a:xfrm>
          <a:prstGeom prst="rect">
            <a:avLst/>
          </a:prstGeom>
          <a:noFill/>
        </p:spPr>
        <p:txBody>
          <a:bodyPr anchor="ctr"/>
          <a:lstStyle/>
          <a:p>
            <a:pPr algn="r" eaLnBrk="0" hangingPunct="0">
              <a:defRPr/>
            </a:pPr>
            <a:fld id="{DE9F1925-6AA0-4EA1-A6ED-101AAE8ACE89}" type="slidenum">
              <a:rPr lang="en-US" sz="1200">
                <a:solidFill>
                  <a:schemeClr val="tx1">
                    <a:tint val="75000"/>
                  </a:schemeClr>
                </a:solidFill>
                <a:cs typeface="+mn-cs"/>
              </a:rPr>
              <a:pPr algn="r" eaLnBrk="0" hangingPunct="0">
                <a:defRPr/>
              </a:pPr>
              <a:t>86</a:t>
            </a:fld>
            <a:endParaRPr lang="en-US" sz="1200">
              <a:solidFill>
                <a:schemeClr val="tx1">
                  <a:tint val="75000"/>
                </a:schemeClr>
              </a:solidFill>
              <a:cs typeface="+mn-cs"/>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4D7D0815-C211-4547-9821-52206AA9E210}" type="slidenum">
              <a:rPr lang="en-US"/>
              <a:pPr>
                <a:defRPr/>
              </a:pPr>
              <a:t>87</a:t>
            </a:fld>
            <a:endParaRPr lang="en-US"/>
          </a:p>
        </p:txBody>
      </p:sp>
      <p:sp>
        <p:nvSpPr>
          <p:cNvPr id="98306" name="Rectangle 2"/>
          <p:cNvSpPr>
            <a:spLocks noGrp="1" noChangeArrowheads="1"/>
          </p:cNvSpPr>
          <p:nvPr>
            <p:ph type="title" idx="4294967295"/>
          </p:nvPr>
        </p:nvSpPr>
        <p:spPr>
          <a:xfrm>
            <a:off x="457200" y="242889"/>
            <a:ext cx="8229600" cy="757237"/>
          </a:xfrm>
        </p:spPr>
        <p:txBody>
          <a:bodyPr/>
          <a:lstStyle/>
          <a:p>
            <a:pPr eaLnBrk="1" hangingPunct="1"/>
            <a:r>
              <a:rPr lang="en-US" sz="4000" b="1" smtClean="0">
                <a:solidFill>
                  <a:srgbClr val="17375E"/>
                </a:solidFill>
              </a:rPr>
              <a:t>….Statements Recorded/Examined</a:t>
            </a:r>
          </a:p>
        </p:txBody>
      </p:sp>
      <p:sp>
        <p:nvSpPr>
          <p:cNvPr id="98307" name="Rectangle 3"/>
          <p:cNvSpPr>
            <a:spLocks noGrp="1" noChangeArrowheads="1"/>
          </p:cNvSpPr>
          <p:nvPr>
            <p:ph idx="4294967295"/>
          </p:nvPr>
        </p:nvSpPr>
        <p:spPr>
          <a:xfrm>
            <a:off x="468314" y="1268414"/>
            <a:ext cx="8207375" cy="4870450"/>
          </a:xfrm>
        </p:spPr>
        <p:txBody>
          <a:bodyPr/>
          <a:lstStyle/>
          <a:p>
            <a:pPr marL="514350" indent="-514350" eaLnBrk="1" hangingPunct="1">
              <a:spcBef>
                <a:spcPct val="30000"/>
              </a:spcBef>
              <a:spcAft>
                <a:spcPct val="30000"/>
              </a:spcAft>
              <a:buFont typeface="Wingdings" pitchFamily="2" charset="2"/>
              <a:buAutoNum type="alphaLcPeriod" startAt="2"/>
            </a:pPr>
            <a:r>
              <a:rPr lang="en-US" sz="2800" b="1" smtClean="0">
                <a:latin typeface="Arial" charset="0"/>
              </a:rPr>
              <a:t>Police Officers</a:t>
            </a:r>
          </a:p>
          <a:p>
            <a:pPr marL="914400" lvl="1" indent="-514350" eaLnBrk="1" hangingPunct="1">
              <a:spcBef>
                <a:spcPct val="30000"/>
              </a:spcBef>
              <a:spcAft>
                <a:spcPct val="30000"/>
              </a:spcAft>
            </a:pPr>
            <a:r>
              <a:rPr lang="en-US" sz="2400" smtClean="0">
                <a:latin typeface="Arial" charset="0"/>
              </a:rPr>
              <a:t>Mr. Yasin Farooq, Ex-SSP Rawalpindi.</a:t>
            </a:r>
          </a:p>
          <a:p>
            <a:pPr marL="914400" lvl="1" indent="-514350" eaLnBrk="1" hangingPunct="1">
              <a:spcBef>
                <a:spcPct val="30000"/>
              </a:spcBef>
              <a:spcAft>
                <a:spcPct val="30000"/>
              </a:spcAft>
            </a:pPr>
            <a:r>
              <a:rPr lang="en-US" sz="2400" smtClean="0">
                <a:latin typeface="Arial" charset="0"/>
              </a:rPr>
              <a:t>Mr. Ashfaq Anwar, Ex-SP HQ, Rwp.</a:t>
            </a:r>
          </a:p>
          <a:p>
            <a:pPr marL="914400" lvl="1" indent="-514350" eaLnBrk="1" hangingPunct="1">
              <a:spcBef>
                <a:spcPct val="30000"/>
              </a:spcBef>
              <a:spcAft>
                <a:spcPct val="30000"/>
              </a:spcAft>
            </a:pPr>
            <a:r>
              <a:rPr lang="en-US" sz="2400" smtClean="0">
                <a:latin typeface="Arial" charset="0"/>
              </a:rPr>
              <a:t>Mr. Ishtiaq Hussain Shah, Ex-DSP City Rwp.</a:t>
            </a:r>
          </a:p>
          <a:p>
            <a:pPr marL="914400" lvl="1" indent="-514350" eaLnBrk="1" hangingPunct="1">
              <a:spcBef>
                <a:spcPct val="30000"/>
              </a:spcBef>
              <a:spcAft>
                <a:spcPct val="30000"/>
              </a:spcAft>
            </a:pPr>
            <a:r>
              <a:rPr lang="en-US" sz="2400" smtClean="0">
                <a:latin typeface="Arial" charset="0"/>
              </a:rPr>
              <a:t>Mr. Rana Shahid, Ex-DSP Rwp.</a:t>
            </a:r>
          </a:p>
          <a:p>
            <a:pPr marL="914400" lvl="1" indent="-514350" eaLnBrk="1" hangingPunct="1">
              <a:spcBef>
                <a:spcPct val="30000"/>
              </a:spcBef>
              <a:spcAft>
                <a:spcPct val="30000"/>
              </a:spcAft>
            </a:pPr>
            <a:r>
              <a:rPr lang="en-US" sz="2400" smtClean="0">
                <a:latin typeface="Arial" charset="0"/>
              </a:rPr>
              <a:t>Mr. Sultan Mahmood Chandhar, Ex-DSP Rwp.</a:t>
            </a:r>
          </a:p>
          <a:p>
            <a:pPr marL="914400" lvl="1" indent="-514350" eaLnBrk="1" hangingPunct="1">
              <a:spcBef>
                <a:spcPct val="30000"/>
              </a:spcBef>
              <a:spcAft>
                <a:spcPct val="30000"/>
              </a:spcAft>
            </a:pPr>
            <a:r>
              <a:rPr lang="en-US" sz="2400" smtClean="0">
                <a:latin typeface="Arial" charset="0"/>
              </a:rPr>
              <a:t>Mr. Kashif Riaz, Ex-SHO City Rwp.</a:t>
            </a:r>
          </a:p>
          <a:p>
            <a:pPr marL="914400" lvl="1" indent="-514350" eaLnBrk="1" hangingPunct="1">
              <a:spcBef>
                <a:spcPct val="30000"/>
              </a:spcBef>
              <a:spcAft>
                <a:spcPct val="30000"/>
              </a:spcAft>
            </a:pPr>
            <a:r>
              <a:rPr lang="en-US" sz="2400" smtClean="0">
                <a:latin typeface="Arial" charset="0"/>
              </a:rPr>
              <a:t>SI Nazar Hussain, City PS, Rwp.</a:t>
            </a:r>
          </a:p>
          <a:p>
            <a:pPr marL="914400" lvl="1" indent="-514350" eaLnBrk="1" hangingPunct="1">
              <a:spcBef>
                <a:spcPct val="30000"/>
              </a:spcBef>
              <a:spcAft>
                <a:spcPct val="30000"/>
              </a:spcAft>
            </a:pPr>
            <a:r>
              <a:rPr lang="en-US" sz="2400" smtClean="0">
                <a:latin typeface="Arial" charset="0"/>
              </a:rPr>
              <a:t>SI Zamir Ahmad, City PS Rwp.</a:t>
            </a:r>
            <a:endParaRPr lang="en-US" sz="2000" smtClean="0"/>
          </a:p>
        </p:txBody>
      </p:sp>
      <p:sp>
        <p:nvSpPr>
          <p:cNvPr id="34818" name="Rectangle 3"/>
          <p:cNvSpPr txBox="1">
            <a:spLocks noGrp="1" noChangeArrowheads="1"/>
          </p:cNvSpPr>
          <p:nvPr/>
        </p:nvSpPr>
        <p:spPr>
          <a:xfrm>
            <a:off x="6553200" y="6356351"/>
            <a:ext cx="2133600" cy="365125"/>
          </a:xfrm>
          <a:prstGeom prst="rect">
            <a:avLst/>
          </a:prstGeom>
          <a:noFill/>
        </p:spPr>
        <p:txBody>
          <a:bodyPr anchor="ctr"/>
          <a:lstStyle/>
          <a:p>
            <a:pPr algn="r" eaLnBrk="0" hangingPunct="0">
              <a:defRPr/>
            </a:pPr>
            <a:fld id="{D5402BF0-EE0B-4A12-AB49-8CFDA24FDD2D}" type="slidenum">
              <a:rPr lang="en-US" sz="1200">
                <a:solidFill>
                  <a:schemeClr val="tx1">
                    <a:tint val="75000"/>
                  </a:schemeClr>
                </a:solidFill>
                <a:cs typeface="+mn-cs"/>
              </a:rPr>
              <a:pPr algn="r" eaLnBrk="0" hangingPunct="0">
                <a:defRPr/>
              </a:pPr>
              <a:t>87</a:t>
            </a:fld>
            <a:endParaRPr lang="en-US" sz="1200">
              <a:solidFill>
                <a:schemeClr val="tx1">
                  <a:tint val="75000"/>
                </a:schemeClr>
              </a:solidFill>
              <a:cs typeface="+mn-cs"/>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E39593A3-DC70-4D3B-AB57-B9908F70651C}" type="slidenum">
              <a:rPr lang="en-US"/>
              <a:pPr>
                <a:defRPr/>
              </a:pPr>
              <a:t>88</a:t>
            </a:fld>
            <a:endParaRPr lang="en-US"/>
          </a:p>
        </p:txBody>
      </p:sp>
      <p:sp>
        <p:nvSpPr>
          <p:cNvPr id="99330" name="Rectangle 2"/>
          <p:cNvSpPr>
            <a:spLocks noGrp="1" noChangeArrowheads="1"/>
          </p:cNvSpPr>
          <p:nvPr>
            <p:ph type="title" idx="4294967295"/>
          </p:nvPr>
        </p:nvSpPr>
        <p:spPr>
          <a:xfrm>
            <a:off x="457200" y="242889"/>
            <a:ext cx="8229600" cy="757237"/>
          </a:xfrm>
        </p:spPr>
        <p:txBody>
          <a:bodyPr/>
          <a:lstStyle/>
          <a:p>
            <a:pPr eaLnBrk="1" hangingPunct="1"/>
            <a:r>
              <a:rPr lang="en-US" sz="4000" b="1" smtClean="0">
                <a:solidFill>
                  <a:srgbClr val="17375E"/>
                </a:solidFill>
              </a:rPr>
              <a:t>….Statements Recorded/Examined</a:t>
            </a:r>
          </a:p>
        </p:txBody>
      </p:sp>
      <p:sp>
        <p:nvSpPr>
          <p:cNvPr id="99331" name="Rectangle 3"/>
          <p:cNvSpPr>
            <a:spLocks noGrp="1" noChangeArrowheads="1"/>
          </p:cNvSpPr>
          <p:nvPr>
            <p:ph idx="4294967295"/>
          </p:nvPr>
        </p:nvSpPr>
        <p:spPr>
          <a:xfrm>
            <a:off x="538164" y="1285876"/>
            <a:ext cx="8137525" cy="4500563"/>
          </a:xfrm>
        </p:spPr>
        <p:txBody>
          <a:bodyPr/>
          <a:lstStyle/>
          <a:p>
            <a:pPr marL="514350" indent="-514350" eaLnBrk="1" hangingPunct="1">
              <a:spcBef>
                <a:spcPct val="30000"/>
              </a:spcBef>
              <a:spcAft>
                <a:spcPct val="30000"/>
              </a:spcAft>
              <a:buFont typeface="Wingdings" pitchFamily="2" charset="2"/>
              <a:buNone/>
            </a:pPr>
            <a:r>
              <a:rPr lang="en-US" sz="2800" b="1" smtClean="0"/>
              <a:t>c. 	Doctors</a:t>
            </a:r>
          </a:p>
          <a:p>
            <a:pPr marL="914400" lvl="1" indent="-514350" eaLnBrk="1" hangingPunct="1">
              <a:spcBef>
                <a:spcPct val="30000"/>
              </a:spcBef>
              <a:spcAft>
                <a:spcPct val="30000"/>
              </a:spcAft>
            </a:pPr>
            <a:r>
              <a:rPr lang="en-US" sz="2400" smtClean="0">
                <a:latin typeface="Arial" charset="0"/>
              </a:rPr>
              <a:t>Dr Aurangzeb RGH, Rwp.</a:t>
            </a:r>
          </a:p>
          <a:p>
            <a:pPr marL="914400" lvl="1" indent="-514350" eaLnBrk="1" hangingPunct="1">
              <a:spcBef>
                <a:spcPct val="30000"/>
              </a:spcBef>
              <a:spcAft>
                <a:spcPct val="30000"/>
              </a:spcAft>
            </a:pPr>
            <a:r>
              <a:rPr lang="en-US" sz="2400" smtClean="0">
                <a:latin typeface="Arial" charset="0"/>
              </a:rPr>
              <a:t>Dr. Habib Ahmad Khan, Ex-Med Supt RGH, Rwp</a:t>
            </a:r>
          </a:p>
          <a:p>
            <a:pPr marL="914400" lvl="1" indent="-514350" eaLnBrk="1" hangingPunct="1">
              <a:spcBef>
                <a:spcPct val="30000"/>
              </a:spcBef>
              <a:spcAft>
                <a:spcPct val="30000"/>
              </a:spcAft>
            </a:pPr>
            <a:r>
              <a:rPr lang="en-US" sz="2400" smtClean="0">
                <a:latin typeface="Arial" charset="0"/>
              </a:rPr>
              <a:t>Dr. Nasir Khan, Asst Prof RGH, Rwp</a:t>
            </a:r>
          </a:p>
          <a:p>
            <a:pPr marL="914400" lvl="1" indent="-514350" eaLnBrk="1" hangingPunct="1">
              <a:spcBef>
                <a:spcPct val="30000"/>
              </a:spcBef>
              <a:spcAft>
                <a:spcPct val="30000"/>
              </a:spcAft>
            </a:pPr>
            <a:r>
              <a:rPr lang="en-US" sz="2400" smtClean="0">
                <a:latin typeface="Arial" charset="0"/>
              </a:rPr>
              <a:t>Dr. Qudsiya Anjum Qureshi, Ex-DD RGH, Rwp</a:t>
            </a:r>
          </a:p>
          <a:p>
            <a:pPr marL="914400" lvl="1" indent="-514350" eaLnBrk="1" hangingPunct="1">
              <a:spcBef>
                <a:spcPct val="30000"/>
              </a:spcBef>
              <a:spcAft>
                <a:spcPct val="30000"/>
              </a:spcAft>
            </a:pPr>
            <a:r>
              <a:rPr lang="en-US" sz="2400" smtClean="0">
                <a:latin typeface="Arial" charset="0"/>
              </a:rPr>
              <a:t>Dr Saeeda Yasmin, Ex-post grad trainee RGH, Rwp</a:t>
            </a:r>
          </a:p>
          <a:p>
            <a:pPr marL="914400" lvl="1" indent="-514350" eaLnBrk="1" hangingPunct="1">
              <a:spcBef>
                <a:spcPct val="30000"/>
              </a:spcBef>
              <a:spcAft>
                <a:spcPct val="30000"/>
              </a:spcAft>
            </a:pPr>
            <a:r>
              <a:rPr lang="en-US" sz="2400" smtClean="0">
                <a:latin typeface="Arial" charset="0"/>
              </a:rPr>
              <a:t>Dr. Samra Ayub, Ex-casualty med officer RGH, Rwp</a:t>
            </a:r>
          </a:p>
          <a:p>
            <a:pPr marL="514350" indent="-514350" eaLnBrk="1" hangingPunct="1">
              <a:spcBef>
                <a:spcPct val="30000"/>
              </a:spcBef>
              <a:spcAft>
                <a:spcPct val="30000"/>
              </a:spcAft>
              <a:buFont typeface="Wingdings" pitchFamily="2" charset="2"/>
              <a:buNone/>
            </a:pPr>
            <a:endParaRPr lang="en-US" sz="2400" smtClean="0">
              <a:latin typeface="Arial" charset="0"/>
            </a:endParaRPr>
          </a:p>
          <a:p>
            <a:pPr marL="514350" indent="-514350" eaLnBrk="1" hangingPunct="1">
              <a:spcBef>
                <a:spcPct val="30000"/>
              </a:spcBef>
              <a:spcAft>
                <a:spcPct val="30000"/>
              </a:spcAft>
              <a:buFont typeface="Wingdings" pitchFamily="2" charset="2"/>
              <a:buNone/>
            </a:pPr>
            <a:endParaRPr lang="en-US" sz="2400" smtClean="0">
              <a:latin typeface="Arial" charset="0"/>
            </a:endParaRPr>
          </a:p>
          <a:p>
            <a:pPr marL="514350" indent="-514350" eaLnBrk="1" hangingPunct="1">
              <a:spcBef>
                <a:spcPct val="30000"/>
              </a:spcBef>
              <a:spcAft>
                <a:spcPct val="30000"/>
              </a:spcAft>
            </a:pPr>
            <a:endParaRPr lang="en-US" sz="2400" smtClean="0"/>
          </a:p>
          <a:p>
            <a:pPr marL="514350" indent="-514350" eaLnBrk="1" hangingPunct="1">
              <a:spcBef>
                <a:spcPct val="30000"/>
              </a:spcBef>
              <a:spcAft>
                <a:spcPct val="30000"/>
              </a:spcAft>
              <a:buFont typeface="Wingdings" pitchFamily="2" charset="2"/>
              <a:buNone/>
            </a:pPr>
            <a:endParaRPr lang="en-US" sz="2400" smtClean="0"/>
          </a:p>
          <a:p>
            <a:pPr marL="514350" indent="-514350" eaLnBrk="1" hangingPunct="1">
              <a:spcBef>
                <a:spcPct val="30000"/>
              </a:spcBef>
              <a:spcAft>
                <a:spcPct val="30000"/>
              </a:spcAft>
            </a:pPr>
            <a:endParaRPr lang="en-US" sz="2400" smtClean="0"/>
          </a:p>
          <a:p>
            <a:pPr marL="514350" indent="-514350" eaLnBrk="1" hangingPunct="1">
              <a:spcBef>
                <a:spcPct val="30000"/>
              </a:spcBef>
              <a:spcAft>
                <a:spcPct val="30000"/>
              </a:spcAft>
            </a:pPr>
            <a:endParaRPr lang="en-US" sz="2400" smtClean="0"/>
          </a:p>
        </p:txBody>
      </p:sp>
      <p:sp>
        <p:nvSpPr>
          <p:cNvPr id="35842" name="Rectangle 3"/>
          <p:cNvSpPr txBox="1">
            <a:spLocks noGrp="1" noChangeArrowheads="1"/>
          </p:cNvSpPr>
          <p:nvPr/>
        </p:nvSpPr>
        <p:spPr>
          <a:xfrm>
            <a:off x="6553200" y="6356351"/>
            <a:ext cx="2133600" cy="365125"/>
          </a:xfrm>
          <a:prstGeom prst="rect">
            <a:avLst/>
          </a:prstGeom>
          <a:noFill/>
        </p:spPr>
        <p:txBody>
          <a:bodyPr anchor="ctr"/>
          <a:lstStyle/>
          <a:p>
            <a:pPr algn="r" eaLnBrk="0" hangingPunct="0">
              <a:defRPr/>
            </a:pPr>
            <a:fld id="{E4BCFC73-9882-42DB-8902-341625C817DF}" type="slidenum">
              <a:rPr lang="en-US" sz="1200">
                <a:solidFill>
                  <a:schemeClr val="tx1">
                    <a:tint val="75000"/>
                  </a:schemeClr>
                </a:solidFill>
                <a:cs typeface="+mn-cs"/>
              </a:rPr>
              <a:pPr algn="r" eaLnBrk="0" hangingPunct="0">
                <a:defRPr/>
              </a:pPr>
              <a:t>88</a:t>
            </a:fld>
            <a:endParaRPr lang="en-US" sz="1200">
              <a:solidFill>
                <a:schemeClr val="tx1">
                  <a:tint val="75000"/>
                </a:schemeClr>
              </a:solidFill>
              <a:cs typeface="+mn-cs"/>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66FD67E7-EF87-4B83-A384-02A12848974E}" type="slidenum">
              <a:rPr lang="en-US"/>
              <a:pPr>
                <a:defRPr/>
              </a:pPr>
              <a:t>89</a:t>
            </a:fld>
            <a:endParaRPr lang="en-US"/>
          </a:p>
        </p:txBody>
      </p:sp>
      <p:sp>
        <p:nvSpPr>
          <p:cNvPr id="100354" name="Rectangle 2"/>
          <p:cNvSpPr>
            <a:spLocks noGrp="1" noChangeArrowheads="1"/>
          </p:cNvSpPr>
          <p:nvPr>
            <p:ph type="title" idx="4294967295"/>
          </p:nvPr>
        </p:nvSpPr>
        <p:spPr>
          <a:xfrm>
            <a:off x="468313" y="260350"/>
            <a:ext cx="8229600" cy="757238"/>
          </a:xfrm>
        </p:spPr>
        <p:txBody>
          <a:bodyPr/>
          <a:lstStyle/>
          <a:p>
            <a:pPr eaLnBrk="1" hangingPunct="1"/>
            <a:r>
              <a:rPr lang="en-US" sz="4000" b="1" smtClean="0">
                <a:solidFill>
                  <a:srgbClr val="17375E"/>
                </a:solidFill>
              </a:rPr>
              <a:t>….Statements Recorded/Examined</a:t>
            </a:r>
          </a:p>
        </p:txBody>
      </p:sp>
      <p:sp>
        <p:nvSpPr>
          <p:cNvPr id="100355" name="Rectangle 3"/>
          <p:cNvSpPr>
            <a:spLocks noGrp="1" noChangeArrowheads="1"/>
          </p:cNvSpPr>
          <p:nvPr>
            <p:ph idx="4294967295"/>
          </p:nvPr>
        </p:nvSpPr>
        <p:spPr>
          <a:xfrm>
            <a:off x="71439" y="1285875"/>
            <a:ext cx="9324975" cy="5202238"/>
          </a:xfrm>
        </p:spPr>
        <p:txBody>
          <a:bodyPr/>
          <a:lstStyle/>
          <a:p>
            <a:pPr marL="514350" indent="-514350" eaLnBrk="1" hangingPunct="1">
              <a:lnSpc>
                <a:spcPct val="60000"/>
              </a:lnSpc>
              <a:buFont typeface="Wingdings" pitchFamily="2" charset="2"/>
              <a:buAutoNum type="alphaLcPeriod" startAt="2"/>
            </a:pPr>
            <a:r>
              <a:rPr lang="en-US" sz="2500" b="1" smtClean="0"/>
              <a:t>Others / Govt. Officials</a:t>
            </a:r>
          </a:p>
          <a:p>
            <a:pPr marL="914400" lvl="1" indent="-514350" eaLnBrk="1" hangingPunct="1">
              <a:lnSpc>
                <a:spcPct val="80000"/>
              </a:lnSpc>
              <a:spcBef>
                <a:spcPct val="25000"/>
              </a:spcBef>
            </a:pPr>
            <a:r>
              <a:rPr lang="en-US" sz="2200" smtClean="0">
                <a:latin typeface="Arial" charset="0"/>
              </a:rPr>
              <a:t>Gen (r) Hameed Gul</a:t>
            </a:r>
          </a:p>
          <a:p>
            <a:pPr marL="914400" lvl="1" indent="-514350" eaLnBrk="1" hangingPunct="1">
              <a:lnSpc>
                <a:spcPct val="80000"/>
              </a:lnSpc>
              <a:spcBef>
                <a:spcPct val="25000"/>
              </a:spcBef>
            </a:pPr>
            <a:r>
              <a:rPr lang="en-US" sz="2200" smtClean="0">
                <a:latin typeface="Arial" charset="0"/>
              </a:rPr>
              <a:t>Syed kamal Shah, Ex-Secretary Interior</a:t>
            </a:r>
          </a:p>
          <a:p>
            <a:pPr marL="914400" lvl="1" indent="-514350" eaLnBrk="1" hangingPunct="1">
              <a:lnSpc>
                <a:spcPct val="80000"/>
              </a:lnSpc>
              <a:spcBef>
                <a:spcPct val="25000"/>
              </a:spcBef>
            </a:pPr>
            <a:r>
              <a:rPr lang="en-US" sz="2200" smtClean="0">
                <a:latin typeface="Arial" charset="0"/>
              </a:rPr>
              <a:t>Brig. (r) Syed Ejaz Shah, Ex-DG, IB</a:t>
            </a:r>
          </a:p>
          <a:p>
            <a:pPr marL="914400" lvl="1" indent="-514350" eaLnBrk="1" hangingPunct="1">
              <a:lnSpc>
                <a:spcPct val="80000"/>
              </a:lnSpc>
              <a:spcBef>
                <a:spcPct val="25000"/>
              </a:spcBef>
            </a:pPr>
            <a:r>
              <a:rPr lang="en-US" sz="2200" smtClean="0">
                <a:latin typeface="Arial" charset="0"/>
              </a:rPr>
              <a:t>Brig. (r) Javed Iqbal Cheema, Ex-DG NCMC</a:t>
            </a:r>
          </a:p>
          <a:p>
            <a:pPr marL="914400" lvl="1" indent="-514350" eaLnBrk="1" hangingPunct="1">
              <a:lnSpc>
                <a:spcPct val="80000"/>
              </a:lnSpc>
              <a:spcBef>
                <a:spcPct val="25000"/>
              </a:spcBef>
            </a:pPr>
            <a:r>
              <a:rPr lang="en-US" sz="2200" smtClean="0">
                <a:latin typeface="Arial" charset="0"/>
              </a:rPr>
              <a:t>Syed Asghar Raza Gardezi, Ex-DG IB</a:t>
            </a:r>
          </a:p>
          <a:p>
            <a:pPr marL="914400" lvl="1" indent="-514350" eaLnBrk="1" hangingPunct="1">
              <a:lnSpc>
                <a:spcPct val="80000"/>
              </a:lnSpc>
              <a:spcBef>
                <a:spcPct val="25000"/>
              </a:spcBef>
            </a:pPr>
            <a:r>
              <a:rPr lang="en-US" sz="2200" smtClean="0">
                <a:latin typeface="Arial" charset="0"/>
              </a:rPr>
              <a:t>Mr. Khusro Pervaiz Khan, Ex-Secretary Home, Punjab</a:t>
            </a:r>
          </a:p>
          <a:p>
            <a:pPr marL="914400" lvl="1" indent="-514350" eaLnBrk="1" hangingPunct="1">
              <a:lnSpc>
                <a:spcPct val="80000"/>
              </a:lnSpc>
              <a:spcBef>
                <a:spcPct val="25000"/>
              </a:spcBef>
            </a:pPr>
            <a:r>
              <a:rPr lang="en-US" sz="2200" smtClean="0">
                <a:latin typeface="Arial" charset="0"/>
              </a:rPr>
              <a:t>Lt. Gen ® Tauqeer Zia.</a:t>
            </a:r>
          </a:p>
          <a:p>
            <a:pPr marL="914400" lvl="1" indent="-514350" eaLnBrk="1" hangingPunct="1">
              <a:lnSpc>
                <a:spcPct val="80000"/>
              </a:lnSpc>
              <a:spcBef>
                <a:spcPct val="25000"/>
              </a:spcBef>
            </a:pPr>
            <a:r>
              <a:rPr lang="en-US" sz="2200" smtClean="0">
                <a:latin typeface="Arial" charset="0"/>
              </a:rPr>
              <a:t>Col. (r) Muhammad Mohsin Mahmood, Ex-Dir. Technical, IB</a:t>
            </a:r>
          </a:p>
          <a:p>
            <a:pPr marL="914400" lvl="1" indent="-514350" eaLnBrk="1" hangingPunct="1">
              <a:lnSpc>
                <a:spcPct val="80000"/>
              </a:lnSpc>
              <a:spcBef>
                <a:spcPct val="25000"/>
              </a:spcBef>
            </a:pPr>
            <a:r>
              <a:rPr lang="en-US" sz="2200" smtClean="0">
                <a:latin typeface="Arial" charset="0"/>
              </a:rPr>
              <a:t>Dr. Abdur Rehman, Ex-Emergency Officer, Rescue-1122</a:t>
            </a:r>
          </a:p>
          <a:p>
            <a:pPr marL="914400" lvl="1" indent="-514350" eaLnBrk="1" hangingPunct="1">
              <a:lnSpc>
                <a:spcPct val="80000"/>
              </a:lnSpc>
              <a:spcBef>
                <a:spcPct val="25000"/>
              </a:spcBef>
            </a:pPr>
            <a:r>
              <a:rPr lang="en-US" sz="2200" smtClean="0">
                <a:latin typeface="Arial" charset="0"/>
              </a:rPr>
              <a:t> Mr. Ghulam Muhammad Naz, Asstt. Fire Officer, Rwp.</a:t>
            </a:r>
          </a:p>
          <a:p>
            <a:pPr marL="914400" lvl="1" indent="-514350" eaLnBrk="1" hangingPunct="1">
              <a:lnSpc>
                <a:spcPct val="80000"/>
              </a:lnSpc>
              <a:spcBef>
                <a:spcPct val="25000"/>
              </a:spcBef>
            </a:pPr>
            <a:r>
              <a:rPr lang="en-US" sz="2200" smtClean="0">
                <a:latin typeface="Arial" charset="0"/>
              </a:rPr>
              <a:t>Raja Walayat Khan Satti, Civil Defence, Rwp.</a:t>
            </a:r>
          </a:p>
          <a:p>
            <a:pPr marL="914400" lvl="1" indent="-514350" eaLnBrk="1" hangingPunct="1">
              <a:lnSpc>
                <a:spcPct val="80000"/>
              </a:lnSpc>
              <a:spcBef>
                <a:spcPct val="25000"/>
              </a:spcBef>
            </a:pPr>
            <a:r>
              <a:rPr lang="en-US" sz="2200" smtClean="0">
                <a:latin typeface="Arial" charset="0"/>
              </a:rPr>
              <a:t>Abdul Razzak Mirani, Personal Attendant to Mohtarma  BB.</a:t>
            </a:r>
          </a:p>
          <a:p>
            <a:pPr marL="914400" lvl="1" indent="-514350" eaLnBrk="1" hangingPunct="1">
              <a:lnSpc>
                <a:spcPct val="80000"/>
              </a:lnSpc>
              <a:spcBef>
                <a:spcPct val="25000"/>
              </a:spcBef>
            </a:pPr>
            <a:r>
              <a:rPr lang="en-US" sz="2200" smtClean="0">
                <a:latin typeface="Arial" charset="0"/>
              </a:rPr>
              <a:t>Khizar Khan, Driver Zardari House.</a:t>
            </a:r>
          </a:p>
          <a:p>
            <a:pPr marL="914400" lvl="1" indent="-514350" eaLnBrk="1" hangingPunct="1">
              <a:lnSpc>
                <a:spcPct val="80000"/>
              </a:lnSpc>
              <a:spcBef>
                <a:spcPct val="25000"/>
              </a:spcBef>
            </a:pPr>
            <a:r>
              <a:rPr lang="en-US" sz="2200" smtClean="0">
                <a:latin typeface="Arial" charset="0"/>
              </a:rPr>
              <a:t>Mark Alan Siegel, Lobbyist and Personal friend of Mohtarma BB.</a:t>
            </a:r>
            <a:endParaRPr lang="en-US" sz="1700" smtClean="0"/>
          </a:p>
          <a:p>
            <a:pPr marL="514350" indent="-514350" eaLnBrk="1" hangingPunct="1">
              <a:lnSpc>
                <a:spcPct val="60000"/>
              </a:lnSpc>
            </a:pPr>
            <a:endParaRPr lang="en-US" sz="1900" smtClean="0"/>
          </a:p>
        </p:txBody>
      </p:sp>
      <p:sp>
        <p:nvSpPr>
          <p:cNvPr id="36866" name="Rectangle 3"/>
          <p:cNvSpPr txBox="1">
            <a:spLocks noGrp="1" noChangeArrowheads="1"/>
          </p:cNvSpPr>
          <p:nvPr/>
        </p:nvSpPr>
        <p:spPr>
          <a:xfrm>
            <a:off x="6553200" y="6356351"/>
            <a:ext cx="2133600" cy="365125"/>
          </a:xfrm>
          <a:prstGeom prst="rect">
            <a:avLst/>
          </a:prstGeom>
          <a:noFill/>
        </p:spPr>
        <p:txBody>
          <a:bodyPr anchor="ctr"/>
          <a:lstStyle/>
          <a:p>
            <a:pPr algn="r" eaLnBrk="0" hangingPunct="0">
              <a:defRPr/>
            </a:pPr>
            <a:fld id="{4B1138D2-668A-46F6-90CC-95B68511C29B}" type="slidenum">
              <a:rPr lang="en-US" sz="1200">
                <a:solidFill>
                  <a:schemeClr val="tx1">
                    <a:tint val="75000"/>
                  </a:schemeClr>
                </a:solidFill>
                <a:cs typeface="+mn-cs"/>
              </a:rPr>
              <a:pPr algn="r" eaLnBrk="0" hangingPunct="0">
                <a:defRPr/>
              </a:pPr>
              <a:t>89</a:t>
            </a:fld>
            <a:endParaRPr lang="en-US" sz="1200">
              <a:solidFill>
                <a:schemeClr val="tx1">
                  <a:tint val="75000"/>
                </a:schemeClr>
              </a:solidFill>
              <a:cs typeface="+mn-cs"/>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p:cNvSpPr>
          <p:nvPr>
            <p:ph type="title" idx="4294967295"/>
          </p:nvPr>
        </p:nvSpPr>
        <p:spPr>
          <a:xfrm>
            <a:off x="0" y="404664"/>
            <a:ext cx="9144000" cy="758952"/>
          </a:xfrm>
        </p:spPr>
        <p:txBody>
          <a:bodyPr>
            <a:noAutofit/>
          </a:bodyPr>
          <a:lstStyle/>
          <a:p>
            <a:r>
              <a:rPr lang="en-GB" sz="2800" b="1" dirty="0"/>
              <a:t>DIALOGUE WITH </a:t>
            </a:r>
            <a:br>
              <a:rPr lang="en-GB" sz="2800" b="1" dirty="0"/>
            </a:br>
            <a:r>
              <a:rPr lang="en-GB" sz="2800" b="1" dirty="0"/>
              <a:t>MILITARY LEADERSHIP – RESTORATION OF DEMOCRACY</a:t>
            </a:r>
          </a:p>
        </p:txBody>
      </p:sp>
      <p:sp>
        <p:nvSpPr>
          <p:cNvPr id="21506" name="Rectangle 3"/>
          <p:cNvSpPr>
            <a:spLocks noGrp="1"/>
          </p:cNvSpPr>
          <p:nvPr>
            <p:ph type="body" idx="4294967295"/>
          </p:nvPr>
        </p:nvSpPr>
        <p:spPr/>
        <p:txBody>
          <a:bodyPr/>
          <a:lstStyle/>
          <a:p>
            <a:r>
              <a:rPr lang="en-GB" sz="2400" dirty="0" smtClean="0"/>
              <a:t>Mr. Rehman Malik initiated the dialogue through Mr. Tariq Aziz and under the instructions of Shaheed Mohtarma Benazir Bhutto consequent to which a number of meetings took place with Military leadership in London.</a:t>
            </a:r>
          </a:p>
          <a:p>
            <a:r>
              <a:rPr lang="en-GB" sz="2400" dirty="0" smtClean="0"/>
              <a:t>Two meetings took place with Mohtrama Benazir Bhutto with two Generals from Musharraf side and Mr. Rehman Malik assisted her in two  meetings with Pervez Musharraf.</a:t>
            </a:r>
          </a:p>
          <a:p>
            <a:r>
              <a:rPr lang="en-GB" sz="2400" dirty="0" smtClean="0"/>
              <a:t>Mohtarma Benazir Bhutto Shaheed had two major demands from Pervez Musharraf –</a:t>
            </a:r>
            <a:r>
              <a:rPr lang="en-GB" sz="2400" b="1" dirty="0" smtClean="0"/>
              <a:t> (</a:t>
            </a:r>
            <a:r>
              <a:rPr lang="en-GB" sz="2400" b="1" dirty="0" err="1" smtClean="0"/>
              <a:t>i</a:t>
            </a:r>
            <a:r>
              <a:rPr lang="en-GB" sz="2400" b="1" dirty="0" smtClean="0"/>
              <a:t>) to give up his uniform before elections and (ii) early, fair and free and transparent elections.</a:t>
            </a:r>
          </a:p>
          <a:p>
            <a:endParaRPr lang="en-GB" sz="2400" dirty="0" smtClean="0"/>
          </a:p>
        </p:txBody>
      </p:sp>
      <p:sp>
        <p:nvSpPr>
          <p:cNvPr id="4" name="Slide Number Placeholder 3"/>
          <p:cNvSpPr>
            <a:spLocks noGrp="1"/>
          </p:cNvSpPr>
          <p:nvPr>
            <p:ph type="sldNum" sz="quarter" idx="12"/>
          </p:nvPr>
        </p:nvSpPr>
        <p:spPr/>
        <p:txBody>
          <a:bodyPr/>
          <a:lstStyle/>
          <a:p>
            <a:pPr>
              <a:defRPr/>
            </a:pPr>
            <a:fld id="{82D19354-2084-465C-8051-64FC42390EC5}" type="slidenum">
              <a:rPr lang="en-US" smtClean="0"/>
              <a:pPr>
                <a:defRPr/>
              </a:pPr>
              <a:t>9</a:t>
            </a:fld>
            <a:endParaRPr lang="en-US"/>
          </a:p>
        </p:txBody>
      </p:sp>
    </p:spTree>
    <p:extLst>
      <p:ext uri="{BB962C8B-B14F-4D97-AF65-F5344CB8AC3E}">
        <p14:creationId xmlns:p14="http://schemas.microsoft.com/office/powerpoint/2010/main" val="1679824710"/>
      </p:ext>
    </p:extLst>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B0D3FB66-03C5-4899-BDCD-2120A941F018}" type="slidenum">
              <a:rPr lang="en-US"/>
              <a:pPr>
                <a:defRPr/>
              </a:pPr>
              <a:t>90</a:t>
            </a:fld>
            <a:endParaRPr lang="en-US"/>
          </a:p>
        </p:txBody>
      </p:sp>
      <p:sp>
        <p:nvSpPr>
          <p:cNvPr id="4" name="Slide Number Placeholder 3"/>
          <p:cNvSpPr txBox="1">
            <a:spLocks noGrp="1"/>
          </p:cNvSpPr>
          <p:nvPr/>
        </p:nvSpPr>
        <p:spPr>
          <a:xfrm>
            <a:off x="6553200" y="6356351"/>
            <a:ext cx="2133600" cy="365125"/>
          </a:xfrm>
          <a:prstGeom prst="rect">
            <a:avLst/>
          </a:prstGeom>
          <a:noFill/>
        </p:spPr>
        <p:txBody>
          <a:bodyPr anchor="ctr"/>
          <a:lstStyle/>
          <a:p>
            <a:pPr algn="r" eaLnBrk="0" hangingPunct="0">
              <a:defRPr/>
            </a:pPr>
            <a:fld id="{90E2DD52-E1FA-47D0-9773-F444CBB7C32F}" type="slidenum">
              <a:rPr lang="en-US" sz="1200">
                <a:solidFill>
                  <a:schemeClr val="tx1">
                    <a:tint val="75000"/>
                  </a:schemeClr>
                </a:solidFill>
                <a:cs typeface="+mn-cs"/>
              </a:rPr>
              <a:pPr algn="r" eaLnBrk="0" hangingPunct="0">
                <a:defRPr/>
              </a:pPr>
              <a:t>90</a:t>
            </a:fld>
            <a:endParaRPr lang="en-US" sz="1200">
              <a:solidFill>
                <a:schemeClr val="tx1">
                  <a:tint val="75000"/>
                </a:schemeClr>
              </a:solidFill>
              <a:cs typeface="+mn-cs"/>
            </a:endParaRPr>
          </a:p>
        </p:txBody>
      </p:sp>
      <p:sp>
        <p:nvSpPr>
          <p:cNvPr id="101379" name="Title 1"/>
          <p:cNvSpPr txBox="1">
            <a:spLocks/>
          </p:cNvSpPr>
          <p:nvPr/>
        </p:nvSpPr>
        <p:spPr bwMode="auto">
          <a:xfrm>
            <a:off x="468313" y="333375"/>
            <a:ext cx="8229600" cy="1143000"/>
          </a:xfrm>
          <a:prstGeom prst="rect">
            <a:avLst/>
          </a:prstGeom>
          <a:noFill/>
          <a:ln w="9525">
            <a:noFill/>
            <a:miter lim="800000"/>
            <a:headEnd/>
            <a:tailEnd/>
          </a:ln>
        </p:spPr>
        <p:txBody>
          <a:bodyPr anchor="ctr"/>
          <a:lstStyle/>
          <a:p>
            <a:pPr algn="ctr" eaLnBrk="0" hangingPunct="0"/>
            <a:r>
              <a:rPr lang="en-US" sz="3600" b="1">
                <a:solidFill>
                  <a:schemeClr val="tx2"/>
                </a:solidFill>
                <a:latin typeface="Calibri" pitchFamily="34" charset="0"/>
              </a:rPr>
              <a:t>Accused’s connection with  Haqqania Madrassah, Akora Khattak, Nowshera</a:t>
            </a:r>
          </a:p>
        </p:txBody>
      </p:sp>
      <p:pic>
        <p:nvPicPr>
          <p:cNvPr id="101380" name="Picture 4" descr="haqqania1"/>
          <p:cNvPicPr>
            <a:picLocks noChangeAspect="1" noChangeArrowheads="1"/>
          </p:cNvPicPr>
          <p:nvPr/>
        </p:nvPicPr>
        <p:blipFill>
          <a:blip r:embed="rId2"/>
          <a:srcRect/>
          <a:stretch>
            <a:fillRect/>
          </a:stretch>
        </p:blipFill>
        <p:spPr bwMode="auto">
          <a:xfrm>
            <a:off x="1260477" y="1557339"/>
            <a:ext cx="6480175" cy="4845050"/>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61F11A44-F54A-48C6-A2F8-C583AC84A4B3}" type="slidenum">
              <a:rPr lang="en-US"/>
              <a:pPr>
                <a:defRPr/>
              </a:pPr>
              <a:t>91</a:t>
            </a:fld>
            <a:endParaRPr lang="en-US"/>
          </a:p>
        </p:txBody>
      </p:sp>
      <p:sp>
        <p:nvSpPr>
          <p:cNvPr id="102402" name="Title 1"/>
          <p:cNvSpPr>
            <a:spLocks noGrp="1"/>
          </p:cNvSpPr>
          <p:nvPr>
            <p:ph type="title" idx="4294967295"/>
          </p:nvPr>
        </p:nvSpPr>
        <p:spPr/>
        <p:txBody>
          <a:bodyPr/>
          <a:lstStyle/>
          <a:p>
            <a:r>
              <a:rPr lang="en-US" sz="4000" b="1" smtClean="0"/>
              <a:t>Madrassah Haqqania, Akora Khattak, </a:t>
            </a:r>
            <a:br>
              <a:rPr lang="en-US" sz="4000" b="1" smtClean="0"/>
            </a:br>
            <a:r>
              <a:rPr lang="en-US" sz="4000" b="1" smtClean="0"/>
              <a:t>Nowshera, KPK</a:t>
            </a:r>
          </a:p>
        </p:txBody>
      </p:sp>
      <p:sp>
        <p:nvSpPr>
          <p:cNvPr id="102403" name="Content Placeholder 2"/>
          <p:cNvSpPr>
            <a:spLocks noGrp="1"/>
          </p:cNvSpPr>
          <p:nvPr>
            <p:ph idx="4294967295"/>
          </p:nvPr>
        </p:nvSpPr>
        <p:spPr/>
        <p:txBody>
          <a:bodyPr/>
          <a:lstStyle/>
          <a:p>
            <a:pPr algn="just"/>
            <a:r>
              <a:rPr lang="en-US" sz="2400" b="1" smtClean="0"/>
              <a:t>A major Deoband School in Pakistan.</a:t>
            </a:r>
          </a:p>
          <a:p>
            <a:pPr algn="just"/>
            <a:r>
              <a:rPr lang="en-US" sz="2400" b="1" smtClean="0"/>
              <a:t>Provides religious education to approx 4000 students. </a:t>
            </a:r>
          </a:p>
          <a:p>
            <a:pPr algn="just"/>
            <a:r>
              <a:rPr lang="en-US" sz="2400" b="1" smtClean="0"/>
              <a:t>Most of Taliban leadership in Pak &amp; Afghanistan including Mullah Umar &amp; Jalaluddin Haqqani are students of this Madrassah. </a:t>
            </a:r>
          </a:p>
          <a:p>
            <a:pPr algn="just"/>
            <a:r>
              <a:rPr lang="en-US" sz="2400" b="1" smtClean="0"/>
              <a:t>Militants of banned organizations have used this madrassah &amp; other such schools as hideouts, with or without knowledge of the management. </a:t>
            </a:r>
          </a:p>
          <a:p>
            <a:pPr algn="just"/>
            <a:r>
              <a:rPr lang="en-US" sz="2400" b="1" smtClean="0"/>
              <a:t>Six accused namely Qari Ismail, Nasrullah, Abad-ur-Rehman, Abdullah @ Saddam, Faiz @ Kiskit, Abdur Rashid Turabi were students of Madrassah Haqqania at various periods.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951545E6-4A87-4D03-806E-EA064BE2CAEF}" type="slidenum">
              <a:rPr lang="en-US"/>
              <a:pPr>
                <a:defRPr/>
              </a:pPr>
              <a:t>92</a:t>
            </a:fld>
            <a:endParaRPr lang="en-US"/>
          </a:p>
        </p:txBody>
      </p:sp>
      <p:sp>
        <p:nvSpPr>
          <p:cNvPr id="103426" name="Rectangle 2"/>
          <p:cNvSpPr>
            <a:spLocks noGrp="1" noChangeArrowheads="1"/>
          </p:cNvSpPr>
          <p:nvPr>
            <p:ph type="title" idx="4294967295"/>
          </p:nvPr>
        </p:nvSpPr>
        <p:spPr>
          <a:xfrm>
            <a:off x="0" y="257176"/>
            <a:ext cx="9144000" cy="868363"/>
          </a:xfrm>
        </p:spPr>
        <p:txBody>
          <a:bodyPr/>
          <a:lstStyle/>
          <a:p>
            <a:pPr eaLnBrk="1" hangingPunct="1">
              <a:lnSpc>
                <a:spcPct val="80000"/>
              </a:lnSpc>
              <a:spcBef>
                <a:spcPts val="1200"/>
              </a:spcBef>
              <a:spcAft>
                <a:spcPts val="1200"/>
              </a:spcAft>
            </a:pPr>
            <a:r>
              <a:rPr lang="en-US" sz="4000" b="1" smtClean="0"/>
              <a:t>Accused’s connection with  Haqqania Madrassah, Akora Khattak, Nowshera</a:t>
            </a:r>
          </a:p>
        </p:txBody>
      </p:sp>
      <p:sp>
        <p:nvSpPr>
          <p:cNvPr id="103427" name="Rectangle 3"/>
          <p:cNvSpPr>
            <a:spLocks noGrp="1" noChangeArrowheads="1"/>
          </p:cNvSpPr>
          <p:nvPr>
            <p:ph idx="4294967295"/>
          </p:nvPr>
        </p:nvSpPr>
        <p:spPr>
          <a:xfrm>
            <a:off x="611189" y="1341439"/>
            <a:ext cx="7921625" cy="5759450"/>
          </a:xfrm>
        </p:spPr>
        <p:txBody>
          <a:bodyPr/>
          <a:lstStyle/>
          <a:p>
            <a:pPr eaLnBrk="1" hangingPunct="1">
              <a:spcBef>
                <a:spcPts val="300"/>
              </a:spcBef>
              <a:spcAft>
                <a:spcPts val="300"/>
              </a:spcAft>
            </a:pPr>
            <a:r>
              <a:rPr lang="en-US" sz="2400" b="1" smtClean="0"/>
              <a:t>The FIA investigations revealed that the conspiracy was hatched in Room No. 96 of Madrassa Haqqania, Akora Khattak by the former students of the Madrassah. </a:t>
            </a:r>
            <a:r>
              <a:rPr lang="en-US" sz="2400" b="1" smtClean="0">
                <a:solidFill>
                  <a:srgbClr val="FF3300"/>
                </a:solidFill>
              </a:rPr>
              <a:t>The meeting and operation point remained Room No. 96  in Haqqania Madrassa hostel</a:t>
            </a:r>
            <a:r>
              <a:rPr lang="en-US" sz="2400" b="1" smtClean="0">
                <a:solidFill>
                  <a:srgbClr val="FF0000"/>
                </a:solidFill>
              </a:rPr>
              <a:t>.</a:t>
            </a:r>
            <a:endParaRPr lang="en-US" sz="2400" b="1" smtClean="0"/>
          </a:p>
          <a:p>
            <a:pPr eaLnBrk="1" hangingPunct="1">
              <a:spcBef>
                <a:spcPts val="300"/>
              </a:spcBef>
              <a:spcAft>
                <a:spcPts val="300"/>
              </a:spcAft>
            </a:pPr>
            <a:r>
              <a:rPr lang="en-US" sz="2400" b="1" smtClean="0"/>
              <a:t>FIA collected original admission record (with photographs, addresses &amp; parentage) from Haqqania Maddrassah, Akora Khattak regarding accused </a:t>
            </a:r>
            <a:r>
              <a:rPr lang="en-US" sz="2400" b="1" smtClean="0">
                <a:solidFill>
                  <a:srgbClr val="FF3300"/>
                </a:solidFill>
              </a:rPr>
              <a:t>Nadir @ Ismail, Faiz Muhammad @ Kaskat, Abdullah @ Saddam, Rasheed Turrabi.  </a:t>
            </a:r>
            <a:r>
              <a:rPr lang="en-US" sz="2400" b="1" smtClean="0"/>
              <a:t>They remained students of Madrassah Haqqania.</a:t>
            </a:r>
            <a:endParaRPr lang="en-US" sz="2400" b="1" smtClean="0">
              <a:solidFill>
                <a:srgbClr val="FF3300"/>
              </a:solidFill>
            </a:endParaRPr>
          </a:p>
          <a:p>
            <a:pPr algn="just" eaLnBrk="1" hangingPunct="1">
              <a:spcBef>
                <a:spcPts val="300"/>
              </a:spcBef>
              <a:spcAft>
                <a:spcPts val="300"/>
              </a:spcAft>
              <a:buFont typeface="Arial" charset="0"/>
              <a:buNone/>
            </a:pPr>
            <a:endParaRPr lang="en-US" sz="2400" b="1" smtClean="0">
              <a:solidFill>
                <a:srgbClr val="FF3300"/>
              </a:solidFill>
            </a:endParaRPr>
          </a:p>
          <a:p>
            <a:pPr algn="just" eaLnBrk="1" hangingPunct="1">
              <a:spcBef>
                <a:spcPts val="300"/>
              </a:spcBef>
              <a:spcAft>
                <a:spcPts val="300"/>
              </a:spcAft>
              <a:buFont typeface="Arial" charset="0"/>
              <a:buNone/>
            </a:pPr>
            <a:endParaRPr lang="en-US" sz="2400" b="1" smtClean="0"/>
          </a:p>
          <a:p>
            <a:pPr algn="just" eaLnBrk="1" hangingPunct="1">
              <a:spcBef>
                <a:spcPts val="300"/>
              </a:spcBef>
              <a:spcAft>
                <a:spcPts val="300"/>
              </a:spcAft>
              <a:buFont typeface="Arial" charset="0"/>
              <a:buNone/>
            </a:pPr>
            <a:endParaRPr lang="en-GB" sz="2400" b="1" smtClean="0"/>
          </a:p>
          <a:p>
            <a:pPr algn="just" eaLnBrk="1" hangingPunct="1">
              <a:spcBef>
                <a:spcPts val="300"/>
              </a:spcBef>
              <a:spcAft>
                <a:spcPts val="300"/>
              </a:spcAft>
            </a:pPr>
            <a:endParaRPr lang="en-US" sz="2400" b="1" smtClean="0"/>
          </a:p>
        </p:txBody>
      </p:sp>
      <p:sp>
        <p:nvSpPr>
          <p:cNvPr id="26626" name="Rectangle 3"/>
          <p:cNvSpPr txBox="1">
            <a:spLocks noGrp="1" noChangeArrowheads="1"/>
          </p:cNvSpPr>
          <p:nvPr/>
        </p:nvSpPr>
        <p:spPr>
          <a:xfrm>
            <a:off x="6553200" y="6356351"/>
            <a:ext cx="2133600" cy="365125"/>
          </a:xfrm>
          <a:prstGeom prst="rect">
            <a:avLst/>
          </a:prstGeom>
          <a:noFill/>
        </p:spPr>
        <p:txBody>
          <a:bodyPr anchor="ctr"/>
          <a:lstStyle/>
          <a:p>
            <a:pPr algn="r" eaLnBrk="0" hangingPunct="0">
              <a:defRPr/>
            </a:pPr>
            <a:fld id="{0EE5049A-6FB1-4EC0-8EFB-E904899BF240}" type="slidenum">
              <a:rPr lang="en-US" sz="1200">
                <a:solidFill>
                  <a:schemeClr val="tx1">
                    <a:tint val="75000"/>
                  </a:schemeClr>
                </a:solidFill>
                <a:cs typeface="+mn-cs"/>
              </a:rPr>
              <a:pPr algn="r" eaLnBrk="0" hangingPunct="0">
                <a:defRPr/>
              </a:pPr>
              <a:t>92</a:t>
            </a:fld>
            <a:endParaRPr lang="en-US" sz="1200">
              <a:solidFill>
                <a:schemeClr val="tx1">
                  <a:tint val="75000"/>
                </a:schemeClr>
              </a:solidFill>
              <a:cs typeface="+mn-cs"/>
            </a:endParaRPr>
          </a:p>
        </p:txBody>
      </p:sp>
      <p:sp>
        <p:nvSpPr>
          <p:cNvPr id="103429" name="TextBox 4"/>
          <p:cNvSpPr txBox="1">
            <a:spLocks noChangeArrowheads="1"/>
          </p:cNvSpPr>
          <p:nvPr/>
        </p:nvSpPr>
        <p:spPr bwMode="auto">
          <a:xfrm>
            <a:off x="4572001" y="6858000"/>
            <a:ext cx="184731" cy="369332"/>
          </a:xfrm>
          <a:prstGeom prst="rect">
            <a:avLst/>
          </a:prstGeom>
          <a:noFill/>
          <a:ln w="9525">
            <a:noFill/>
            <a:miter lim="800000"/>
            <a:headEnd/>
            <a:tailEnd/>
          </a:ln>
        </p:spPr>
        <p:txBody>
          <a:bodyPr wrap="none">
            <a:spAutoFit/>
          </a:bodyPr>
          <a:lstStyle/>
          <a:p>
            <a:pPr eaLnBrk="0" hangingPunct="0"/>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296EC6CD-0DBB-446F-BFA2-B6AA76863B02}" type="slidenum">
              <a:rPr lang="en-US"/>
              <a:pPr>
                <a:defRPr/>
              </a:pPr>
              <a:t>93</a:t>
            </a:fld>
            <a:endParaRPr lang="en-US"/>
          </a:p>
        </p:txBody>
      </p:sp>
      <p:sp>
        <p:nvSpPr>
          <p:cNvPr id="105474" name="Rectangle 3"/>
          <p:cNvSpPr>
            <a:spLocks noGrp="1" noChangeArrowheads="1"/>
          </p:cNvSpPr>
          <p:nvPr>
            <p:ph idx="4294967295"/>
          </p:nvPr>
        </p:nvSpPr>
        <p:spPr>
          <a:xfrm>
            <a:off x="539751" y="1412876"/>
            <a:ext cx="8064500" cy="5688013"/>
          </a:xfrm>
        </p:spPr>
        <p:txBody>
          <a:bodyPr/>
          <a:lstStyle/>
          <a:p>
            <a:pPr algn="just" eaLnBrk="1" hangingPunct="1">
              <a:spcBef>
                <a:spcPct val="30000"/>
              </a:spcBef>
              <a:spcAft>
                <a:spcPct val="30000"/>
              </a:spcAft>
            </a:pPr>
            <a:r>
              <a:rPr lang="en-US" sz="2400" b="1" u="sng" smtClean="0"/>
              <a:t>Nasrullah</a:t>
            </a:r>
            <a:r>
              <a:rPr lang="en-US" sz="2400" b="1" smtClean="0"/>
              <a:t> who had brought suicide bombers to Rawalpindi on 26 December 2007 and </a:t>
            </a:r>
            <a:r>
              <a:rPr lang="en-US" sz="2400" b="1" u="sng" smtClean="0"/>
              <a:t>Abad ur Rehman</a:t>
            </a:r>
            <a:r>
              <a:rPr lang="en-US" sz="2400" b="1" smtClean="0"/>
              <a:t>, the planner,  were also ex- students of Madrassa Haqqania.</a:t>
            </a:r>
          </a:p>
          <a:p>
            <a:pPr algn="just" eaLnBrk="1" hangingPunct="1">
              <a:spcBef>
                <a:spcPct val="30000"/>
              </a:spcBef>
              <a:spcAft>
                <a:spcPct val="30000"/>
              </a:spcAft>
            </a:pPr>
            <a:r>
              <a:rPr lang="en-US" sz="2400" b="1" u="sng" smtClean="0"/>
              <a:t>Azizullah (Maulvi Sahib)</a:t>
            </a:r>
            <a:r>
              <a:rPr lang="en-US" sz="2400" b="1" smtClean="0"/>
              <a:t> to whom Baitullah Mehsud called (intercepted call) was also the student of this Madrassa who was in the room of one </a:t>
            </a:r>
            <a:r>
              <a:rPr lang="en-US" sz="2400" b="1" u="sng" smtClean="0"/>
              <a:t>Anwar Shah</a:t>
            </a:r>
            <a:r>
              <a:rPr lang="en-US" sz="2400" b="1" smtClean="0"/>
              <a:t> and Ameer Sahib (Baitullah Mehsud) called Maulvi sahib from the residence of Anwar Shah.</a:t>
            </a:r>
          </a:p>
        </p:txBody>
      </p:sp>
      <p:sp>
        <p:nvSpPr>
          <p:cNvPr id="26626" name="Rectangle 3"/>
          <p:cNvSpPr txBox="1">
            <a:spLocks noGrp="1" noChangeArrowheads="1"/>
          </p:cNvSpPr>
          <p:nvPr/>
        </p:nvSpPr>
        <p:spPr>
          <a:xfrm>
            <a:off x="6553200" y="6356351"/>
            <a:ext cx="2133600" cy="365125"/>
          </a:xfrm>
          <a:prstGeom prst="rect">
            <a:avLst/>
          </a:prstGeom>
          <a:noFill/>
        </p:spPr>
        <p:txBody>
          <a:bodyPr anchor="ctr"/>
          <a:lstStyle/>
          <a:p>
            <a:pPr algn="r" eaLnBrk="0" hangingPunct="0">
              <a:defRPr/>
            </a:pPr>
            <a:fld id="{AEEBB39B-81C5-4689-9210-17BB967010FC}" type="slidenum">
              <a:rPr lang="en-US" sz="1200">
                <a:solidFill>
                  <a:schemeClr val="tx1">
                    <a:tint val="75000"/>
                  </a:schemeClr>
                </a:solidFill>
                <a:cs typeface="+mn-cs"/>
              </a:rPr>
              <a:pPr algn="r" eaLnBrk="0" hangingPunct="0">
                <a:defRPr/>
              </a:pPr>
              <a:t>93</a:t>
            </a:fld>
            <a:endParaRPr lang="en-US" sz="1200">
              <a:solidFill>
                <a:schemeClr val="tx1">
                  <a:tint val="75000"/>
                </a:schemeClr>
              </a:solidFill>
              <a:cs typeface="+mn-cs"/>
            </a:endParaRPr>
          </a:p>
        </p:txBody>
      </p:sp>
      <p:sp>
        <p:nvSpPr>
          <p:cNvPr id="105476" name="TextBox 4"/>
          <p:cNvSpPr txBox="1">
            <a:spLocks noChangeArrowheads="1"/>
          </p:cNvSpPr>
          <p:nvPr/>
        </p:nvSpPr>
        <p:spPr bwMode="auto">
          <a:xfrm>
            <a:off x="4572001" y="6858000"/>
            <a:ext cx="184731" cy="369332"/>
          </a:xfrm>
          <a:prstGeom prst="rect">
            <a:avLst/>
          </a:prstGeom>
          <a:noFill/>
          <a:ln w="9525">
            <a:noFill/>
            <a:miter lim="800000"/>
            <a:headEnd/>
            <a:tailEnd/>
          </a:ln>
        </p:spPr>
        <p:txBody>
          <a:bodyPr wrap="none">
            <a:spAutoFit/>
          </a:bodyPr>
          <a:lstStyle/>
          <a:p>
            <a:pPr eaLnBrk="0" hangingPunct="0"/>
            <a:endParaRPr lang="en-US"/>
          </a:p>
        </p:txBody>
      </p:sp>
      <p:sp>
        <p:nvSpPr>
          <p:cNvPr id="105477" name="Rectangle 2"/>
          <p:cNvSpPr>
            <a:spLocks noChangeArrowheads="1"/>
          </p:cNvSpPr>
          <p:nvPr/>
        </p:nvSpPr>
        <p:spPr bwMode="auto">
          <a:xfrm>
            <a:off x="0" y="333376"/>
            <a:ext cx="9144000" cy="868363"/>
          </a:xfrm>
          <a:prstGeom prst="rect">
            <a:avLst/>
          </a:prstGeom>
          <a:noFill/>
          <a:ln w="9525">
            <a:noFill/>
            <a:miter lim="800000"/>
            <a:headEnd/>
            <a:tailEnd/>
          </a:ln>
        </p:spPr>
        <p:txBody>
          <a:bodyPr anchor="ctr"/>
          <a:lstStyle/>
          <a:p>
            <a:pPr algn="ctr">
              <a:lnSpc>
                <a:spcPct val="80000"/>
              </a:lnSpc>
              <a:spcBef>
                <a:spcPts val="1200"/>
              </a:spcBef>
              <a:spcAft>
                <a:spcPts val="1200"/>
              </a:spcAft>
            </a:pPr>
            <a:r>
              <a:rPr lang="en-US" sz="4000" b="1">
                <a:solidFill>
                  <a:schemeClr val="tx2"/>
                </a:solidFill>
                <a:latin typeface="Calibri" pitchFamily="34" charset="0"/>
              </a:rPr>
              <a:t>… Accused’s connection with  Haqqania Madrassah, Akora Khattak, Nowshera</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27C3160A-1D9D-43D4-895C-480B35D95288}" type="slidenum">
              <a:rPr lang="en-US"/>
              <a:pPr>
                <a:defRPr/>
              </a:pPr>
              <a:t>94</a:t>
            </a:fld>
            <a:endParaRPr lang="en-US"/>
          </a:p>
        </p:txBody>
      </p:sp>
      <p:sp>
        <p:nvSpPr>
          <p:cNvPr id="107522" name="Content Placeholder 2"/>
          <p:cNvSpPr>
            <a:spLocks noGrp="1"/>
          </p:cNvSpPr>
          <p:nvPr>
            <p:ph idx="4294967295"/>
          </p:nvPr>
        </p:nvSpPr>
        <p:spPr/>
        <p:txBody>
          <a:bodyPr/>
          <a:lstStyle/>
          <a:p>
            <a:pPr algn="just" eaLnBrk="1" hangingPunct="1">
              <a:lnSpc>
                <a:spcPct val="80000"/>
              </a:lnSpc>
              <a:spcBef>
                <a:spcPts val="800"/>
              </a:spcBef>
              <a:spcAft>
                <a:spcPts val="800"/>
              </a:spcAft>
            </a:pPr>
            <a:r>
              <a:rPr lang="en-US" sz="2400" b="1" smtClean="0"/>
              <a:t>Anwar Shah was also the student of Madrassa Haqqania.</a:t>
            </a:r>
          </a:p>
          <a:p>
            <a:pPr algn="just" eaLnBrk="1" hangingPunct="1">
              <a:lnSpc>
                <a:spcPct val="80000"/>
              </a:lnSpc>
              <a:spcBef>
                <a:spcPts val="800"/>
              </a:spcBef>
              <a:spcAft>
                <a:spcPts val="800"/>
              </a:spcAft>
            </a:pPr>
            <a:r>
              <a:rPr lang="en-GB" sz="2400" b="1" smtClean="0"/>
              <a:t>Few other terrorists namely </a:t>
            </a:r>
            <a:r>
              <a:rPr lang="en-GB" sz="2400" b="1" smtClean="0">
                <a:solidFill>
                  <a:srgbClr val="FF3300"/>
                </a:solidFill>
              </a:rPr>
              <a:t>Said Arab</a:t>
            </a:r>
            <a:r>
              <a:rPr lang="en-GB" sz="2400" b="1" smtClean="0"/>
              <a:t>, </a:t>
            </a:r>
            <a:r>
              <a:rPr lang="en-GB" sz="2400" b="1" smtClean="0">
                <a:solidFill>
                  <a:srgbClr val="FF3300"/>
                </a:solidFill>
              </a:rPr>
              <a:t>Noorul Wahab, Gul Roz</a:t>
            </a:r>
            <a:r>
              <a:rPr lang="en-GB" sz="2400" b="1" smtClean="0"/>
              <a:t> involved in Kamra Rocket attack (co-partners of Rashid Turabi and currently in Attock jail) were also residing in Madrassa Haqqania with 04 accused of the case.</a:t>
            </a:r>
          </a:p>
          <a:p>
            <a:pPr algn="just" eaLnBrk="1" hangingPunct="1">
              <a:lnSpc>
                <a:spcPct val="80000"/>
              </a:lnSpc>
              <a:spcBef>
                <a:spcPts val="800"/>
              </a:spcBef>
              <a:spcAft>
                <a:spcPts val="800"/>
              </a:spcAft>
            </a:pPr>
            <a:r>
              <a:rPr lang="en-GB" sz="2400" b="1" smtClean="0"/>
              <a:t>Maulana Sami-ul-Haq was examined who denied having any knowledge of the conspiracy by  Madrassa administration. He claimed that former students still visit and stay in the hostels of the Madrassah. Management is trying to improve the identification of ex-students residing in the hostel. </a:t>
            </a:r>
          </a:p>
          <a:p>
            <a:pPr eaLnBrk="1" hangingPunct="1">
              <a:spcBef>
                <a:spcPts val="800"/>
              </a:spcBef>
              <a:spcAft>
                <a:spcPts val="800"/>
              </a:spcAft>
            </a:pPr>
            <a:endParaRPr lang="en-GB" sz="2400" b="1" smtClean="0"/>
          </a:p>
        </p:txBody>
      </p:sp>
      <p:sp>
        <p:nvSpPr>
          <p:cNvPr id="4" name="Slide Number Placeholder 3"/>
          <p:cNvSpPr txBox="1">
            <a:spLocks noGrp="1"/>
          </p:cNvSpPr>
          <p:nvPr/>
        </p:nvSpPr>
        <p:spPr>
          <a:xfrm>
            <a:off x="6553200" y="6356351"/>
            <a:ext cx="2133600" cy="365125"/>
          </a:xfrm>
          <a:prstGeom prst="rect">
            <a:avLst/>
          </a:prstGeom>
          <a:noFill/>
        </p:spPr>
        <p:txBody>
          <a:bodyPr anchor="ctr"/>
          <a:lstStyle/>
          <a:p>
            <a:pPr algn="r" eaLnBrk="0" hangingPunct="0">
              <a:defRPr/>
            </a:pPr>
            <a:fld id="{C31DEDD5-4211-4A28-B312-6F79944591DD}" type="slidenum">
              <a:rPr lang="en-US" sz="1200">
                <a:solidFill>
                  <a:schemeClr val="tx1">
                    <a:tint val="75000"/>
                  </a:schemeClr>
                </a:solidFill>
                <a:cs typeface="+mn-cs"/>
              </a:rPr>
              <a:pPr algn="r" eaLnBrk="0" hangingPunct="0">
                <a:defRPr/>
              </a:pPr>
              <a:t>94</a:t>
            </a:fld>
            <a:endParaRPr lang="en-US" sz="1200">
              <a:solidFill>
                <a:schemeClr val="tx1">
                  <a:tint val="75000"/>
                </a:schemeClr>
              </a:solidFill>
              <a:cs typeface="+mn-cs"/>
            </a:endParaRPr>
          </a:p>
        </p:txBody>
      </p:sp>
      <p:sp>
        <p:nvSpPr>
          <p:cNvPr id="107524" name="Rectangle 2"/>
          <p:cNvSpPr>
            <a:spLocks noChangeArrowheads="1"/>
          </p:cNvSpPr>
          <p:nvPr/>
        </p:nvSpPr>
        <p:spPr bwMode="auto">
          <a:xfrm>
            <a:off x="0" y="333376"/>
            <a:ext cx="9144000" cy="868363"/>
          </a:xfrm>
          <a:prstGeom prst="rect">
            <a:avLst/>
          </a:prstGeom>
          <a:noFill/>
          <a:ln w="9525">
            <a:noFill/>
            <a:miter lim="800000"/>
            <a:headEnd/>
            <a:tailEnd/>
          </a:ln>
        </p:spPr>
        <p:txBody>
          <a:bodyPr anchor="ctr"/>
          <a:lstStyle/>
          <a:p>
            <a:pPr algn="ctr">
              <a:lnSpc>
                <a:spcPct val="80000"/>
              </a:lnSpc>
              <a:spcBef>
                <a:spcPts val="1200"/>
              </a:spcBef>
              <a:spcAft>
                <a:spcPts val="1200"/>
              </a:spcAft>
            </a:pPr>
            <a:r>
              <a:rPr lang="en-US" sz="4000" b="1">
                <a:solidFill>
                  <a:schemeClr val="tx2"/>
                </a:solidFill>
                <a:latin typeface="Calibri" pitchFamily="34" charset="0"/>
              </a:rPr>
              <a:t>… Accused’s connection with  Haqqania Madrassah, Akora Khattak, Nowshera</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D5DE77B4-982E-4842-8F14-BB524C90A7D6}" type="slidenum">
              <a:rPr lang="en-US"/>
              <a:pPr>
                <a:defRPr/>
              </a:pPr>
              <a:t>95</a:t>
            </a:fld>
            <a:endParaRPr lang="en-US"/>
          </a:p>
        </p:txBody>
      </p:sp>
      <p:sp>
        <p:nvSpPr>
          <p:cNvPr id="108546" name="Title 3"/>
          <p:cNvSpPr>
            <a:spLocks noGrp="1"/>
          </p:cNvSpPr>
          <p:nvPr>
            <p:ph type="title" idx="4294967295"/>
          </p:nvPr>
        </p:nvSpPr>
        <p:spPr>
          <a:xfrm>
            <a:off x="142875" y="500064"/>
            <a:ext cx="8686800" cy="757237"/>
          </a:xfrm>
        </p:spPr>
        <p:txBody>
          <a:bodyPr/>
          <a:lstStyle/>
          <a:p>
            <a:pPr eaLnBrk="1" hangingPunct="1">
              <a:lnSpc>
                <a:spcPct val="80000"/>
              </a:lnSpc>
            </a:pPr>
            <a:r>
              <a:rPr lang="en-US" sz="3600" b="1" smtClean="0">
                <a:solidFill>
                  <a:srgbClr val="17375E"/>
                </a:solidFill>
              </a:rPr>
              <a:t>Death of Qari Ismail &amp; Nasarullah</a:t>
            </a:r>
            <a:br>
              <a:rPr lang="en-US" sz="3600" b="1" smtClean="0">
                <a:solidFill>
                  <a:srgbClr val="17375E"/>
                </a:solidFill>
              </a:rPr>
            </a:br>
            <a:r>
              <a:rPr lang="en-US" sz="3600" b="1" smtClean="0">
                <a:solidFill>
                  <a:srgbClr val="17375E"/>
                </a:solidFill>
              </a:rPr>
              <a:t>Khapakh Check Post, Mohmand Agency</a:t>
            </a:r>
          </a:p>
        </p:txBody>
      </p:sp>
      <p:sp>
        <p:nvSpPr>
          <p:cNvPr id="108547" name="Content Placeholder 4"/>
          <p:cNvSpPr>
            <a:spLocks noGrp="1"/>
          </p:cNvSpPr>
          <p:nvPr>
            <p:ph idx="4294967295"/>
          </p:nvPr>
        </p:nvSpPr>
        <p:spPr>
          <a:xfrm>
            <a:off x="457200" y="1857376"/>
            <a:ext cx="8229600" cy="4600575"/>
          </a:xfrm>
        </p:spPr>
        <p:txBody>
          <a:bodyPr/>
          <a:lstStyle/>
          <a:p>
            <a:pPr algn="just" eaLnBrk="1" hangingPunct="1"/>
            <a:r>
              <a:rPr lang="en-US" smtClean="0"/>
              <a:t>15 Jan 2008, Nadir @ Qari Ismail r/o Swabi (the incharge of the BB’s cell), Nasrullah r/o NWA (Focal person) and a suicide bomber were intercepted at FC check post.</a:t>
            </a:r>
          </a:p>
          <a:p>
            <a:pPr algn="just" eaLnBrk="1" hangingPunct="1">
              <a:spcBef>
                <a:spcPct val="30000"/>
              </a:spcBef>
            </a:pPr>
            <a:r>
              <a:rPr lang="en-US" smtClean="0"/>
              <a:t>Nadir killed on spot, suicide bomber exploded himself and Nasarullah died in CMH Peshawar.</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CA363709-18DF-40CD-BFA7-4FE5DC201F51}" type="slidenum">
              <a:rPr lang="en-US"/>
              <a:pPr>
                <a:defRPr/>
              </a:pPr>
              <a:t>96</a:t>
            </a:fld>
            <a:endParaRPr lang="en-US"/>
          </a:p>
        </p:txBody>
      </p:sp>
      <p:sp>
        <p:nvSpPr>
          <p:cNvPr id="109570" name="Title 3"/>
          <p:cNvSpPr>
            <a:spLocks noGrp="1"/>
          </p:cNvSpPr>
          <p:nvPr>
            <p:ph type="title" idx="4294967295"/>
          </p:nvPr>
        </p:nvSpPr>
        <p:spPr>
          <a:xfrm>
            <a:off x="71439" y="500064"/>
            <a:ext cx="8686800" cy="757237"/>
          </a:xfrm>
        </p:spPr>
        <p:txBody>
          <a:bodyPr/>
          <a:lstStyle/>
          <a:p>
            <a:pPr eaLnBrk="1" hangingPunct="1">
              <a:lnSpc>
                <a:spcPct val="80000"/>
              </a:lnSpc>
            </a:pPr>
            <a:r>
              <a:rPr lang="en-US" sz="3600" b="1" smtClean="0">
                <a:solidFill>
                  <a:srgbClr val="17375E"/>
                </a:solidFill>
              </a:rPr>
              <a:t>Death of Baitullah Mehsud &amp; Ibad ur Rehman</a:t>
            </a:r>
          </a:p>
        </p:txBody>
      </p:sp>
      <p:sp>
        <p:nvSpPr>
          <p:cNvPr id="109571" name="Content Placeholder 2"/>
          <p:cNvSpPr>
            <a:spLocks noGrp="1"/>
          </p:cNvSpPr>
          <p:nvPr>
            <p:ph idx="4294967295"/>
          </p:nvPr>
        </p:nvSpPr>
        <p:spPr>
          <a:xfrm>
            <a:off x="468313" y="1773239"/>
            <a:ext cx="8229600" cy="4448175"/>
          </a:xfrm>
        </p:spPr>
        <p:txBody>
          <a:bodyPr/>
          <a:lstStyle/>
          <a:p>
            <a:pPr algn="just" eaLnBrk="1" hangingPunct="1">
              <a:lnSpc>
                <a:spcPct val="90000"/>
              </a:lnSpc>
              <a:spcBef>
                <a:spcPct val="30000"/>
              </a:spcBef>
              <a:spcAft>
                <a:spcPct val="20000"/>
              </a:spcAft>
            </a:pPr>
            <a:r>
              <a:rPr lang="en-US" sz="2800" smtClean="0"/>
              <a:t>The mastermind of suicide attack on SMBB </a:t>
            </a:r>
            <a:r>
              <a:rPr lang="en-US" sz="2800" smtClean="0">
                <a:solidFill>
                  <a:srgbClr val="FF3300"/>
                </a:solidFill>
              </a:rPr>
              <a:t>Baitullah Mehsud</a:t>
            </a:r>
            <a:r>
              <a:rPr lang="en-US" sz="2800" smtClean="0"/>
              <a:t> was killed in a drone attack on 05-08-2009.</a:t>
            </a:r>
          </a:p>
          <a:p>
            <a:pPr algn="just" eaLnBrk="1" hangingPunct="1">
              <a:lnSpc>
                <a:spcPct val="90000"/>
              </a:lnSpc>
              <a:spcBef>
                <a:spcPct val="30000"/>
              </a:spcBef>
              <a:spcAft>
                <a:spcPct val="20000"/>
              </a:spcAft>
            </a:pPr>
            <a:r>
              <a:rPr lang="en-US" sz="2800" smtClean="0"/>
              <a:t>FIA had obtained functional cell number of accused </a:t>
            </a:r>
            <a:r>
              <a:rPr lang="en-US" sz="2800" smtClean="0">
                <a:solidFill>
                  <a:srgbClr val="FF3300"/>
                </a:solidFill>
              </a:rPr>
              <a:t>Ibad ur Rehman</a:t>
            </a:r>
            <a:r>
              <a:rPr lang="en-US" sz="2800" smtClean="0"/>
              <a:t>. His position was located in Khyber Agency. During tracking on 02 occasions his wrong location was conveyed by the cell phone company.</a:t>
            </a:r>
          </a:p>
          <a:p>
            <a:pPr algn="just" eaLnBrk="1" hangingPunct="1">
              <a:lnSpc>
                <a:spcPct val="90000"/>
              </a:lnSpc>
              <a:spcBef>
                <a:spcPct val="30000"/>
              </a:spcBef>
              <a:spcAft>
                <a:spcPct val="20000"/>
              </a:spcAft>
            </a:pPr>
            <a:r>
              <a:rPr lang="en-US" sz="2800" smtClean="0"/>
              <a:t>Ibad ur Rehman was killed in a drone attack in Tirah, Khyber Agency on 13-05-2010, along with 14 other militants including foreigners. This was the first drone attack in Khyber Agency.</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pPr>
              <a:defRPr/>
            </a:pPr>
            <a:fld id="{9308BD9A-31DF-4A90-B174-59F35294A74A}" type="slidenum">
              <a:rPr lang="en-US"/>
              <a:pPr>
                <a:defRPr/>
              </a:pPr>
              <a:t>97</a:t>
            </a:fld>
            <a:endParaRPr lang="en-US"/>
          </a:p>
        </p:txBody>
      </p:sp>
      <p:sp>
        <p:nvSpPr>
          <p:cNvPr id="1027" name="Title 1"/>
          <p:cNvSpPr>
            <a:spLocks noGrp="1"/>
          </p:cNvSpPr>
          <p:nvPr>
            <p:ph type="title" idx="4294967295"/>
          </p:nvPr>
        </p:nvSpPr>
        <p:spPr>
          <a:xfrm>
            <a:off x="285751" y="0"/>
            <a:ext cx="8229600" cy="1143000"/>
          </a:xfrm>
        </p:spPr>
        <p:txBody>
          <a:bodyPr/>
          <a:lstStyle/>
          <a:p>
            <a:pPr eaLnBrk="1" hangingPunct="1">
              <a:defRPr/>
            </a:pPr>
            <a:r>
              <a:rPr lang="en-US" b="1" dirty="0" smtClean="0">
                <a:solidFill>
                  <a:schemeClr val="tx2">
                    <a:lumMod val="75000"/>
                  </a:schemeClr>
                </a:solidFill>
              </a:rPr>
              <a:t>Arrested Accused and their role </a:t>
            </a:r>
          </a:p>
        </p:txBody>
      </p:sp>
      <p:sp>
        <p:nvSpPr>
          <p:cNvPr id="4" name="Slide Number Placeholder 3"/>
          <p:cNvSpPr txBox="1">
            <a:spLocks noGrp="1"/>
          </p:cNvSpPr>
          <p:nvPr/>
        </p:nvSpPr>
        <p:spPr>
          <a:xfrm>
            <a:off x="6553200" y="6356351"/>
            <a:ext cx="2133600" cy="365125"/>
          </a:xfrm>
          <a:prstGeom prst="rect">
            <a:avLst/>
          </a:prstGeom>
          <a:noFill/>
        </p:spPr>
        <p:txBody>
          <a:bodyPr anchor="ctr"/>
          <a:lstStyle/>
          <a:p>
            <a:pPr algn="r" eaLnBrk="0" hangingPunct="0">
              <a:defRPr/>
            </a:pPr>
            <a:fld id="{22F2440E-5A0C-4A30-AE88-915421E6FBA9}" type="slidenum">
              <a:rPr lang="en-US" sz="1200">
                <a:solidFill>
                  <a:schemeClr val="tx1">
                    <a:tint val="75000"/>
                  </a:schemeClr>
                </a:solidFill>
                <a:cs typeface="+mn-cs"/>
              </a:rPr>
              <a:pPr algn="r" eaLnBrk="0" hangingPunct="0">
                <a:defRPr/>
              </a:pPr>
              <a:t>97</a:t>
            </a:fld>
            <a:endParaRPr lang="en-US" sz="1200">
              <a:solidFill>
                <a:schemeClr val="tx1">
                  <a:tint val="75000"/>
                </a:schemeClr>
              </a:solidFill>
              <a:cs typeface="+mn-cs"/>
            </a:endParaRPr>
          </a:p>
        </p:txBody>
      </p:sp>
      <p:graphicFrame>
        <p:nvGraphicFramePr>
          <p:cNvPr id="6" name="Table 5"/>
          <p:cNvGraphicFramePr>
            <a:graphicFrameLocks noGrp="1"/>
          </p:cNvGraphicFramePr>
          <p:nvPr/>
        </p:nvGraphicFramePr>
        <p:xfrm>
          <a:off x="107951" y="938213"/>
          <a:ext cx="8929688" cy="8755380"/>
        </p:xfrm>
        <a:graphic>
          <a:graphicData uri="http://schemas.openxmlformats.org/drawingml/2006/table">
            <a:tbl>
              <a:tblPr/>
              <a:tblGrid>
                <a:gridCol w="709613"/>
                <a:gridCol w="6505575"/>
                <a:gridCol w="1714500"/>
              </a:tblGrid>
              <a:tr h="2583180">
                <a:tc>
                  <a:txBody>
                    <a:bodyPr/>
                    <a:lstStyle/>
                    <a:p>
                      <a:pPr marL="342900" marR="0" lvl="0" indent="-342900" algn="ctr" defTabSz="914400" rtl="0" eaLnBrk="1" fontAlgn="base" latinLnBrk="0" hangingPunct="1">
                        <a:lnSpc>
                          <a:spcPct val="100000"/>
                        </a:lnSpc>
                        <a:spcBef>
                          <a:spcPct val="0"/>
                        </a:spcBef>
                        <a:spcAft>
                          <a:spcPct val="0"/>
                        </a:spcAft>
                        <a:buClrTx/>
                        <a:buSzTx/>
                        <a:buFont typeface="+mj-lt"/>
                        <a:buNone/>
                        <a:tabLst>
                          <a:tab pos="381000"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1.</a:t>
                      </a:r>
                    </a:p>
                  </a:txBody>
                  <a:tcPr marL="67099" marR="6709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0000"/>
                          </a:solidFill>
                          <a:effectLst/>
                          <a:latin typeface="Times New Roman" pitchFamily="18" charset="0"/>
                          <a:cs typeface="Times New Roman" pitchFamily="18" charset="0"/>
                        </a:rPr>
                        <a:t>Aitzaz Shah </a:t>
                      </a: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 Saifullah S/o Zaheer Shah Caste Syed R/o Sangal Kot, Mansehra, presently residing in Karachi.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ts val="12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(Knowledge of conspiracy . Also identified the voice of Baitullah Mehsud from intercepted CD)</a:t>
                      </a:r>
                    </a:p>
                  </a:txBody>
                  <a:tcPr marL="67099" marR="6709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7099" marR="6709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51660">
                <a:tc>
                  <a:txBody>
                    <a:bodyPr/>
                    <a:lstStyle/>
                    <a:p>
                      <a:pPr marL="342900" marR="0" lvl="0" indent="-342900" algn="ctr" defTabSz="914400" rtl="0" eaLnBrk="1" fontAlgn="base" latinLnBrk="0" hangingPunct="1">
                        <a:lnSpc>
                          <a:spcPct val="100000"/>
                        </a:lnSpc>
                        <a:spcBef>
                          <a:spcPct val="0"/>
                        </a:spcBef>
                        <a:spcAft>
                          <a:spcPct val="0"/>
                        </a:spcAft>
                        <a:buClrTx/>
                        <a:buSzTx/>
                        <a:buFont typeface="+mj-lt"/>
                        <a:buNone/>
                        <a:tabLst>
                          <a:tab pos="381000"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2.</a:t>
                      </a:r>
                    </a:p>
                  </a:txBody>
                  <a:tcPr marL="67099" marR="6709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0000"/>
                          </a:solidFill>
                          <a:effectLst/>
                          <a:latin typeface="Times New Roman" pitchFamily="18" charset="0"/>
                          <a:cs typeface="Times New Roman" pitchFamily="18" charset="0"/>
                        </a:rPr>
                        <a:t>Sher Zaman </a:t>
                      </a: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s/o Akbar Jan caste Mehsud r/o Ladha South Waziristan Agency, presently Tariqabad, D.I.Khan</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(Knowledge of conspiracy.) </a:t>
                      </a:r>
                    </a:p>
                  </a:txBody>
                  <a:tcPr marL="67099" marR="6709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7099" marR="6709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20540">
                <a:tc>
                  <a:txBody>
                    <a:bodyPr/>
                    <a:lstStyle/>
                    <a:p>
                      <a:pPr marL="342900" marR="0" lvl="0" indent="-342900" algn="ctr" defTabSz="914400" rtl="0" eaLnBrk="1" fontAlgn="base" latinLnBrk="0" hangingPunct="1">
                        <a:lnSpc>
                          <a:spcPct val="100000"/>
                        </a:lnSpc>
                        <a:spcBef>
                          <a:spcPct val="0"/>
                        </a:spcBef>
                        <a:spcAft>
                          <a:spcPct val="0"/>
                        </a:spcAft>
                        <a:buClrTx/>
                        <a:buSzTx/>
                        <a:buFont typeface="+mj-lt"/>
                        <a:buNone/>
                        <a:tabLst>
                          <a:tab pos="381000"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3.</a:t>
                      </a:r>
                    </a:p>
                  </a:txBody>
                  <a:tcPr marL="67099" marR="6709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0000"/>
                          </a:solidFill>
                          <a:effectLst/>
                          <a:latin typeface="Times New Roman" pitchFamily="18" charset="0"/>
                          <a:cs typeface="Times New Roman" pitchFamily="18" charset="0"/>
                        </a:rPr>
                        <a:t>Hasnain Gul alias Ali </a:t>
                      </a: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S/o Muhammad Riaz R/o House situated in Street No. 07, Shah Jewan Colony, Dhoke Sayyadan, Rawalpindi.</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(In contact with conspirators in Madrassah Haqqania i.e Qari Ismail, Ibad-ur-Rehman and Nasarullah. Involved Rafaqat in the execution of the plan. Handler and facilitator of suicide bombers in RWP. He also conducted recce in Nov 2007. He kept suicide jackets)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220208" name="Picture 5" descr="7"/>
          <p:cNvPicPr>
            <a:picLocks noChangeAspect="1" noChangeArrowheads="1"/>
          </p:cNvPicPr>
          <p:nvPr/>
        </p:nvPicPr>
        <p:blipFill>
          <a:blip r:embed="rId3"/>
          <a:srcRect/>
          <a:stretch>
            <a:fillRect/>
          </a:stretch>
        </p:blipFill>
        <p:spPr bwMode="auto">
          <a:xfrm>
            <a:off x="7740651" y="1125539"/>
            <a:ext cx="1133475" cy="1476375"/>
          </a:xfrm>
          <a:prstGeom prst="rect">
            <a:avLst/>
          </a:prstGeom>
          <a:noFill/>
          <a:ln w="9525">
            <a:noFill/>
            <a:miter lim="800000"/>
            <a:headEnd/>
            <a:tailEnd/>
          </a:ln>
        </p:spPr>
      </p:pic>
      <p:pic>
        <p:nvPicPr>
          <p:cNvPr id="220209" name="Picture 2" descr="DSC_1342"/>
          <p:cNvPicPr>
            <a:picLocks noChangeAspect="1" noChangeArrowheads="1"/>
          </p:cNvPicPr>
          <p:nvPr/>
        </p:nvPicPr>
        <p:blipFill>
          <a:blip r:embed="rId4"/>
          <a:srcRect l="16531" t="12215" r="18600"/>
          <a:stretch>
            <a:fillRect/>
          </a:stretch>
        </p:blipFill>
        <p:spPr bwMode="auto">
          <a:xfrm>
            <a:off x="7740651" y="2852738"/>
            <a:ext cx="1079500" cy="1287462"/>
          </a:xfrm>
          <a:prstGeom prst="rect">
            <a:avLst/>
          </a:prstGeom>
          <a:noFill/>
          <a:ln w="9525">
            <a:noFill/>
            <a:miter lim="800000"/>
            <a:headEnd/>
            <a:tailEnd/>
          </a:ln>
        </p:spPr>
      </p:pic>
      <p:graphicFrame>
        <p:nvGraphicFramePr>
          <p:cNvPr id="220186" name="Object 26"/>
          <p:cNvGraphicFramePr>
            <a:graphicFrameLocks noChangeAspect="1"/>
          </p:cNvGraphicFramePr>
          <p:nvPr/>
        </p:nvGraphicFramePr>
        <p:xfrm>
          <a:off x="7524751" y="4581526"/>
          <a:ext cx="1304925" cy="1482725"/>
        </p:xfrm>
        <a:graphic>
          <a:graphicData uri="http://schemas.openxmlformats.org/presentationml/2006/ole">
            <mc:AlternateContent xmlns:mc="http://schemas.openxmlformats.org/markup-compatibility/2006">
              <mc:Choice xmlns:v="urn:schemas-microsoft-com:vml" Requires="v">
                <p:oleObj spid="_x0000_s220214" r:id="rId5" imgW="5380952" imgH="6106377" progId="">
                  <p:embed/>
                </p:oleObj>
              </mc:Choice>
              <mc:Fallback>
                <p:oleObj r:id="rId5" imgW="5380952" imgH="6106377" progId="">
                  <p:embed/>
                  <p:pic>
                    <p:nvPicPr>
                      <p:cNvPr id="0" name="Picture 4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24751" y="4581526"/>
                        <a:ext cx="1304925" cy="1482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pPr>
              <a:defRPr/>
            </a:pPr>
            <a:fld id="{82B537EE-D3C7-424E-B715-13CF81091EE6}" type="slidenum">
              <a:rPr lang="en-US"/>
              <a:pPr>
                <a:defRPr/>
              </a:pPr>
              <a:t>98</a:t>
            </a:fld>
            <a:endParaRPr lang="en-US"/>
          </a:p>
        </p:txBody>
      </p:sp>
      <p:sp>
        <p:nvSpPr>
          <p:cNvPr id="31746" name="Title 1"/>
          <p:cNvSpPr>
            <a:spLocks noGrp="1"/>
          </p:cNvSpPr>
          <p:nvPr>
            <p:ph type="title" idx="4294967295"/>
          </p:nvPr>
        </p:nvSpPr>
        <p:spPr>
          <a:xfrm>
            <a:off x="285751" y="0"/>
            <a:ext cx="8229600" cy="1143000"/>
          </a:xfrm>
        </p:spPr>
        <p:txBody>
          <a:bodyPr/>
          <a:lstStyle/>
          <a:p>
            <a:pPr eaLnBrk="1" hangingPunct="1">
              <a:defRPr/>
            </a:pPr>
            <a:r>
              <a:rPr lang="en-US" b="1" dirty="0" smtClean="0">
                <a:solidFill>
                  <a:schemeClr val="tx2">
                    <a:lumMod val="75000"/>
                  </a:schemeClr>
                </a:solidFill>
              </a:rPr>
              <a:t>…Arrested Accused </a:t>
            </a:r>
          </a:p>
        </p:txBody>
      </p:sp>
      <p:sp>
        <p:nvSpPr>
          <p:cNvPr id="4" name="Slide Number Placeholder 3"/>
          <p:cNvSpPr txBox="1">
            <a:spLocks noGrp="1"/>
          </p:cNvSpPr>
          <p:nvPr/>
        </p:nvSpPr>
        <p:spPr>
          <a:xfrm>
            <a:off x="6553200" y="6356351"/>
            <a:ext cx="2133600" cy="365125"/>
          </a:xfrm>
          <a:prstGeom prst="rect">
            <a:avLst/>
          </a:prstGeom>
          <a:noFill/>
        </p:spPr>
        <p:txBody>
          <a:bodyPr anchor="ctr"/>
          <a:lstStyle/>
          <a:p>
            <a:pPr algn="r" eaLnBrk="0" hangingPunct="0">
              <a:defRPr/>
            </a:pPr>
            <a:fld id="{93A2F5CB-C33B-4F92-9B6D-68DF9BB54696}" type="slidenum">
              <a:rPr lang="en-US" sz="1200">
                <a:solidFill>
                  <a:schemeClr val="tx1">
                    <a:tint val="75000"/>
                  </a:schemeClr>
                </a:solidFill>
                <a:cs typeface="+mn-cs"/>
              </a:rPr>
              <a:pPr algn="r" eaLnBrk="0" hangingPunct="0">
                <a:defRPr/>
              </a:pPr>
              <a:t>98</a:t>
            </a:fld>
            <a:endParaRPr lang="en-US" sz="1200">
              <a:solidFill>
                <a:schemeClr val="tx1">
                  <a:tint val="75000"/>
                </a:schemeClr>
              </a:solidFill>
              <a:cs typeface="+mn-cs"/>
            </a:endParaRPr>
          </a:p>
        </p:txBody>
      </p:sp>
      <p:graphicFrame>
        <p:nvGraphicFramePr>
          <p:cNvPr id="6" name="Table 5"/>
          <p:cNvGraphicFramePr>
            <a:graphicFrameLocks noGrp="1"/>
          </p:cNvGraphicFramePr>
          <p:nvPr/>
        </p:nvGraphicFramePr>
        <p:xfrm>
          <a:off x="0" y="908050"/>
          <a:ext cx="8929689" cy="8949690"/>
        </p:xfrm>
        <a:graphic>
          <a:graphicData uri="http://schemas.openxmlformats.org/drawingml/2006/table">
            <a:tbl>
              <a:tblPr/>
              <a:tblGrid>
                <a:gridCol w="709861"/>
                <a:gridCol w="6505353"/>
                <a:gridCol w="1714475"/>
              </a:tblGrid>
              <a:tr h="3086100">
                <a:tc>
                  <a:txBody>
                    <a:bodyPr/>
                    <a:lstStyle/>
                    <a:p>
                      <a:pPr marL="342900" marR="0" lvl="0" indent="-342900" algn="ctr">
                        <a:spcBef>
                          <a:spcPts val="0"/>
                        </a:spcBef>
                        <a:spcAft>
                          <a:spcPts val="0"/>
                        </a:spcAft>
                        <a:buFont typeface="+mj-lt"/>
                        <a:buNone/>
                        <a:tabLst>
                          <a:tab pos="381000" algn="l"/>
                        </a:tabLst>
                      </a:pPr>
                      <a:r>
                        <a:rPr lang="en-US" sz="2000" dirty="0" smtClean="0">
                          <a:latin typeface="Times New Roman"/>
                          <a:ea typeface="Times New Roman"/>
                        </a:rPr>
                        <a:t>4.</a:t>
                      </a:r>
                      <a:endParaRPr lang="en-US" sz="2000" dirty="0">
                        <a:latin typeface="Times New Roman"/>
                        <a:ea typeface="Times New Roman"/>
                      </a:endParaRPr>
                    </a:p>
                  </a:txBody>
                  <a:tcPr marL="67099" marR="670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b="1" dirty="0">
                          <a:solidFill>
                            <a:srgbClr val="FF0000"/>
                          </a:solidFill>
                          <a:latin typeface="Times New Roman"/>
                          <a:ea typeface="Times New Roman"/>
                        </a:rPr>
                        <a:t>Muhammad Rafaqat </a:t>
                      </a:r>
                      <a:r>
                        <a:rPr lang="en-US" sz="2000" b="1" dirty="0">
                          <a:latin typeface="Times New Roman"/>
                          <a:ea typeface="Times New Roman"/>
                        </a:rPr>
                        <a:t>s/o Sabir Hussain R/o H# AD-90, St # 8/1, Ahmedabad Quaid-e-Azam Colony, </a:t>
                      </a:r>
                      <a:endParaRPr lang="en-US" sz="2000" b="1" dirty="0" smtClean="0">
                        <a:latin typeface="Times New Roman"/>
                        <a:ea typeface="Times New Roman"/>
                      </a:endParaRPr>
                    </a:p>
                    <a:p>
                      <a:pPr marL="0" marR="0" algn="just">
                        <a:spcBef>
                          <a:spcPts val="0"/>
                        </a:spcBef>
                        <a:spcAft>
                          <a:spcPts val="0"/>
                        </a:spcAft>
                      </a:pPr>
                      <a:endParaRPr lang="en-US" sz="2000" b="1" dirty="0" smtClean="0">
                        <a:latin typeface="Times New Roman"/>
                        <a:ea typeface="Times New Roman"/>
                      </a:endParaRPr>
                    </a:p>
                    <a:p>
                      <a:pPr marL="0" marR="0" algn="just">
                        <a:spcBef>
                          <a:spcPts val="0"/>
                        </a:spcBef>
                        <a:spcAft>
                          <a:spcPts val="0"/>
                        </a:spcAft>
                      </a:pPr>
                      <a:r>
                        <a:rPr lang="en-US" sz="2000" dirty="0" smtClean="0">
                          <a:latin typeface="Times New Roman"/>
                          <a:ea typeface="Times New Roman"/>
                        </a:rPr>
                        <a:t>(</a:t>
                      </a:r>
                      <a:r>
                        <a:rPr lang="en-US" sz="2000" dirty="0">
                          <a:latin typeface="Times New Roman"/>
                          <a:ea typeface="Times New Roman"/>
                        </a:rPr>
                        <a:t>Handler and facilitator of S.Bs in RWP. S.Bs stayed at his residence. Operators and S.Bs used his taxi in RWP. He also conducted recce along with Nasarullah on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US" sz="11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6100">
                <a:tc>
                  <a:txBody>
                    <a:bodyPr/>
                    <a:lstStyle/>
                    <a:p>
                      <a:pPr marL="342900" marR="0" lvl="0" indent="-342900" algn="ctr">
                        <a:spcBef>
                          <a:spcPts val="0"/>
                        </a:spcBef>
                        <a:spcAft>
                          <a:spcPts val="0"/>
                        </a:spcAft>
                        <a:buFont typeface="+mj-lt"/>
                        <a:buNone/>
                        <a:tabLst>
                          <a:tab pos="381000" algn="l"/>
                        </a:tabLst>
                      </a:pPr>
                      <a:r>
                        <a:rPr lang="en-US" sz="2000" dirty="0" smtClean="0">
                          <a:latin typeface="Times New Roman"/>
                          <a:ea typeface="Times New Roman"/>
                        </a:rPr>
                        <a:t>5.</a:t>
                      </a:r>
                      <a:endParaRPr lang="en-US" sz="2000" dirty="0">
                        <a:latin typeface="Times New Roman"/>
                        <a:ea typeface="Times New Roman"/>
                      </a:endParaRPr>
                    </a:p>
                  </a:txBody>
                  <a:tcPr marL="67099" marR="670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b="1" dirty="0">
                          <a:solidFill>
                            <a:srgbClr val="FF0000"/>
                          </a:solidFill>
                          <a:latin typeface="Times New Roman"/>
                          <a:ea typeface="Times New Roman"/>
                        </a:rPr>
                        <a:t>Rasheed Ahmed @ Abdul Rahim Turabi </a:t>
                      </a:r>
                      <a:r>
                        <a:rPr lang="en-US" sz="2000" b="1" dirty="0">
                          <a:latin typeface="Times New Roman"/>
                          <a:ea typeface="Times New Roman"/>
                        </a:rPr>
                        <a:t>s/o Qudrat Shah caste Mohmand r/o Shabqadar Sareekh Morozai, PS Batagram, Distt. </a:t>
                      </a:r>
                      <a:r>
                        <a:rPr lang="en-US" sz="2000" b="1" dirty="0" smtClean="0">
                          <a:latin typeface="Times New Roman"/>
                          <a:ea typeface="Times New Roman"/>
                        </a:rPr>
                        <a:t>Charsadda</a:t>
                      </a:r>
                    </a:p>
                    <a:p>
                      <a:pPr marL="0" marR="0" algn="just">
                        <a:spcBef>
                          <a:spcPts val="0"/>
                        </a:spcBef>
                        <a:spcAft>
                          <a:spcPts val="0"/>
                        </a:spcAft>
                      </a:pPr>
                      <a:endParaRPr lang="en-US" sz="2000" dirty="0">
                        <a:latin typeface="Times New Roman"/>
                        <a:ea typeface="Times New Roman"/>
                      </a:endParaRPr>
                    </a:p>
                    <a:p>
                      <a:pPr marL="0" marR="0" algn="just">
                        <a:spcBef>
                          <a:spcPts val="0"/>
                        </a:spcBef>
                        <a:spcAft>
                          <a:spcPts val="0"/>
                        </a:spcAft>
                      </a:pPr>
                      <a:r>
                        <a:rPr lang="en-US" sz="2000" dirty="0">
                          <a:latin typeface="Times New Roman"/>
                          <a:ea typeface="Times New Roman"/>
                        </a:rPr>
                        <a:t>(Knowledge of conspiracy. Also identified Abdullah @ Saddam, Qari Ismail, Nasarullah and S.B Bilal)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US" sz="14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7490">
                <a:tc>
                  <a:txBody>
                    <a:bodyPr/>
                    <a:lstStyle/>
                    <a:p>
                      <a:pPr marL="342900" marR="0" lvl="0" indent="-342900" algn="ctr">
                        <a:spcBef>
                          <a:spcPts val="0"/>
                        </a:spcBef>
                        <a:spcAft>
                          <a:spcPts val="0"/>
                        </a:spcAft>
                        <a:buFont typeface="+mj-lt"/>
                        <a:buNone/>
                        <a:tabLst>
                          <a:tab pos="381000" algn="l"/>
                        </a:tabLst>
                      </a:pPr>
                      <a:r>
                        <a:rPr lang="en-US" sz="2000" dirty="0" smtClean="0">
                          <a:latin typeface="Times New Roman"/>
                          <a:ea typeface="Times New Roman"/>
                        </a:rPr>
                        <a:t>6.</a:t>
                      </a:r>
                      <a:endParaRPr lang="en-US" sz="2000" dirty="0">
                        <a:latin typeface="Times New Roman"/>
                        <a:ea typeface="Times New Roman"/>
                      </a:endParaRPr>
                    </a:p>
                  </a:txBody>
                  <a:tcPr marL="67099" marR="670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b="1" kern="1200" dirty="0" smtClean="0">
                          <a:solidFill>
                            <a:srgbClr val="FF0000"/>
                          </a:solidFill>
                          <a:latin typeface="Times New Roman"/>
                          <a:ea typeface="Times New Roman"/>
                          <a:cs typeface="+mn-cs"/>
                        </a:rPr>
                        <a:t>Syed Saud Aziz </a:t>
                      </a:r>
                      <a:r>
                        <a:rPr lang="en-US" sz="2000" b="1" kern="1200" dirty="0" smtClean="0">
                          <a:solidFill>
                            <a:schemeClr val="tx1"/>
                          </a:solidFill>
                          <a:latin typeface="Times New Roman"/>
                          <a:ea typeface="Times New Roman"/>
                          <a:cs typeface="+mn-cs"/>
                        </a:rPr>
                        <a:t>s/o Syed Aziz Ahmed, former City Police Officer, Rawalpindi.</a:t>
                      </a:r>
                    </a:p>
                    <a:p>
                      <a:pPr marL="0" marR="0" algn="just">
                        <a:spcBef>
                          <a:spcPts val="0"/>
                        </a:spcBef>
                        <a:spcAft>
                          <a:spcPts val="0"/>
                        </a:spcAft>
                      </a:pPr>
                      <a:r>
                        <a:rPr lang="en-US" sz="2000" b="1" kern="1200" dirty="0" smtClean="0">
                          <a:solidFill>
                            <a:schemeClr val="tx1"/>
                          </a:solidFill>
                          <a:latin typeface="Times New Roman"/>
                          <a:ea typeface="Times New Roman"/>
                          <a:cs typeface="+mn-cs"/>
                        </a:rPr>
                        <a:t>R/o 116-C, Model Town, Lahore.</a:t>
                      </a:r>
                    </a:p>
                    <a:p>
                      <a:pPr marL="0" marR="0" algn="just">
                        <a:spcBef>
                          <a:spcPts val="0"/>
                        </a:spcBef>
                        <a:spcAft>
                          <a:spcPts val="0"/>
                        </a:spcAft>
                      </a:pPr>
                      <a:r>
                        <a:rPr lang="en-US" sz="2000" b="1" kern="1200" dirty="0" smtClean="0">
                          <a:solidFill>
                            <a:schemeClr val="tx1"/>
                          </a:solidFill>
                          <a:latin typeface="Times New Roman"/>
                          <a:ea typeface="Times New Roman"/>
                          <a:cs typeface="+mn-cs"/>
                        </a:rPr>
                        <a:t>(Arrested on 22.12.2010)</a:t>
                      </a:r>
                    </a:p>
                    <a:p>
                      <a:pPr marL="0" marR="0" algn="just">
                        <a:spcBef>
                          <a:spcPts val="0"/>
                        </a:spcBef>
                        <a:spcAft>
                          <a:spcPts val="0"/>
                        </a:spcAft>
                      </a:pPr>
                      <a:endParaRPr lang="en-US" sz="2000" b="1" kern="1200" dirty="0" smtClean="0">
                        <a:solidFill>
                          <a:schemeClr val="tx1"/>
                        </a:solidFill>
                        <a:latin typeface="Times New Roman"/>
                        <a:ea typeface="Times New Roman"/>
                        <a:cs typeface="+mn-cs"/>
                      </a:endParaRPr>
                    </a:p>
                    <a:p>
                      <a:pPr marL="0" marR="0" algn="just">
                        <a:spcBef>
                          <a:spcPts val="0"/>
                        </a:spcBef>
                        <a:spcAft>
                          <a:spcPts val="0"/>
                        </a:spcAft>
                      </a:pPr>
                      <a:r>
                        <a:rPr lang="en-US" sz="2000" b="0" kern="1200" dirty="0" smtClean="0">
                          <a:solidFill>
                            <a:schemeClr val="tx1"/>
                          </a:solidFill>
                          <a:latin typeface="Times New Roman"/>
                          <a:ea typeface="Times New Roman"/>
                          <a:cs typeface="+mn-cs"/>
                        </a:rPr>
                        <a:t>(Security Breach,</a:t>
                      </a:r>
                      <a:r>
                        <a:rPr lang="en-US" sz="2000" b="0" kern="1200" baseline="0" dirty="0" smtClean="0">
                          <a:solidFill>
                            <a:schemeClr val="tx1"/>
                          </a:solidFill>
                          <a:latin typeface="Times New Roman"/>
                          <a:ea typeface="Times New Roman"/>
                          <a:cs typeface="+mn-cs"/>
                        </a:rPr>
                        <a:t> Failure to conduct post mortem, Washing of crime scene</a:t>
                      </a:r>
                      <a:r>
                        <a:rPr lang="en-US" sz="2000" b="0" kern="1200" dirty="0" smtClean="0">
                          <a:solidFill>
                            <a:schemeClr val="tx1"/>
                          </a:solidFill>
                          <a:latin typeface="Times New Roman"/>
                          <a:ea typeface="Times New Roman"/>
                          <a:cs typeface="+mn-cs"/>
                        </a:rPr>
                        <a:t>)</a:t>
                      </a:r>
                      <a:endParaRPr lang="en-US" sz="2000" b="0" kern="1200" dirty="0">
                        <a:solidFill>
                          <a:schemeClr val="tx1"/>
                        </a:solidFill>
                        <a:latin typeface="Times New Roman"/>
                        <a:ea typeface="Times New Roman"/>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US" sz="14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221206" name="Picture 4" descr="Rafaqat Hussain"/>
          <p:cNvPicPr>
            <a:picLocks noChangeAspect="1" noChangeArrowheads="1"/>
          </p:cNvPicPr>
          <p:nvPr/>
        </p:nvPicPr>
        <p:blipFill>
          <a:blip r:embed="rId2"/>
          <a:srcRect/>
          <a:stretch>
            <a:fillRect/>
          </a:stretch>
        </p:blipFill>
        <p:spPr bwMode="auto">
          <a:xfrm>
            <a:off x="7500939" y="928688"/>
            <a:ext cx="1381125" cy="1800225"/>
          </a:xfrm>
          <a:prstGeom prst="rect">
            <a:avLst/>
          </a:prstGeom>
          <a:noFill/>
          <a:ln w="9525">
            <a:noFill/>
            <a:miter lim="800000"/>
            <a:headEnd/>
            <a:tailEnd/>
          </a:ln>
        </p:spPr>
      </p:pic>
      <p:pic>
        <p:nvPicPr>
          <p:cNvPr id="221207" name="Picture 1" descr="C:\Documents and Settings\Administrator.LTOP.000\Desktop\BB\Benazir case\DSC_1345.JPG"/>
          <p:cNvPicPr>
            <a:picLocks noChangeAspect="1" noChangeArrowheads="1"/>
          </p:cNvPicPr>
          <p:nvPr/>
        </p:nvPicPr>
        <p:blipFill>
          <a:blip r:embed="rId3"/>
          <a:srcRect l="21762" t="12215" r="28017" b="13754"/>
          <a:stretch>
            <a:fillRect/>
          </a:stretch>
        </p:blipFill>
        <p:spPr bwMode="auto">
          <a:xfrm>
            <a:off x="7596188" y="2924176"/>
            <a:ext cx="1314451" cy="1533525"/>
          </a:xfrm>
          <a:prstGeom prst="rect">
            <a:avLst/>
          </a:prstGeom>
          <a:noFill/>
          <a:ln w="9525">
            <a:noFill/>
            <a:miter lim="800000"/>
            <a:headEnd/>
            <a:tailEnd/>
          </a:ln>
        </p:spPr>
      </p:pic>
      <p:pic>
        <p:nvPicPr>
          <p:cNvPr id="221208" name="Picture 24" descr="Saud Aziz - Photo"/>
          <p:cNvPicPr>
            <a:picLocks noChangeAspect="1" noChangeArrowheads="1"/>
          </p:cNvPicPr>
          <p:nvPr/>
        </p:nvPicPr>
        <p:blipFill>
          <a:blip r:embed="rId4"/>
          <a:srcRect/>
          <a:stretch>
            <a:fillRect/>
          </a:stretch>
        </p:blipFill>
        <p:spPr bwMode="auto">
          <a:xfrm>
            <a:off x="7235826" y="5013326"/>
            <a:ext cx="1657351" cy="1584325"/>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B3AD860A-3FFB-40FF-A5D7-AC342C8E709E}" type="slidenum">
              <a:rPr lang="en-US"/>
              <a:pPr>
                <a:defRPr/>
              </a:pPr>
              <a:t>99</a:t>
            </a:fld>
            <a:endParaRPr lang="en-US"/>
          </a:p>
        </p:txBody>
      </p:sp>
      <p:sp>
        <p:nvSpPr>
          <p:cNvPr id="32770" name="Title 1"/>
          <p:cNvSpPr>
            <a:spLocks noGrp="1"/>
          </p:cNvSpPr>
          <p:nvPr>
            <p:ph type="title" idx="4294967295"/>
          </p:nvPr>
        </p:nvSpPr>
        <p:spPr>
          <a:xfrm>
            <a:off x="285751" y="0"/>
            <a:ext cx="8229600" cy="1143000"/>
          </a:xfrm>
        </p:spPr>
        <p:txBody>
          <a:bodyPr/>
          <a:lstStyle/>
          <a:p>
            <a:pPr eaLnBrk="1" hangingPunct="1">
              <a:defRPr/>
            </a:pPr>
            <a:r>
              <a:rPr lang="en-US" b="1" dirty="0" smtClean="0">
                <a:solidFill>
                  <a:schemeClr val="tx2">
                    <a:lumMod val="75000"/>
                  </a:schemeClr>
                </a:solidFill>
              </a:rPr>
              <a:t>…Arrested Accused </a:t>
            </a:r>
          </a:p>
        </p:txBody>
      </p:sp>
      <p:sp>
        <p:nvSpPr>
          <p:cNvPr id="4" name="Slide Number Placeholder 3"/>
          <p:cNvSpPr txBox="1">
            <a:spLocks noGrp="1"/>
          </p:cNvSpPr>
          <p:nvPr/>
        </p:nvSpPr>
        <p:spPr>
          <a:xfrm>
            <a:off x="6553200" y="6356351"/>
            <a:ext cx="2133600" cy="365125"/>
          </a:xfrm>
          <a:prstGeom prst="rect">
            <a:avLst/>
          </a:prstGeom>
          <a:noFill/>
        </p:spPr>
        <p:txBody>
          <a:bodyPr anchor="ctr"/>
          <a:lstStyle/>
          <a:p>
            <a:pPr algn="r" eaLnBrk="0" hangingPunct="0">
              <a:defRPr/>
            </a:pPr>
            <a:fld id="{049467C0-41CB-4F43-B7C3-4342AC61E74B}" type="slidenum">
              <a:rPr lang="en-US" sz="1200">
                <a:solidFill>
                  <a:schemeClr val="tx1">
                    <a:tint val="75000"/>
                  </a:schemeClr>
                </a:solidFill>
                <a:cs typeface="+mn-cs"/>
              </a:rPr>
              <a:pPr algn="r" eaLnBrk="0" hangingPunct="0">
                <a:defRPr/>
              </a:pPr>
              <a:t>99</a:t>
            </a:fld>
            <a:endParaRPr lang="en-US" sz="1200">
              <a:solidFill>
                <a:schemeClr val="tx1">
                  <a:tint val="75000"/>
                </a:schemeClr>
              </a:solidFill>
              <a:cs typeface="+mn-cs"/>
            </a:endParaRPr>
          </a:p>
        </p:txBody>
      </p:sp>
      <p:graphicFrame>
        <p:nvGraphicFramePr>
          <p:cNvPr id="6" name="Table 5"/>
          <p:cNvGraphicFramePr>
            <a:graphicFrameLocks noGrp="1"/>
          </p:cNvGraphicFramePr>
          <p:nvPr/>
        </p:nvGraphicFramePr>
        <p:xfrm>
          <a:off x="214314" y="928688"/>
          <a:ext cx="8929688" cy="3394710"/>
        </p:xfrm>
        <a:graphic>
          <a:graphicData uri="http://schemas.openxmlformats.org/drawingml/2006/table">
            <a:tbl>
              <a:tblPr/>
              <a:tblGrid>
                <a:gridCol w="709861"/>
                <a:gridCol w="6505352"/>
                <a:gridCol w="1714475"/>
              </a:tblGrid>
              <a:tr h="3394710">
                <a:tc>
                  <a:txBody>
                    <a:bodyPr/>
                    <a:lstStyle/>
                    <a:p>
                      <a:pPr marL="342900" marR="0" lvl="0" indent="-342900" algn="ctr">
                        <a:spcBef>
                          <a:spcPts val="0"/>
                        </a:spcBef>
                        <a:spcAft>
                          <a:spcPts val="0"/>
                        </a:spcAft>
                        <a:buFont typeface="+mj-lt"/>
                        <a:buNone/>
                        <a:tabLst>
                          <a:tab pos="381000" algn="l"/>
                        </a:tabLst>
                      </a:pPr>
                      <a:r>
                        <a:rPr lang="en-US" sz="2000" dirty="0" smtClean="0">
                          <a:latin typeface="Times New Roman"/>
                          <a:ea typeface="Times New Roman"/>
                        </a:rPr>
                        <a:t>7.</a:t>
                      </a:r>
                      <a:endParaRPr lang="en-US" sz="2000" dirty="0">
                        <a:latin typeface="Times New Roman"/>
                        <a:ea typeface="Times New Roman"/>
                      </a:endParaRPr>
                    </a:p>
                  </a:txBody>
                  <a:tcPr marL="67099" marR="670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b="1" kern="1200" dirty="0" smtClean="0">
                          <a:solidFill>
                            <a:srgbClr val="FF0000"/>
                          </a:solidFill>
                          <a:latin typeface="Times New Roman"/>
                          <a:ea typeface="Times New Roman"/>
                          <a:cs typeface="+mn-cs"/>
                        </a:rPr>
                        <a:t>Khurram</a:t>
                      </a:r>
                      <a:r>
                        <a:rPr lang="en-US" sz="2000" b="1" kern="1200" baseline="0" dirty="0" smtClean="0">
                          <a:solidFill>
                            <a:srgbClr val="FF0000"/>
                          </a:solidFill>
                          <a:latin typeface="Times New Roman"/>
                          <a:ea typeface="Times New Roman"/>
                          <a:cs typeface="+mn-cs"/>
                        </a:rPr>
                        <a:t> Shehzad Haider</a:t>
                      </a:r>
                      <a:r>
                        <a:rPr lang="en-US" sz="2000" b="1" kern="1200" baseline="0" dirty="0" smtClean="0">
                          <a:solidFill>
                            <a:schemeClr val="tx1"/>
                          </a:solidFill>
                          <a:latin typeface="Times New Roman"/>
                          <a:ea typeface="Times New Roman"/>
                          <a:cs typeface="+mn-cs"/>
                        </a:rPr>
                        <a:t> s/o Muhammad Iqbal  Warriach, former SP, Rawal Town, Rawalpindi.</a:t>
                      </a:r>
                    </a:p>
                    <a:p>
                      <a:pPr marL="0" marR="0" algn="just">
                        <a:spcBef>
                          <a:spcPts val="0"/>
                        </a:spcBef>
                        <a:spcAft>
                          <a:spcPts val="0"/>
                        </a:spcAft>
                      </a:pPr>
                      <a:r>
                        <a:rPr lang="en-US" sz="2000" b="1" kern="1200" baseline="0" dirty="0" smtClean="0">
                          <a:solidFill>
                            <a:schemeClr val="tx1"/>
                          </a:solidFill>
                          <a:latin typeface="Times New Roman"/>
                          <a:ea typeface="Times New Roman"/>
                          <a:cs typeface="+mn-cs"/>
                        </a:rPr>
                        <a:t>R/o Rana Ashraf Colony, City Block, Bhalwal, District Sargodha.</a:t>
                      </a:r>
                    </a:p>
                    <a:p>
                      <a:pPr marL="0" marR="0" algn="just">
                        <a:spcBef>
                          <a:spcPts val="0"/>
                        </a:spcBef>
                        <a:spcAft>
                          <a:spcPts val="0"/>
                        </a:spcAft>
                      </a:pPr>
                      <a:r>
                        <a:rPr lang="en-US" sz="2000" b="1" kern="1200" baseline="0" dirty="0" smtClean="0">
                          <a:solidFill>
                            <a:schemeClr val="tx1"/>
                          </a:solidFill>
                          <a:latin typeface="Times New Roman"/>
                          <a:ea typeface="Times New Roman"/>
                          <a:cs typeface="+mn-cs"/>
                        </a:rPr>
                        <a:t>(Arrested on 22.12.2010)</a:t>
                      </a:r>
                    </a:p>
                    <a:p>
                      <a:pPr marL="0" marR="0" algn="just">
                        <a:spcBef>
                          <a:spcPts val="0"/>
                        </a:spcBef>
                        <a:spcAft>
                          <a:spcPts val="0"/>
                        </a:spcAft>
                      </a:pPr>
                      <a:endParaRPr lang="en-US" sz="2000" b="1" kern="1200" baseline="0" dirty="0" smtClean="0">
                        <a:solidFill>
                          <a:schemeClr val="tx1"/>
                        </a:solidFill>
                        <a:latin typeface="Times New Roman"/>
                        <a:ea typeface="Times New Roman"/>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2000" b="0" kern="1200" dirty="0" smtClean="0">
                          <a:solidFill>
                            <a:schemeClr val="tx1"/>
                          </a:solidFill>
                          <a:latin typeface="Times New Roman"/>
                          <a:ea typeface="Times New Roman"/>
                          <a:cs typeface="+mn-cs"/>
                        </a:rPr>
                        <a:t>(</a:t>
                      </a:r>
                      <a:r>
                        <a:rPr lang="en-US" sz="2000" b="0" kern="1200" baseline="0" dirty="0" smtClean="0">
                          <a:solidFill>
                            <a:schemeClr val="tx1"/>
                          </a:solidFill>
                          <a:latin typeface="Times New Roman"/>
                          <a:ea typeface="Times New Roman"/>
                          <a:cs typeface="+mn-cs"/>
                        </a:rPr>
                        <a:t>Washing of Crime Scene</a:t>
                      </a:r>
                      <a:r>
                        <a:rPr lang="en-US" sz="2000" b="0" kern="1200" dirty="0" smtClean="0">
                          <a:solidFill>
                            <a:schemeClr val="tx1"/>
                          </a:solidFill>
                          <a:latin typeface="Times New Roman"/>
                          <a:ea typeface="Times New Roman"/>
                          <a:cs typeface="+mn-cs"/>
                        </a:rPr>
                        <a:t>)</a:t>
                      </a:r>
                    </a:p>
                    <a:p>
                      <a:pPr marL="0" marR="0" algn="just">
                        <a:spcBef>
                          <a:spcPts val="0"/>
                        </a:spcBef>
                        <a:spcAft>
                          <a:spcPts val="0"/>
                        </a:spcAft>
                      </a:pPr>
                      <a:endParaRPr lang="en-US" sz="2000" b="1" kern="1200" baseline="0" dirty="0" smtClean="0">
                        <a:solidFill>
                          <a:schemeClr val="tx1"/>
                        </a:solidFill>
                        <a:latin typeface="Times New Roman"/>
                        <a:ea typeface="Times New Roman"/>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US" sz="14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222222" name="Picture 14" descr="Khurram Shahzad - photo"/>
          <p:cNvPicPr>
            <a:picLocks noChangeAspect="1" noChangeArrowheads="1"/>
          </p:cNvPicPr>
          <p:nvPr/>
        </p:nvPicPr>
        <p:blipFill>
          <a:blip r:embed="rId2"/>
          <a:srcRect/>
          <a:stretch>
            <a:fillRect/>
          </a:stretch>
        </p:blipFill>
        <p:spPr bwMode="auto">
          <a:xfrm>
            <a:off x="7475539" y="1341439"/>
            <a:ext cx="1489075" cy="1584325"/>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11369</TotalTime>
  <Words>10349</Words>
  <Application>Microsoft Macintosh PowerPoint</Application>
  <PresentationFormat>On-screen Show (4:3)</PresentationFormat>
  <Paragraphs>1094</Paragraphs>
  <Slides>103</Slides>
  <Notes>12</Notes>
  <HiddenSlides>53</HiddenSlides>
  <MMClips>0</MMClips>
  <ScaleCrop>false</ScaleCrop>
  <HeadingPairs>
    <vt:vector size="8" baseType="variant">
      <vt:variant>
        <vt:lpstr>Theme</vt:lpstr>
      </vt:variant>
      <vt:variant>
        <vt:i4>1</vt:i4>
      </vt:variant>
      <vt:variant>
        <vt:lpstr>Embedded OLE Servers</vt:lpstr>
      </vt:variant>
      <vt:variant>
        <vt:i4>0</vt:i4>
      </vt:variant>
      <vt:variant>
        <vt:lpstr>Slide Titles</vt:lpstr>
      </vt:variant>
      <vt:variant>
        <vt:i4>103</vt:i4>
      </vt:variant>
      <vt:variant>
        <vt:lpstr>Custom Shows</vt:lpstr>
      </vt:variant>
      <vt:variant>
        <vt:i4>23</vt:i4>
      </vt:variant>
    </vt:vector>
  </HeadingPairs>
  <TitlesOfParts>
    <vt:vector size="127" baseType="lpstr">
      <vt:lpstr>Office Theme</vt:lpstr>
      <vt:lpstr>PowerPoint Presentation</vt:lpstr>
      <vt:lpstr>PowerPoint Presentation</vt:lpstr>
      <vt:lpstr>   OVERVIEW POLITICAL VICTIMISATION</vt:lpstr>
      <vt:lpstr>Political Victimization</vt:lpstr>
      <vt:lpstr>Political Victimization </vt:lpstr>
      <vt:lpstr>PowerPoint Presentation</vt:lpstr>
      <vt:lpstr>PROCESS OF RECONCILIATION</vt:lpstr>
      <vt:lpstr>PROCESS OF RECONCILIATION</vt:lpstr>
      <vt:lpstr>DIALOGUE WITH  MILITARY LEADERSHIP – RESTORATION OF DEMOCRACY</vt:lpstr>
      <vt:lpstr>DIALOGUE WITH  MILITARY LEADERSHIP –RESTORATION OF DEMOCRACY </vt:lpstr>
      <vt:lpstr>Why Was Mohtarma Benazir Bhutto Assassinated? </vt:lpstr>
      <vt:lpstr>… Why Was Mohtarma Benazir Bhutto Assassinated? </vt:lpstr>
      <vt:lpstr>… Why Was Mohtarma Benazir Bhutto Assassinated?</vt:lpstr>
      <vt:lpstr>Twin Suicide Attack on SMBB Cavalcade in Karsaaz Karachi – 18th Oct. 2007</vt:lpstr>
      <vt:lpstr>…Twin Suicide Attack on SMBB Cavalcade in Karsaaz Karachi – 18th Oct. 2007</vt:lpstr>
      <vt:lpstr>Terrorist Groups Re-organize</vt:lpstr>
      <vt:lpstr>Tehrik-e-Talban Pakistan in 2007</vt:lpstr>
      <vt:lpstr>PowerPoint Presentation</vt:lpstr>
      <vt:lpstr>PowerPoint Presentation</vt:lpstr>
      <vt:lpstr>… Why Was Mohtarma Benazir Bhutto Assassinated?</vt:lpstr>
      <vt:lpstr>Liaqat Bagh Rawalpindi  27th Dec. 2007</vt:lpstr>
      <vt:lpstr>Important Facts</vt:lpstr>
      <vt:lpstr>Important Facts </vt:lpstr>
      <vt:lpstr>Recoveries from Crime Scene</vt:lpstr>
      <vt:lpstr>PowerPoint Presentation</vt:lpstr>
      <vt:lpstr>…Investigation by Rawalpindi Police </vt:lpstr>
      <vt:lpstr>…Investigation by Rawalpindi Police </vt:lpstr>
      <vt:lpstr>Accused Arrested</vt:lpstr>
      <vt:lpstr>PowerPoint Presentation</vt:lpstr>
      <vt:lpstr>PowerPoint Presentation</vt:lpstr>
      <vt:lpstr>PowerPoint Presentation</vt:lpstr>
      <vt:lpstr>Connection between TTP/AQ and Accused of SMBB Case</vt:lpstr>
      <vt:lpstr>Investigation By Scotland Yard</vt:lpstr>
      <vt:lpstr>… Investigation By Scotland Yard</vt:lpstr>
      <vt:lpstr>Interior of Armoured Land Cruiser of Shaheed Mohtarma Benazir Bhutto </vt:lpstr>
      <vt:lpstr>PowerPoint Presentation</vt:lpstr>
      <vt:lpstr>PowerPoint Presentation</vt:lpstr>
      <vt:lpstr>Deficiencies in Police Investigation </vt:lpstr>
      <vt:lpstr>…Deficiencies in Police Investigation</vt:lpstr>
      <vt:lpstr>…Deficiencies</vt:lpstr>
      <vt:lpstr>PowerPoint Presentation</vt:lpstr>
      <vt:lpstr>Further Investigation by FIA   </vt:lpstr>
      <vt:lpstr>…Further Investigation by FIA   </vt:lpstr>
      <vt:lpstr>…Further Investigation by FIA   </vt:lpstr>
      <vt:lpstr>Role of Former President Gen (R) Pervez Musharraf</vt:lpstr>
      <vt:lpstr>Current Status of Case</vt:lpstr>
      <vt:lpstr>Current Status of Case</vt:lpstr>
      <vt:lpstr>Why Trial Was Delayed ?</vt:lpstr>
      <vt:lpstr>…Why Trial Was Delayed ?</vt:lpstr>
      <vt:lpstr>PowerPoint Presentation</vt:lpstr>
      <vt:lpstr>PowerPoint Presentation</vt:lpstr>
      <vt:lpstr>UN Commission Report </vt:lpstr>
      <vt:lpstr>PowerPoint Presentation</vt:lpstr>
      <vt:lpstr>PowerPoint Presentation</vt:lpstr>
      <vt:lpstr>PowerPoint Presentation</vt:lpstr>
      <vt:lpstr>PowerPoint Presentation</vt:lpstr>
      <vt:lpstr>PowerPoint Presentation</vt:lpstr>
      <vt:lpstr>.30 Bore Pistol used by the Suicide Bomber </vt:lpstr>
      <vt:lpstr>Reconstruction of Suicide Bomber’s Face</vt:lpstr>
      <vt:lpstr>Aitzaz Shah @ Saifullah  R/o Sangal Kot, PS Batal, Tehsil &amp; District Mansehra, Presently House No.4, Azeem Shah Building, Metrowel No.2, near Masjid Quba, Karachi</vt:lpstr>
      <vt:lpstr>Hasnain Gul @ Ali  R/O Street 7, Jevan Colony, Dhoke Syedan, Rawalpindi</vt:lpstr>
      <vt:lpstr>Rafaqat Hussain R/O House AD/90, Street 1/8, Ahmedabad, Quaid-e-Azam Colony Rawalpindi</vt:lpstr>
      <vt:lpstr>Nadir Khan @ Qari Ismail  R/o Village Khazana, Kala Bat, Tehsil &amp; Distt. Swabi </vt:lpstr>
      <vt:lpstr>…Nadir Khan @ Qari Ismail  R/o Village Khazana, Kala Bat, Tehsil &amp; Distt. Swabi </vt:lpstr>
      <vt:lpstr>Nasrullah  R/o Village Dirnomi Saidgai, Miranshah, North Waziristan Agency </vt:lpstr>
      <vt:lpstr>… Nasrullah  R/o Village Dirnomi Saidgai, Miranshah, North Waziristan Agency </vt:lpstr>
      <vt:lpstr>Ibad ur Rahman @ Noman @  Usman @ Farooq  R/o House No. 4,  G/89, POF Sanjwal Cantt, Tehsil &amp; Distt. Attock.  Permanently Bazdara Payan, PO Panai, Tehsil Bat Khela, Distt. Malakand</vt:lpstr>
      <vt:lpstr>…Ibad ur Rahman @ Noman @  Usman @ Farooq  R/o House No. 4,  G/89, POF Sanjwal Cantt, Tehsil &amp; Distt. Attock.  Permanently Bazdara Payan, PO Panai, Tehsil Bat Khela, Distt. Malakand</vt:lpstr>
      <vt:lpstr>Rasheed Ahmed @ Abdul Rahim Turabi s/o Qudrat Shah caste Mohmand r/o Shabqadar Sareekh Morozai, PS Batagram, Distt. Charsadda </vt:lpstr>
      <vt:lpstr>Gist of Confessional Statement u/s 164 CrPC of Aitazaz Shah</vt:lpstr>
      <vt:lpstr>Gist of Confessional Statement u/s 164 CrPC of Hasnain Gul @ Ali s/o Muhammd Riaz</vt:lpstr>
      <vt:lpstr>….Gist of Confessional Statement u/s 164 CrPC of Hasnain Gul @ Ali s/o Muhammd Riaz</vt:lpstr>
      <vt:lpstr>Gist of Confessional Statement u/s 164 CrPC of Rafaqat Husain s/o Sabir Hussain</vt:lpstr>
      <vt:lpstr>….Gist of Confessional Statement u/s 164 CrPC of Rafaqat Husain s/o Sabir Hussain</vt:lpstr>
      <vt:lpstr>Gist of Confessional Statement u/s 164 CrPC of Rasheed Ahmed @ Abdul Rahim Turabi s/o Qudrat Shah. </vt:lpstr>
      <vt:lpstr>PowerPoint Presentation</vt:lpstr>
      <vt:lpstr>….Gist of Confessional Statement u/s 164 CrPC of Rasheed Ahmed @ Abdul Rahim Turabi s/o Qudrat Shah. </vt:lpstr>
      <vt:lpstr>        1st Feb. 2008 Metropolitan Police SO15 Counter Terrorism Command New Scotland Yard Report</vt:lpstr>
      <vt:lpstr>        1st Feb. 2008 Metropolitan Police SO15 Counter Terrorism Command New Scotland Yard Report</vt:lpstr>
      <vt:lpstr>        1st Feb. 2008 Metropolitan Police SO15 Counter Terrorism Command New Scotland Yard Report</vt:lpstr>
      <vt:lpstr>       1st Feb. 2008 Metropolitan Police SO15 Counter Terrorism Command New Scotland Yard Report</vt:lpstr>
      <vt:lpstr>Forensic Analysis of Call Record</vt:lpstr>
      <vt:lpstr>PowerPoint Presentation</vt:lpstr>
      <vt:lpstr>PowerPoint Presentation</vt:lpstr>
      <vt:lpstr>PowerPoint Presentation</vt:lpstr>
      <vt:lpstr>Statements Recorded/Examined</vt:lpstr>
      <vt:lpstr>….Statements Recorded/Examined</vt:lpstr>
      <vt:lpstr>….Statements Recorded/Examined</vt:lpstr>
      <vt:lpstr>….Statements Recorded/Examined</vt:lpstr>
      <vt:lpstr>PowerPoint Presentation</vt:lpstr>
      <vt:lpstr>Madrassah Haqqania, Akora Khattak,  Nowshera, KPK</vt:lpstr>
      <vt:lpstr>Accused’s connection with  Haqqania Madrassah, Akora Khattak, Nowshera</vt:lpstr>
      <vt:lpstr>PowerPoint Presentation</vt:lpstr>
      <vt:lpstr>PowerPoint Presentation</vt:lpstr>
      <vt:lpstr>Death of Qari Ismail &amp; Nasarullah Khapakh Check Post, Mohmand Agency</vt:lpstr>
      <vt:lpstr>Death of Baitullah Mehsud &amp; Ibad ur Rehman</vt:lpstr>
      <vt:lpstr>Arrested Accused and their role </vt:lpstr>
      <vt:lpstr>…Arrested Accused </vt:lpstr>
      <vt:lpstr>…Arrested Accused </vt:lpstr>
      <vt:lpstr> Absconders and killed P.Os.</vt:lpstr>
      <vt:lpstr>…Absconders and killed P.Os.</vt:lpstr>
      <vt:lpstr>…Absconders and killed P.Os.</vt:lpstr>
      <vt:lpstr>PowerPoint Presentation</vt:lpstr>
      <vt:lpstr>why she targeted</vt:lpstr>
      <vt:lpstr>assailant</vt:lpstr>
      <vt:lpstr>UN on crime scene</vt:lpstr>
      <vt:lpstr>UN on Autopsy</vt:lpstr>
      <vt:lpstr>UN on Press Conference</vt:lpstr>
      <vt:lpstr>30 bore pistol</vt:lpstr>
      <vt:lpstr>Suicide Bomber face</vt:lpstr>
      <vt:lpstr>Aitzaz Profile</vt:lpstr>
      <vt:lpstr>Hasnain Profile</vt:lpstr>
      <vt:lpstr>Rafaqat Profile</vt:lpstr>
      <vt:lpstr>Qari Ismail Profile</vt:lpstr>
      <vt:lpstr>Nasrullah Profile</vt:lpstr>
      <vt:lpstr>Ibad Profile</vt:lpstr>
      <vt:lpstr>164 Statements</vt:lpstr>
      <vt:lpstr>Scotland yard report</vt:lpstr>
      <vt:lpstr>Call data analysis</vt:lpstr>
      <vt:lpstr>Statement recorded</vt:lpstr>
      <vt:lpstr>Haqania</vt:lpstr>
      <vt:lpstr>UN Commission Report</vt:lpstr>
      <vt:lpstr>Turabi Profile</vt:lpstr>
      <vt:lpstr>Death of Accused</vt:lpstr>
      <vt:lpstr>MUV2</vt:lpstr>
      <vt:lpstr>Turabi  Profile 2</vt:lpstr>
    </vt:vector>
  </TitlesOfParts>
  <Company>FIA, SIG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akhtisar.ali</dc:creator>
  <cp:lastModifiedBy>BBC BEIRUT</cp:lastModifiedBy>
  <cp:revision>791</cp:revision>
  <cp:lastPrinted>2012-02-25T09:38:51Z</cp:lastPrinted>
  <dcterms:created xsi:type="dcterms:W3CDTF">2009-08-11T08:28:00Z</dcterms:created>
  <dcterms:modified xsi:type="dcterms:W3CDTF">2017-12-08T08:07:38Z</dcterms:modified>
</cp:coreProperties>
</file>